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13" r:id="rId4"/>
    <p:sldId id="393" r:id="rId5"/>
    <p:sldId id="374" r:id="rId6"/>
    <p:sldId id="437" r:id="rId7"/>
    <p:sldId id="438" r:id="rId8"/>
    <p:sldId id="439" r:id="rId9"/>
    <p:sldId id="440" r:id="rId10"/>
    <p:sldId id="441" r:id="rId11"/>
    <p:sldId id="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  <a:srgbClr val="FEF2EC"/>
    <a:srgbClr val="E3E7ED"/>
    <a:srgbClr val="44546A"/>
    <a:srgbClr val="606060"/>
    <a:srgbClr val="404040"/>
    <a:srgbClr val="7A7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703-9083-DB02-34DB-6368DB4F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18847-EC28-663C-7833-68465269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ABB8-F7BB-C365-D0A8-B9761CB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C380-B53A-302A-48D8-52684E84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626-32A2-F7D9-E42C-6735349C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4C70-E525-0284-879D-DC43D139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9AB7A-08C4-59E5-CCA2-76378142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9835-5B6F-E67F-E7EA-83777E91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1F89-1B01-F2CB-411E-6EE0805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7428-B638-CAD0-860E-29ED31AC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1CE5-39D8-BD03-8925-EBE7C087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A08B-5829-BAB2-A8B8-04FB980BB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43EA-364A-21D5-D07B-708C7F4C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8636-2C0D-46E8-DF1B-E569F8E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6E01-4233-425C-DEB3-C9EA57B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2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E98C-DB78-D6D6-39A2-D1192141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2890-489B-89CB-7694-B12057EC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E5DE-0A97-8037-4121-64F03F92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A015-BA25-8F34-7A27-338E4A52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ED25-B5AF-A110-BDDA-06455A85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0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9A69-4082-D86E-D930-4211DAE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E3AD-8A56-5903-E81F-CCBF6CB7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8FFB-3032-1B47-C17F-88AA091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D8BE-8155-AD98-8ED4-B4B27323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55A-00B7-F48A-DF16-D6AEE4F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3C8-45B4-D5F3-30A8-E31A5931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CE38-E4F2-D9B0-744D-54780A45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DC78-4F39-4833-8095-4A0F4244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71FE5-8250-AB9B-4DED-ACA8E79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82DF-7BAB-8A37-7AC0-13582053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BCA5-BE13-A15E-87F8-80BE7EE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160E-921E-06B6-3B36-BCF759B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ADDF-3A74-5AB2-76F9-8E123C5B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6088-05A5-0A7C-D458-45617596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6E1C-1CB9-D093-06AE-363BA7FFF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4F797-4120-D939-034A-F5A5F1A8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7513-E03D-B949-85FD-24612F6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760A7-24EA-A07A-3B03-32DF0DA8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A4E6-C80F-1C0F-67B2-68A2754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6B8-69A6-D8A6-2D4F-E07C857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E2797-1641-5B27-5CB8-F5157A96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62F14-9CD5-7C2A-691C-C5FFABC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9E5EC-FB9C-414F-6B7B-F5CB087E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79BAD-8AC0-BBC1-4DF6-5869E23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8EE2-0E89-A716-6846-A7B6135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A1D1-13F5-38A7-E139-C6C5FA38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AED-133F-4B8B-4BEC-5394518A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5D67-610D-EB8C-8D2C-14F1304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8723-CDB9-0446-7419-6D1D83C7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71FA-8B7B-5144-FD1F-8E89872E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FC1A-1F0B-09F2-6590-72D73A8D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1E8C-A9C3-9BA9-DCCA-B651762B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9A3C-4818-1CA8-2FA4-7045139B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0E4B-FA25-8DF2-C12B-0B99F5A98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C3210-4515-E320-43B0-F1F11E53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5AEE-3289-BCC1-7339-AA7B19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3A55-A49C-308B-33FA-DC95DFFF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0FE6-7583-5B80-2911-6CB5600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E0137-3E5D-C7DB-DE6E-ABE9F611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0C29-C36F-A561-B27F-A08A2CCF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2E46-F7D7-7763-8746-CF5E7A01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467F-6B65-409C-AA12-1D00F0EE132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43C0-3FEE-7372-95A2-770E0F7D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64F3-DB0A-6269-68DE-E471307CC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7757-C38B-0BCE-7771-03232785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803" y="1047931"/>
            <a:ext cx="7737232" cy="2387600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latin typeface="Oswald" panose="00000500000000000000" pitchFamily="2" charset="0"/>
              </a:rPr>
              <a:t>THE DATAGOOD(R) PACKAGE: AN open science approach to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4BF8B-036D-D029-5FBE-69595B99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103"/>
            <a:ext cx="9144000" cy="2743200"/>
          </a:xfrm>
        </p:spPr>
        <p:txBody>
          <a:bodyPr>
            <a:norm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Jesse Lecy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Associate Professor ::: Public Affairs 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Data Scientist ::: The Urban Institute</a:t>
            </a:r>
          </a:p>
        </p:txBody>
      </p:sp>
    </p:spTree>
    <p:extLst>
      <p:ext uri="{BB962C8B-B14F-4D97-AF65-F5344CB8AC3E}">
        <p14:creationId xmlns:p14="http://schemas.microsoft.com/office/powerpoint/2010/main" val="284613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Mermaid to Create a ProcFwk Pipeline Lineage Diagram – Welcome to the  Blog of Paul Andrew">
            <a:extLst>
              <a:ext uri="{FF2B5EF4-FFF2-40B4-BE49-F238E27FC236}">
                <a16:creationId xmlns:a16="http://schemas.microsoft.com/office/drawing/2014/main" id="{845D3808-7A5C-8AA6-80F2-D41DE9265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571500"/>
            <a:ext cx="60864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92D-FE27-2784-4C2B-84C2B02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1637-9A41-66F9-C7D7-10507FAA4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82B6F-B28A-5167-EFB4-6B96D63B0FD5}"/>
              </a:ext>
            </a:extLst>
          </p:cNvPr>
          <p:cNvSpPr txBox="1"/>
          <p:nvPr/>
        </p:nvSpPr>
        <p:spPr>
          <a:xfrm>
            <a:off x="1015357" y="363417"/>
            <a:ext cx="1097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the DGF (user edits, adds labels and rules)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37109-24A8-1E5D-1AD8-39C29607E1CA}"/>
              </a:ext>
            </a:extLst>
          </p:cNvPr>
          <p:cNvSpPr txBox="1"/>
          <p:nvPr/>
        </p:nvSpPr>
        <p:spPr>
          <a:xfrm>
            <a:off x="1015357" y="1544653"/>
            <a:ext cx="1072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raw_convert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rules, keep desired types.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07C89-CA71-BBA4-D688-ED471B605B95}"/>
              </a:ext>
            </a:extLst>
          </p:cNvPr>
          <p:cNvSpPr txBox="1"/>
          <p:nvPr/>
        </p:nvSpPr>
        <p:spPr>
          <a:xfrm>
            <a:off x="1015357" y="954035"/>
            <a:ext cx="9615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inspect_dgf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Ensure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ok, rules are defined,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68C93-6D71-F6AD-AD19-A9200097E98B}"/>
              </a:ext>
            </a:extLst>
          </p:cNvPr>
          <p:cNvSpPr txBox="1"/>
          <p:nvPr/>
        </p:nvSpPr>
        <p:spPr>
          <a:xfrm>
            <a:off x="1015356" y="2810937"/>
            <a:ext cx="838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standardize(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standardization rules,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9F6E9-5719-46E3-C7C1-72A0DE3174C7}"/>
              </a:ext>
            </a:extLst>
          </p:cNvPr>
          <p:cNvSpPr txBox="1"/>
          <p:nvPr/>
        </p:nvSpPr>
        <p:spPr>
          <a:xfrm>
            <a:off x="1011393" y="5526907"/>
            <a:ext cx="1010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format(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formatting rules to make data pretty.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20686-E980-E7FF-0E69-11BF71E0B4C0}"/>
              </a:ext>
            </a:extLst>
          </p:cNvPr>
          <p:cNvSpPr txBox="1"/>
          <p:nvPr/>
        </p:nvSpPr>
        <p:spPr>
          <a:xfrm>
            <a:off x="1015357" y="4292847"/>
            <a:ext cx="920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data dictionary from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fields.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E91AA-BF19-1FD9-2F51-7BBCC70BE024}"/>
              </a:ext>
            </a:extLst>
          </p:cNvPr>
          <p:cNvSpPr txBox="1"/>
          <p:nvPr/>
        </p:nvSpPr>
        <p:spPr>
          <a:xfrm>
            <a:off x="1015357" y="4712404"/>
            <a:ext cx="10815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research guide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qmd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annotated before rendering.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FEC15-44D6-6626-AC9B-927177D9D94B}"/>
              </a:ext>
            </a:extLst>
          </p:cNvPr>
          <p:cNvSpPr txBox="1"/>
          <p:nvPr/>
        </p:nvSpPr>
        <p:spPr>
          <a:xfrm>
            <a:off x="1015357" y="3860455"/>
            <a:ext cx="1092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create_vr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data validation report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dgf_validate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rules.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011B96-13CA-A46A-A2EE-A67921176C2D}"/>
              </a:ext>
            </a:extLst>
          </p:cNvPr>
          <p:cNvSpPr txBox="1"/>
          <p:nvPr/>
        </p:nvSpPr>
        <p:spPr>
          <a:xfrm>
            <a:off x="5679157" y="2054684"/>
            <a:ext cx="495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Call after changes are made to data to ensure stored values are correct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e.g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factor levels the same, update stored descriptive stats for numeric vars).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0997B-7938-E80E-6960-5450D1E94DE4}"/>
              </a:ext>
            </a:extLst>
          </p:cNvPr>
          <p:cNvSpPr txBox="1"/>
          <p:nvPr/>
        </p:nvSpPr>
        <p:spPr>
          <a:xfrm>
            <a:off x="9092247" y="2857103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called silently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F4000-BCD2-6772-A7E0-FD3C1F6FDE02}"/>
              </a:ext>
            </a:extLst>
          </p:cNvPr>
          <p:cNvCxnSpPr>
            <a:cxnSpLocks/>
          </p:cNvCxnSpPr>
          <p:nvPr/>
        </p:nvCxnSpPr>
        <p:spPr>
          <a:xfrm>
            <a:off x="3393700" y="2068165"/>
            <a:ext cx="0" cy="6112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E92B2-7187-2290-2221-2CA7AE3F0806}"/>
              </a:ext>
            </a:extLst>
          </p:cNvPr>
          <p:cNvCxnSpPr>
            <a:cxnSpLocks/>
          </p:cNvCxnSpPr>
          <p:nvPr/>
        </p:nvCxnSpPr>
        <p:spPr>
          <a:xfrm>
            <a:off x="3392374" y="3211047"/>
            <a:ext cx="0" cy="55738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6C880-1D76-27C2-BF5F-1AC44D542949}"/>
              </a:ext>
            </a:extLst>
          </p:cNvPr>
          <p:cNvCxnSpPr>
            <a:cxnSpLocks/>
          </p:cNvCxnSpPr>
          <p:nvPr/>
        </p:nvCxnSpPr>
        <p:spPr>
          <a:xfrm>
            <a:off x="5052290" y="1856509"/>
            <a:ext cx="554182" cy="37869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3AF14C-7483-C300-CA71-715995BF0DAD}"/>
              </a:ext>
            </a:extLst>
          </p:cNvPr>
          <p:cNvCxnSpPr>
            <a:cxnSpLocks/>
          </p:cNvCxnSpPr>
          <p:nvPr/>
        </p:nvCxnSpPr>
        <p:spPr>
          <a:xfrm flipH="1">
            <a:off x="4950690" y="2382982"/>
            <a:ext cx="655782" cy="4279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D1531-F564-4F6A-DCAD-1106232EA03C}"/>
              </a:ext>
            </a:extLst>
          </p:cNvPr>
          <p:cNvCxnSpPr>
            <a:cxnSpLocks/>
          </p:cNvCxnSpPr>
          <p:nvPr/>
        </p:nvCxnSpPr>
        <p:spPr>
          <a:xfrm flipH="1">
            <a:off x="4017817" y="763527"/>
            <a:ext cx="1440873" cy="400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5C166D-D564-3343-84CD-58039C4E79C0}"/>
              </a:ext>
            </a:extLst>
          </p:cNvPr>
          <p:cNvSpPr txBox="1"/>
          <p:nvPr/>
        </p:nvSpPr>
        <p:spPr>
          <a:xfrm>
            <a:off x="4177570" y="6193026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df.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share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7AFA19-8CD3-C3B6-D6E5-2CCC3177DD3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038762" y="5959299"/>
            <a:ext cx="1138808" cy="4337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EBD332-E44F-6624-0152-87DF653F4FFE}"/>
              </a:ext>
            </a:extLst>
          </p:cNvPr>
          <p:cNvSpPr txBox="1"/>
          <p:nvPr/>
        </p:nvSpPr>
        <p:spPr>
          <a:xfrm>
            <a:off x="2133535" y="2161529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altered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FD356-BD18-0F58-31C1-741490CB55C6}"/>
              </a:ext>
            </a:extLst>
          </p:cNvPr>
          <p:cNvSpPr txBox="1"/>
          <p:nvPr/>
        </p:nvSpPr>
        <p:spPr>
          <a:xfrm>
            <a:off x="2133535" y="3284152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altered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D02585-BB09-55F6-4E51-56866A2D25C0}"/>
              </a:ext>
            </a:extLst>
          </p:cNvPr>
          <p:cNvSpPr txBox="1"/>
          <p:nvPr/>
        </p:nvSpPr>
        <p:spPr>
          <a:xfrm>
            <a:off x="5679157" y="6296000"/>
            <a:ext cx="6216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some context where the data is read, not analyzed, also used in dd &amp;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6ED69B-5967-2D38-77DC-4148488C32BE}"/>
              </a:ext>
            </a:extLst>
          </p:cNvPr>
          <p:cNvCxnSpPr>
            <a:cxnSpLocks/>
          </p:cNvCxnSpPr>
          <p:nvPr/>
        </p:nvCxnSpPr>
        <p:spPr>
          <a:xfrm flipV="1">
            <a:off x="508756" y="1378210"/>
            <a:ext cx="0" cy="248224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51E26CB-0DA4-84D2-D93C-93EA5B708C2B}"/>
              </a:ext>
            </a:extLst>
          </p:cNvPr>
          <p:cNvSpPr/>
          <p:nvPr/>
        </p:nvSpPr>
        <p:spPr>
          <a:xfrm>
            <a:off x="453804" y="114748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5847F9-5B09-4FC3-78DB-D95C6465FB23}"/>
              </a:ext>
            </a:extLst>
          </p:cNvPr>
          <p:cNvSpPr/>
          <p:nvPr/>
        </p:nvSpPr>
        <p:spPr>
          <a:xfrm>
            <a:off x="453804" y="401479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C10398-79A2-14E5-0BDA-B265E59E6C70}"/>
              </a:ext>
            </a:extLst>
          </p:cNvPr>
          <p:cNvSpPr txBox="1"/>
          <p:nvPr/>
        </p:nvSpPr>
        <p:spPr>
          <a:xfrm>
            <a:off x="-2740" y="4253298"/>
            <a:ext cx="10229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can be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gener-ated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exists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70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8C44F-1C35-8408-04CE-2A78CA47F66A}"/>
              </a:ext>
            </a:extLst>
          </p:cNvPr>
          <p:cNvSpPr txBox="1"/>
          <p:nvPr/>
        </p:nvSpPr>
        <p:spPr>
          <a:xfrm>
            <a:off x="476803" y="635452"/>
            <a:ext cx="797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raw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A0D61A-EEAB-B342-22E3-A3D204E7457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273817" y="972864"/>
            <a:ext cx="669126" cy="165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10CB65-4443-0EB0-CBB2-7ECE36B5143B}"/>
              </a:ext>
            </a:extLst>
          </p:cNvPr>
          <p:cNvSpPr txBox="1"/>
          <p:nvPr/>
        </p:nvSpPr>
        <p:spPr>
          <a:xfrm>
            <a:off x="1942943" y="77280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68E2-3989-9819-F385-C510F6BB6730}"/>
              </a:ext>
            </a:extLst>
          </p:cNvPr>
          <p:cNvSpPr txBox="1"/>
          <p:nvPr/>
        </p:nvSpPr>
        <p:spPr>
          <a:xfrm>
            <a:off x="5865853" y="772809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DGF.csv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89D8E-16CB-FDD3-E489-B7F9707B7B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89821" y="972864"/>
            <a:ext cx="127603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1722D1-F60F-708B-721C-8FF8A5C087A9}"/>
              </a:ext>
            </a:extLst>
          </p:cNvPr>
          <p:cNvSpPr txBox="1"/>
          <p:nvPr/>
        </p:nvSpPr>
        <p:spPr>
          <a:xfrm>
            <a:off x="8925619" y="527730"/>
            <a:ext cx="282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edits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dgf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variable descriptions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cleaning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1260B-CA47-EABA-A3B7-FEC468592B2C}"/>
              </a:ext>
            </a:extLst>
          </p:cNvPr>
          <p:cNvSpPr txBox="1"/>
          <p:nvPr/>
        </p:nvSpPr>
        <p:spPr>
          <a:xfrm>
            <a:off x="4773578" y="252247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standardize(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C8164-3626-5222-6DD8-8859D37DC254}"/>
              </a:ext>
            </a:extLst>
          </p:cNvPr>
          <p:cNvSpPr txBox="1"/>
          <p:nvPr/>
        </p:nvSpPr>
        <p:spPr>
          <a:xfrm>
            <a:off x="626412" y="252247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format(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3D8C58-06A8-F1DF-941D-EFF81C3F8862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>
            <a:off x="3888844" y="2722526"/>
            <a:ext cx="884734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3C3D0-8589-8F02-0F08-10124A445A05}"/>
              </a:ext>
            </a:extLst>
          </p:cNvPr>
          <p:cNvSpPr txBox="1"/>
          <p:nvPr/>
        </p:nvSpPr>
        <p:spPr>
          <a:xfrm>
            <a:off x="934189" y="5270496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3BCA83-500F-9883-F58F-B0BE699BC46C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257628" y="2922581"/>
            <a:ext cx="0" cy="234791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620B34-D27D-6FB2-A8DE-E93A2E9A7A55}"/>
              </a:ext>
            </a:extLst>
          </p:cNvPr>
          <p:cNvSpPr txBox="1"/>
          <p:nvPr/>
        </p:nvSpPr>
        <p:spPr>
          <a:xfrm>
            <a:off x="875310" y="5959471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7FA349-44C0-886D-07E2-8485DBE05C77}"/>
              </a:ext>
            </a:extLst>
          </p:cNvPr>
          <p:cNvSpPr txBox="1"/>
          <p:nvPr/>
        </p:nvSpPr>
        <p:spPr>
          <a:xfrm>
            <a:off x="8858484" y="1884766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inspect_dgf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04AFD7-08D8-74A7-3F6C-77B40AD85B4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8560517" y="1719991"/>
            <a:ext cx="365102" cy="137558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0D62D7-42B4-6EB0-F510-1D4DEFD9A81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599406" y="6159526"/>
            <a:ext cx="544791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87E89-8450-C96F-7CB4-BA08BADE9EBD}"/>
              </a:ext>
            </a:extLst>
          </p:cNvPr>
          <p:cNvSpPr txBox="1"/>
          <p:nvPr/>
        </p:nvSpPr>
        <p:spPr>
          <a:xfrm>
            <a:off x="5250299" y="527049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data-dictionary.html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2670E9-74BF-0BB8-023D-517B0DE517D2}"/>
              </a:ext>
            </a:extLst>
          </p:cNvPr>
          <p:cNvSpPr txBox="1"/>
          <p:nvPr/>
        </p:nvSpPr>
        <p:spPr>
          <a:xfrm>
            <a:off x="5264727" y="5956105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research-guide.html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270F0E-8796-F46D-BA8D-10105579943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581067" y="5470551"/>
            <a:ext cx="156313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DCCF4E-B2E2-E5D0-DC80-513C8E7FA2C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 flipH="1">
            <a:off x="10335812" y="1451060"/>
            <a:ext cx="1" cy="43370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4B5A430-1BD6-47AD-EA5C-1EA4407FBDF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060411" y="972864"/>
            <a:ext cx="1865208" cy="165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46F55BE7-7D34-A9BD-4588-ED784D21B3DD}"/>
              </a:ext>
            </a:extLst>
          </p:cNvPr>
          <p:cNvSpPr/>
          <p:nvPr/>
        </p:nvSpPr>
        <p:spPr>
          <a:xfrm rot="2832819">
            <a:off x="6452140" y="2981773"/>
            <a:ext cx="914400" cy="914400"/>
          </a:xfrm>
          <a:prstGeom prst="arc">
            <a:avLst>
              <a:gd name="adj1" fmla="val 16200000"/>
              <a:gd name="adj2" fmla="val 11009359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D468BB-7700-C6AB-5DDD-BD4146117859}"/>
              </a:ext>
            </a:extLst>
          </p:cNvPr>
          <p:cNvSpPr txBox="1"/>
          <p:nvPr/>
        </p:nvSpPr>
        <p:spPr>
          <a:xfrm>
            <a:off x="7596995" y="3386505"/>
            <a:ext cx="1812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enrichment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969EC8-F88E-AA88-6304-EF2BECAE9847}"/>
              </a:ext>
            </a:extLst>
          </p:cNvPr>
          <p:cNvSpPr txBox="1"/>
          <p:nvPr/>
        </p:nvSpPr>
        <p:spPr>
          <a:xfrm>
            <a:off x="3543857" y="362506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df.vx+1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1C9F-C5CF-BCDF-CD28-35772A790550}"/>
              </a:ext>
            </a:extLst>
          </p:cNvPr>
          <p:cNvSpPr txBox="1"/>
          <p:nvPr/>
        </p:nvSpPr>
        <p:spPr>
          <a:xfrm>
            <a:off x="197077" y="3506178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gooder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31BD9-040B-530F-6B23-3F8C3771FE2C}"/>
              </a:ext>
            </a:extLst>
          </p:cNvPr>
          <p:cNvSpPr txBox="1"/>
          <p:nvPr/>
        </p:nvSpPr>
        <p:spPr>
          <a:xfrm>
            <a:off x="8438560" y="5196143"/>
            <a:ext cx="3441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gooder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76DA9-97EE-8922-4AA3-1C5EC30E0253}"/>
              </a:ext>
            </a:extLst>
          </p:cNvPr>
          <p:cNvSpPr txBox="1"/>
          <p:nvPr/>
        </p:nvSpPr>
        <p:spPr>
          <a:xfrm>
            <a:off x="5865853" y="434004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83399-833D-E1C2-C8F7-A40BC9D870A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46292" y="4052766"/>
            <a:ext cx="519561" cy="441168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ED8942-3432-3C64-6CE4-6A8D3E90C072}"/>
              </a:ext>
            </a:extLst>
          </p:cNvPr>
          <p:cNvSpPr txBox="1"/>
          <p:nvPr/>
        </p:nvSpPr>
        <p:spPr>
          <a:xfrm>
            <a:off x="5144197" y="1519936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A4960-199F-A97E-F8E2-BF5C650E053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63132" y="1172919"/>
            <a:ext cx="0" cy="398388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1C03C-E06B-489F-780E-6373D7886452}"/>
              </a:ext>
            </a:extLst>
          </p:cNvPr>
          <p:cNvCxnSpPr>
            <a:cxnSpLocks/>
          </p:cNvCxnSpPr>
          <p:nvPr/>
        </p:nvCxnSpPr>
        <p:spPr>
          <a:xfrm>
            <a:off x="7248434" y="1997267"/>
            <a:ext cx="0" cy="4381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478853-2D74-C2C3-7C86-9C770DDF5560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805451" y="2371953"/>
            <a:ext cx="379591" cy="350573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E8A227-BDF0-1D40-EA10-3CB382A5A5FB}"/>
              </a:ext>
            </a:extLst>
          </p:cNvPr>
          <p:cNvCxnSpPr>
            <a:cxnSpLocks/>
          </p:cNvCxnSpPr>
          <p:nvPr/>
        </p:nvCxnSpPr>
        <p:spPr>
          <a:xfrm flipH="1" flipV="1">
            <a:off x="3543857" y="3015405"/>
            <a:ext cx="741816" cy="515741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CB613B-A09C-3BFA-6626-092CBED07FC0}"/>
              </a:ext>
            </a:extLst>
          </p:cNvPr>
          <p:cNvCxnSpPr>
            <a:cxnSpLocks/>
          </p:cNvCxnSpPr>
          <p:nvPr/>
        </p:nvCxnSpPr>
        <p:spPr>
          <a:xfrm flipH="1">
            <a:off x="7472350" y="3932841"/>
            <a:ext cx="276959" cy="340509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C70DC41-8183-1790-7F48-50A5AF3C0CF8}"/>
              </a:ext>
            </a:extLst>
          </p:cNvPr>
          <p:cNvSpPr txBox="1"/>
          <p:nvPr/>
        </p:nvSpPr>
        <p:spPr>
          <a:xfrm>
            <a:off x="3776819" y="205903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337E47-9AF4-ECD4-D9C2-DD149599919F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 flipV="1">
            <a:off x="5250299" y="2212924"/>
            <a:ext cx="537581" cy="27311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D9B9F43-BDC4-B885-D9D0-019B6092BE48}"/>
              </a:ext>
            </a:extLst>
          </p:cNvPr>
          <p:cNvCxnSpPr>
            <a:cxnSpLocks/>
          </p:cNvCxnSpPr>
          <p:nvPr/>
        </p:nvCxnSpPr>
        <p:spPr>
          <a:xfrm flipH="1">
            <a:off x="3371273" y="2186290"/>
            <a:ext cx="405546" cy="273346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6BC3-09BE-0C8C-6F53-6207898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63D7-A258-2C9E-CD94-2DC1077F0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1DF2-8E39-B62B-1D58-ABCEB17E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create_dgf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87A0-2D9D-796B-42D6-83B77ABD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which internal functions are called </a:t>
            </a:r>
          </a:p>
        </p:txBody>
      </p:sp>
    </p:spTree>
    <p:extLst>
      <p:ext uri="{BB962C8B-B14F-4D97-AF65-F5344CB8AC3E}">
        <p14:creationId xmlns:p14="http://schemas.microsoft.com/office/powerpoint/2010/main" val="295970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91144-34C1-58A4-37F8-F9757BD2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D4604F8-7305-60D8-C1F8-D1534FF2F757}"/>
              </a:ext>
            </a:extLst>
          </p:cNvPr>
          <p:cNvSpPr/>
          <p:nvPr/>
        </p:nvSpPr>
        <p:spPr>
          <a:xfrm>
            <a:off x="3981691" y="2097399"/>
            <a:ext cx="4201610" cy="14281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Relabel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23E2D-3651-35AB-57A1-9D429093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2ED20-568D-6173-1519-634BB2A0402F}"/>
              </a:ext>
            </a:extLst>
          </p:cNvPr>
          <p:cNvSpPr txBox="1"/>
          <p:nvPr/>
        </p:nvSpPr>
        <p:spPr>
          <a:xfrm>
            <a:off x="162046" y="2667633"/>
            <a:ext cx="2974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5C13F9-E78E-D56B-95EE-30C77EF899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136740" y="2811458"/>
            <a:ext cx="844951" cy="40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21949D-D7C0-1AE4-ADA3-6B70E25B4E41}"/>
              </a:ext>
            </a:extLst>
          </p:cNvPr>
          <p:cNvSpPr txBox="1"/>
          <p:nvPr/>
        </p:nvSpPr>
        <p:spPr>
          <a:xfrm>
            <a:off x="4058856" y="2697430"/>
            <a:ext cx="407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apply_name_aliases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E639B5-3D19-52F5-B344-4609D2A98A0C}"/>
              </a:ext>
            </a:extLst>
          </p:cNvPr>
          <p:cNvCxnSpPr>
            <a:cxnSpLocks/>
          </p:cNvCxnSpPr>
          <p:nvPr/>
        </p:nvCxnSpPr>
        <p:spPr>
          <a:xfrm>
            <a:off x="8133144" y="2915101"/>
            <a:ext cx="10224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E69C09E-B010-7E33-07B9-C9908A8063FA}"/>
              </a:ext>
            </a:extLst>
          </p:cNvPr>
          <p:cNvSpPr/>
          <p:nvPr/>
        </p:nvSpPr>
        <p:spPr>
          <a:xfrm>
            <a:off x="9252995" y="2201042"/>
            <a:ext cx="3004594" cy="1428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with labels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4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5047E-35D2-C796-6E49-248E81017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A803-A008-4B90-6F4A-CFC436ED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inspect_dgf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+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3E0BB-14B2-AD7C-16AC-84DBE3181E6E}"/>
              </a:ext>
            </a:extLst>
          </p:cNvPr>
          <p:cNvSpPr txBox="1"/>
          <p:nvPr/>
        </p:nvSpPr>
        <p:spPr>
          <a:xfrm>
            <a:off x="1203767" y="2222339"/>
            <a:ext cx="71007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Functions for verifying formatting in </a:t>
            </a:r>
            <a:r>
              <a:rPr lang="en-US" dirty="0" err="1"/>
              <a:t>dgf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validate_json</a:t>
            </a:r>
            <a:r>
              <a:rPr lang="en-US" dirty="0"/>
              <a:t> in utils </a:t>
            </a:r>
          </a:p>
          <a:p>
            <a:pPr marL="742950" lvl="1" indent="-285750">
              <a:buFontTx/>
              <a:buChar char="-"/>
            </a:pPr>
            <a:r>
              <a:rPr lang="en-US" dirty="0" err="1"/>
              <a:t>Compairing</a:t>
            </a:r>
            <a:r>
              <a:rPr lang="en-US" dirty="0"/>
              <a:t> </a:t>
            </a:r>
            <a:r>
              <a:rPr lang="en-US" dirty="0" err="1"/>
              <a:t>dgf</a:t>
            </a:r>
            <a:r>
              <a:rPr lang="en-US" dirty="0"/>
              <a:t> written rules/levels to what is actually in the data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Basic clean up </a:t>
            </a:r>
          </a:p>
          <a:p>
            <a:pPr marL="285750" indent="-285750">
              <a:buFontTx/>
              <a:buChar char="-"/>
            </a:pPr>
            <a:r>
              <a:rPr lang="en-US" dirty="0"/>
              <a:t>Look through utils for these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9E6B-4955-AFEC-C3CA-15CEB124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040E-37BF-6C38-3C0D-22167746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create_rg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1D77-A4C6-7F18-9D6C-EA364B97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of which internal functions are called </a:t>
            </a:r>
          </a:p>
        </p:txBody>
      </p:sp>
    </p:spTree>
    <p:extLst>
      <p:ext uri="{BB962C8B-B14F-4D97-AF65-F5344CB8AC3E}">
        <p14:creationId xmlns:p14="http://schemas.microsoft.com/office/powerpoint/2010/main" val="399841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20601</TotalTime>
  <Words>469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Arial</vt:lpstr>
      <vt:lpstr>Calibri</vt:lpstr>
      <vt:lpstr>Calibri Light</vt:lpstr>
      <vt:lpstr>Century Gothic</vt:lpstr>
      <vt:lpstr>Lucida Console</vt:lpstr>
      <vt:lpstr>Open Sans</vt:lpstr>
      <vt:lpstr>Oswald</vt:lpstr>
      <vt:lpstr>Office Theme</vt:lpstr>
      <vt:lpstr>1_Office Theme</vt:lpstr>
      <vt:lpstr>THE DATAGOOD(R) PACKAGE: AN open science approach to data engineering</vt:lpstr>
      <vt:lpstr>WORKFLOW</vt:lpstr>
      <vt:lpstr>PowerPoint Presentation</vt:lpstr>
      <vt:lpstr>PowerPoint Presentation</vt:lpstr>
      <vt:lpstr>Package Documentation</vt:lpstr>
      <vt:lpstr>create_dgf()</vt:lpstr>
      <vt:lpstr>ingest_raw(df, dgf )</vt:lpstr>
      <vt:lpstr>inspect_dgf() + update_dgf() </vt:lpstr>
      <vt:lpstr>create_rg()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DATAGOOD(R) PACKAGE: A NEW open science approach to data engineering</dc:title>
  <dc:creator>Jesse Lecy</dc:creator>
  <cp:lastModifiedBy>Beck, Olivia</cp:lastModifiedBy>
  <cp:revision>16</cp:revision>
  <dcterms:created xsi:type="dcterms:W3CDTF">2024-01-24T15:48:35Z</dcterms:created>
  <dcterms:modified xsi:type="dcterms:W3CDTF">2024-11-20T16:58:12Z</dcterms:modified>
</cp:coreProperties>
</file>