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80" r:id="rId3"/>
    <p:sldId id="276" r:id="rId4"/>
    <p:sldId id="278" r:id="rId5"/>
    <p:sldId id="281" r:id="rId6"/>
    <p:sldId id="258" r:id="rId7"/>
    <p:sldId id="277" r:id="rId8"/>
    <p:sldId id="263" r:id="rId9"/>
    <p:sldId id="282" r:id="rId10"/>
    <p:sldId id="260" r:id="rId11"/>
    <p:sldId id="264" r:id="rId12"/>
    <p:sldId id="272" r:id="rId13"/>
    <p:sldId id="284" r:id="rId14"/>
    <p:sldId id="283" r:id="rId15"/>
    <p:sldId id="285" r:id="rId16"/>
    <p:sldId id="274" r:id="rId17"/>
    <p:sldId id="286" r:id="rId18"/>
    <p:sldId id="265" r:id="rId19"/>
    <p:sldId id="273" r:id="rId20"/>
    <p:sldId id="259" r:id="rId21"/>
    <p:sldId id="261" r:id="rId22"/>
    <p:sldId id="257" r:id="rId23"/>
    <p:sldId id="279" r:id="rId24"/>
    <p:sldId id="267" r:id="rId25"/>
    <p:sldId id="268" r:id="rId26"/>
    <p:sldId id="269" r:id="rId27"/>
    <p:sldId id="270"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EAC-082D-3210-DE48-7CF3C6BEE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BBA4A-F497-2AE8-70AC-BDD960395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86F2D-6F94-463F-4B91-3E6C70BDC5F9}"/>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F5A888BE-3A5E-8A40-120B-BDB5ED6F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92B1D-6454-A1F5-1B79-53A8D2412542}"/>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354947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6727-1312-C7A4-39C7-6B3D60CBE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FC09A4-E774-1332-1A27-71F05EE32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DA231-326C-848E-8FCF-BDE787CD9F57}"/>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E6B4AB10-9AF6-1AD1-EB9E-A068FC93A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D3259-B438-F834-D245-22D40D2FD494}"/>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85256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21816-92A6-EDDB-D457-38F79BB82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ACA51-5095-2482-A4DD-9ACC3F3D54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B29A-E88E-4897-0B19-7FF0B898A324}"/>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71015457-890E-5E38-2160-D39E8C81F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D22EF-106D-F645-3506-9A9ED1C30BA6}"/>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153659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EFB7-76D6-82B0-3FB7-C7FCBCB43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6B4F3-FF57-1B34-0EE6-1E629816EE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1FF55-739F-5B0E-03F7-6A6CA6A98483}"/>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E4570589-FDCA-FC44-F083-87181B902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21407-E1A8-A447-0185-D2364D56AAF3}"/>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177292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69E4-DEA7-AB17-8E8B-7BF9EDE22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684669-6855-6BF0-8A5A-9786241B0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D1C1D-A8E1-788D-8E22-AADE401BCAC7}"/>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7D46D249-7639-5445-09DD-17A931BB8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AA257-6356-DCB3-A88A-03460238FDF9}"/>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66952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5700-84F2-74F0-7053-79807D066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4E08C-0363-5A7F-3944-44DC34B2C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04429-7F05-8D94-A162-5BAB5AF44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A146D-EA27-14E3-498F-4A886F99DA20}"/>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6" name="Footer Placeholder 5">
            <a:extLst>
              <a:ext uri="{FF2B5EF4-FFF2-40B4-BE49-F238E27FC236}">
                <a16:creationId xmlns:a16="http://schemas.microsoft.com/office/drawing/2014/main" id="{C44CD348-74E4-E93D-07EE-AE3C3173E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18A26-DB12-D1F4-4BED-8708D0AB0DAD}"/>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403606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3498-2F07-57A2-B7A6-A4A40AF246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9168A-A1A7-E803-B5EC-67BB4B535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89A2D5-8596-F0CD-C850-C2753E0CC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5D397-B4B0-2419-8F3C-E2EA4718C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D2F55F-54D4-DBC2-AF9E-E28BBB382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2B8B9-7F12-FB79-3C82-24435068B7A7}"/>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8" name="Footer Placeholder 7">
            <a:extLst>
              <a:ext uri="{FF2B5EF4-FFF2-40B4-BE49-F238E27FC236}">
                <a16:creationId xmlns:a16="http://schemas.microsoft.com/office/drawing/2014/main" id="{0FB2D72A-8CB8-BF5D-89A0-6EEF2475F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166CCD-DC7D-823D-37D3-114E948783A0}"/>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302047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E74-CD71-1B60-E915-53DABA6FB1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B22FBD-A544-0FC5-BBBE-19F1399C8C41}"/>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4" name="Footer Placeholder 3">
            <a:extLst>
              <a:ext uri="{FF2B5EF4-FFF2-40B4-BE49-F238E27FC236}">
                <a16:creationId xmlns:a16="http://schemas.microsoft.com/office/drawing/2014/main" id="{F4CFB8C0-B2BA-9A36-8CD6-CB721A83A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8BC96-4FEE-0474-9BC6-A7F35707A5A1}"/>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81712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DE225-BFAD-9584-D82E-105203B24486}"/>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3" name="Footer Placeholder 2">
            <a:extLst>
              <a:ext uri="{FF2B5EF4-FFF2-40B4-BE49-F238E27FC236}">
                <a16:creationId xmlns:a16="http://schemas.microsoft.com/office/drawing/2014/main" id="{A6DA65F4-953A-CF9F-DACB-0700DB940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26760-EFA9-9759-357B-6DA7D4C5C2A2}"/>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101788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7454-2033-96EF-670A-606F4B32D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6F6C0-9A85-4345-8CAD-110C221A5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4C85D-8949-445F-0E8F-BEBACE19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D1A45-5166-CF7B-1F45-66EB24F6FD15}"/>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6" name="Footer Placeholder 5">
            <a:extLst>
              <a:ext uri="{FF2B5EF4-FFF2-40B4-BE49-F238E27FC236}">
                <a16:creationId xmlns:a16="http://schemas.microsoft.com/office/drawing/2014/main" id="{CE686AFF-F040-B854-5B8B-DE89CFF7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B988B-2506-6C22-0247-8603240E949C}"/>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327467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C98-1BD1-5789-7E94-B8D44281D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59BC75-1B00-B81B-847C-8A779F9C9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B6DE4-191C-6AC3-A2FA-A9050F34A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E8351-7332-1673-19F8-56F90E0CE3DF}"/>
              </a:ext>
            </a:extLst>
          </p:cNvPr>
          <p:cNvSpPr>
            <a:spLocks noGrp="1"/>
          </p:cNvSpPr>
          <p:nvPr>
            <p:ph type="dt" sz="half" idx="10"/>
          </p:nvPr>
        </p:nvSpPr>
        <p:spPr/>
        <p:txBody>
          <a:bodyPr/>
          <a:lstStyle/>
          <a:p>
            <a:fld id="{22E6D245-D3C3-40F1-9538-2046B7199377}" type="datetimeFigureOut">
              <a:rPr lang="en-US" smtClean="0"/>
              <a:t>8/30/2023</a:t>
            </a:fld>
            <a:endParaRPr lang="en-US"/>
          </a:p>
        </p:txBody>
      </p:sp>
      <p:sp>
        <p:nvSpPr>
          <p:cNvPr id="6" name="Footer Placeholder 5">
            <a:extLst>
              <a:ext uri="{FF2B5EF4-FFF2-40B4-BE49-F238E27FC236}">
                <a16:creationId xmlns:a16="http://schemas.microsoft.com/office/drawing/2014/main" id="{88F03C15-FE2E-ED9A-1292-9AD72AACE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7B810-91BD-9759-A290-EF9E85070C64}"/>
              </a:ext>
            </a:extLst>
          </p:cNvPr>
          <p:cNvSpPr>
            <a:spLocks noGrp="1"/>
          </p:cNvSpPr>
          <p:nvPr>
            <p:ph type="sldNum" sz="quarter" idx="12"/>
          </p:nvPr>
        </p:nvSpPr>
        <p:spPr/>
        <p:txBody>
          <a:bodyPr/>
          <a:lstStyle/>
          <a:p>
            <a:fld id="{B0EA817D-0F54-4E97-BEED-21EC5482CC89}" type="slidenum">
              <a:rPr lang="en-US" smtClean="0"/>
              <a:t>‹#›</a:t>
            </a:fld>
            <a:endParaRPr lang="en-US"/>
          </a:p>
        </p:txBody>
      </p:sp>
    </p:spTree>
    <p:extLst>
      <p:ext uri="{BB962C8B-B14F-4D97-AF65-F5344CB8AC3E}">
        <p14:creationId xmlns:p14="http://schemas.microsoft.com/office/powerpoint/2010/main" val="69900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51C208-A097-A871-7D27-226716F89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AEA486-D157-F6EA-9358-332EC9DE2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5BD57-4491-A065-3B86-D5624163F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6D245-D3C3-40F1-9538-2046B7199377}" type="datetimeFigureOut">
              <a:rPr lang="en-US" smtClean="0"/>
              <a:t>8/30/2023</a:t>
            </a:fld>
            <a:endParaRPr lang="en-US"/>
          </a:p>
        </p:txBody>
      </p:sp>
      <p:sp>
        <p:nvSpPr>
          <p:cNvPr id="5" name="Footer Placeholder 4">
            <a:extLst>
              <a:ext uri="{FF2B5EF4-FFF2-40B4-BE49-F238E27FC236}">
                <a16:creationId xmlns:a16="http://schemas.microsoft.com/office/drawing/2014/main" id="{F4CFCB94-0B86-41CE-C024-C89912B80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217FCF-CE8B-03DB-A60E-50ACD45C4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A817D-0F54-4E97-BEED-21EC5482CC89}" type="slidenum">
              <a:rPr lang="en-US" smtClean="0"/>
              <a:t>‹#›</a:t>
            </a:fld>
            <a:endParaRPr lang="en-US"/>
          </a:p>
        </p:txBody>
      </p:sp>
    </p:spTree>
    <p:extLst>
      <p:ext uri="{BB962C8B-B14F-4D97-AF65-F5344CB8AC3E}">
        <p14:creationId xmlns:p14="http://schemas.microsoft.com/office/powerpoint/2010/main" val="43148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brown.edu/academics/spatial-structures-in-social-sciences/ltdb-following-neighborhoods-over-time"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9759-5DDE-4B4D-7573-D3F986595B77}"/>
              </a:ext>
            </a:extLst>
          </p:cNvPr>
          <p:cNvSpPr>
            <a:spLocks noGrp="1"/>
          </p:cNvSpPr>
          <p:nvPr>
            <p:ph type="title"/>
          </p:nvPr>
        </p:nvSpPr>
        <p:spPr/>
        <p:txBody>
          <a:bodyPr/>
          <a:lstStyle/>
          <a:p>
            <a:r>
              <a:rPr lang="en-US" dirty="0"/>
              <a:t>Metadata Standards</a:t>
            </a:r>
          </a:p>
        </p:txBody>
      </p:sp>
      <p:sp>
        <p:nvSpPr>
          <p:cNvPr id="3" name="Content Placeholder 2">
            <a:extLst>
              <a:ext uri="{FF2B5EF4-FFF2-40B4-BE49-F238E27FC236}">
                <a16:creationId xmlns:a16="http://schemas.microsoft.com/office/drawing/2014/main" id="{3680FF23-2217-1E51-205C-E37B9332C0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603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12CEC-B86D-5215-4B7A-657849AB6FE2}"/>
              </a:ext>
            </a:extLst>
          </p:cNvPr>
          <p:cNvSpPr txBox="1"/>
          <p:nvPr/>
        </p:nvSpPr>
        <p:spPr>
          <a:xfrm>
            <a:off x="890678" y="756243"/>
            <a:ext cx="6094562" cy="3277820"/>
          </a:xfrm>
          <a:prstGeom prst="rect">
            <a:avLst/>
          </a:prstGeom>
          <a:noFill/>
        </p:spPr>
        <p:txBody>
          <a:bodyPr wrap="square">
            <a:spAutoFit/>
          </a:bodyPr>
          <a:lstStyle/>
          <a:p>
            <a:r>
              <a:rPr lang="en-US" sz="900" dirty="0">
                <a:latin typeface="Lucida Console" panose="020B0609040504020204" pitchFamily="49" charset="0"/>
              </a:rPr>
              <a:t>table( d$LEVEL1 ) %&gt;% </a:t>
            </a:r>
            <a:r>
              <a:rPr lang="en-US" sz="900" dirty="0" err="1">
                <a:latin typeface="Lucida Console" panose="020B0609040504020204" pitchFamily="49" charset="0"/>
              </a:rPr>
              <a:t>as.data.frame</a:t>
            </a:r>
            <a:r>
              <a:rPr lang="en-US" sz="900" dirty="0">
                <a:latin typeface="Lucida Console" panose="020B0609040504020204" pitchFamily="49" charset="0"/>
              </a:rPr>
              <a:t>() %&gt;% </a:t>
            </a:r>
            <a:r>
              <a:rPr lang="en-US" sz="900" dirty="0" err="1">
                <a:latin typeface="Lucida Console" panose="020B0609040504020204" pitchFamily="49" charset="0"/>
              </a:rPr>
              <a:t>kable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|Var1 |    Freq|</a:t>
            </a:r>
          </a:p>
          <a:p>
            <a:r>
              <a:rPr lang="en-US" sz="900" dirty="0">
                <a:latin typeface="Lucida Console" panose="020B0609040504020204" pitchFamily="49" charset="0"/>
              </a:rPr>
              <a:t>|:----|-------:|</a:t>
            </a:r>
          </a:p>
          <a:p>
            <a:r>
              <a:rPr lang="en-US" sz="900" dirty="0">
                <a:latin typeface="Lucida Console" panose="020B0609040504020204" pitchFamily="49" charset="0"/>
              </a:rPr>
              <a:t>|O    |  342320|</a:t>
            </a:r>
          </a:p>
          <a:p>
            <a:r>
              <a:rPr lang="en-US" sz="900" dirty="0">
                <a:latin typeface="Lucida Console" panose="020B0609040504020204" pitchFamily="49" charset="0"/>
              </a:rPr>
              <a:t>|PC   | 1369667|</a:t>
            </a:r>
          </a:p>
          <a:p>
            <a:r>
              <a:rPr lang="en-US" sz="900" dirty="0">
                <a:latin typeface="Lucida Console" panose="020B0609040504020204" pitchFamily="49" charset="0"/>
              </a:rPr>
              <a:t>|PF   |   89136|</a:t>
            </a:r>
          </a:p>
          <a:p>
            <a:r>
              <a:rPr lang="en-US" sz="900" dirty="0">
                <a:latin typeface="Lucida Console" panose="020B0609040504020204" pitchFamily="49" charset="0"/>
              </a:rPr>
              <a:t>|U    |      29|</a:t>
            </a:r>
          </a:p>
          <a:p>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a:latin typeface="Lucida Console" panose="020B0609040504020204" pitchFamily="49" charset="0"/>
              </a:rPr>
              <a:t>table( d$LEVEL2 ) %&gt;% </a:t>
            </a:r>
            <a:r>
              <a:rPr lang="en-US" sz="900" dirty="0" err="1">
                <a:latin typeface="Lucida Console" panose="020B0609040504020204" pitchFamily="49" charset="0"/>
              </a:rPr>
              <a:t>as.data.frame</a:t>
            </a:r>
            <a:r>
              <a:rPr lang="en-US" sz="900" dirty="0">
                <a:latin typeface="Lucida Console" panose="020B0609040504020204" pitchFamily="49" charset="0"/>
              </a:rPr>
              <a:t>() %&gt;% </a:t>
            </a:r>
            <a:r>
              <a:rPr lang="en-US" sz="900" dirty="0" err="1">
                <a:latin typeface="Lucida Console" panose="020B0609040504020204" pitchFamily="49" charset="0"/>
              </a:rPr>
              <a:t>kable</a:t>
            </a:r>
            <a:r>
              <a:rPr lang="en-US" sz="900" dirty="0">
                <a:latin typeface="Lucida Console" panose="020B0609040504020204" pitchFamily="49" charset="0"/>
              </a:rPr>
              <a:t>()</a:t>
            </a:r>
          </a:p>
          <a:p>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a:latin typeface="Lucida Console" panose="020B0609040504020204" pitchFamily="49" charset="0"/>
              </a:rPr>
              <a:t># M	Mutual Benefit Public Charity</a:t>
            </a:r>
          </a:p>
          <a:p>
            <a:r>
              <a:rPr lang="en-US" sz="900" dirty="0">
                <a:latin typeface="Lucida Console" panose="020B0609040504020204" pitchFamily="49" charset="0"/>
              </a:rPr>
              <a:t># O	Operating Public Charity</a:t>
            </a:r>
          </a:p>
          <a:p>
            <a:r>
              <a:rPr lang="en-US" sz="900" dirty="0">
                <a:latin typeface="Lucida Console" panose="020B0609040504020204" pitchFamily="49" charset="0"/>
              </a:rPr>
              <a:t># S	Supporting Public Charity</a:t>
            </a:r>
          </a:p>
          <a:p>
            <a:endParaRPr lang="en-US" sz="900" dirty="0">
              <a:latin typeface="Lucida Console" panose="020B0609040504020204" pitchFamily="49" charset="0"/>
            </a:endParaRPr>
          </a:p>
          <a:p>
            <a:r>
              <a:rPr lang="en-US" sz="900" dirty="0">
                <a:latin typeface="Lucida Console" panose="020B0609040504020204" pitchFamily="49" charset="0"/>
              </a:rPr>
              <a:t>|Var1 |    Freq|</a:t>
            </a:r>
          </a:p>
          <a:p>
            <a:r>
              <a:rPr lang="en-US" sz="900" dirty="0">
                <a:latin typeface="Lucida Console" panose="020B0609040504020204" pitchFamily="49" charset="0"/>
              </a:rPr>
              <a:t>|:----|-------:|</a:t>
            </a:r>
          </a:p>
          <a:p>
            <a:r>
              <a:rPr lang="en-US" sz="900" dirty="0">
                <a:latin typeface="Lucida Console" panose="020B0609040504020204" pitchFamily="49" charset="0"/>
              </a:rPr>
              <a:t>|M    |   58442|</a:t>
            </a:r>
          </a:p>
          <a:p>
            <a:r>
              <a:rPr lang="en-US" sz="900" dirty="0">
                <a:latin typeface="Lucida Console" panose="020B0609040504020204" pitchFamily="49" charset="0"/>
              </a:rPr>
              <a:t>|O    | 1501727|</a:t>
            </a:r>
          </a:p>
          <a:p>
            <a:r>
              <a:rPr lang="en-US" sz="900" dirty="0">
                <a:latin typeface="Lucida Console" panose="020B0609040504020204" pitchFamily="49" charset="0"/>
              </a:rPr>
              <a:t>|S    |  240983|</a:t>
            </a:r>
          </a:p>
          <a:p>
            <a:endParaRPr lang="en-US" sz="900" dirty="0">
              <a:latin typeface="Lucida Console" panose="020B0609040504020204" pitchFamily="49" charset="0"/>
            </a:endParaRPr>
          </a:p>
        </p:txBody>
      </p:sp>
      <p:sp>
        <p:nvSpPr>
          <p:cNvPr id="5" name="TextBox 4">
            <a:extLst>
              <a:ext uri="{FF2B5EF4-FFF2-40B4-BE49-F238E27FC236}">
                <a16:creationId xmlns:a16="http://schemas.microsoft.com/office/drawing/2014/main" id="{A734E048-AEF6-1644-40B2-3AB2DF551609}"/>
              </a:ext>
            </a:extLst>
          </p:cNvPr>
          <p:cNvSpPr txBox="1"/>
          <p:nvPr/>
        </p:nvSpPr>
        <p:spPr>
          <a:xfrm>
            <a:off x="5885372" y="610136"/>
            <a:ext cx="6094562" cy="5632311"/>
          </a:xfrm>
          <a:prstGeom prst="rect">
            <a:avLst/>
          </a:prstGeom>
          <a:noFill/>
        </p:spPr>
        <p:txBody>
          <a:bodyPr wrap="square">
            <a:spAutoFit/>
          </a:bodyPr>
          <a:lstStyle/>
          <a:p>
            <a:r>
              <a:rPr lang="en-US" sz="900" dirty="0">
                <a:latin typeface="Lucida Console" panose="020B0609040504020204" pitchFamily="49" charset="0"/>
              </a:rPr>
              <a:t>table( d$LEVEL3 ) %&gt;% </a:t>
            </a:r>
            <a:r>
              <a:rPr lang="en-US" sz="900" dirty="0" err="1">
                <a:latin typeface="Lucida Console" panose="020B0609040504020204" pitchFamily="49" charset="0"/>
              </a:rPr>
              <a:t>as.data.frame</a:t>
            </a:r>
            <a:r>
              <a:rPr lang="en-US" sz="900" dirty="0">
                <a:latin typeface="Lucida Console" panose="020B0609040504020204" pitchFamily="49" charset="0"/>
              </a:rPr>
              <a:t>() %&gt;% </a:t>
            </a:r>
            <a:r>
              <a:rPr lang="en-US" sz="900" dirty="0" err="1">
                <a:latin typeface="Lucida Console" panose="020B0609040504020204" pitchFamily="49" charset="0"/>
              </a:rPr>
              <a:t>kable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|Var1 |   Freq|</a:t>
            </a:r>
          </a:p>
          <a:p>
            <a:r>
              <a:rPr lang="en-US" sz="900" dirty="0">
                <a:latin typeface="Lucida Console" panose="020B0609040504020204" pitchFamily="49" charset="0"/>
              </a:rPr>
              <a:t>|:----|------:|</a:t>
            </a:r>
          </a:p>
          <a:p>
            <a:r>
              <a:rPr lang="en-US" sz="900" dirty="0">
                <a:latin typeface="Lucida Console" panose="020B0609040504020204" pitchFamily="49" charset="0"/>
              </a:rPr>
              <a:t>|-    |  42649|</a:t>
            </a:r>
          </a:p>
          <a:p>
            <a:r>
              <a:rPr lang="en-US" sz="900" dirty="0">
                <a:latin typeface="Lucida Console" panose="020B0609040504020204" pitchFamily="49" charset="0"/>
              </a:rPr>
              <a:t>|AR   | 127394|</a:t>
            </a:r>
          </a:p>
          <a:p>
            <a:r>
              <a:rPr lang="en-US" sz="900" dirty="0">
                <a:latin typeface="Lucida Console" panose="020B0609040504020204" pitchFamily="49" charset="0"/>
              </a:rPr>
              <a:t>|ED   | 189011|</a:t>
            </a:r>
          </a:p>
          <a:p>
            <a:r>
              <a:rPr lang="en-US" sz="900" dirty="0">
                <a:latin typeface="Lucida Console" panose="020B0609040504020204" pitchFamily="49" charset="0"/>
              </a:rPr>
              <a:t>|EN   |  71893|</a:t>
            </a:r>
          </a:p>
          <a:p>
            <a:r>
              <a:rPr lang="en-US" sz="900" dirty="0">
                <a:latin typeface="Lucida Console" panose="020B0609040504020204" pitchFamily="49" charset="0"/>
              </a:rPr>
              <a:t>|HE   |  95825|</a:t>
            </a:r>
          </a:p>
          <a:p>
            <a:r>
              <a:rPr lang="en-US" sz="900" dirty="0">
                <a:latin typeface="Lucida Console" panose="020B0609040504020204" pitchFamily="49" charset="0"/>
              </a:rPr>
              <a:t>|HS   | 435902|</a:t>
            </a:r>
          </a:p>
          <a:p>
            <a:r>
              <a:rPr lang="en-US" sz="900" dirty="0">
                <a:latin typeface="Lucida Console" panose="020B0609040504020204" pitchFamily="49" charset="0"/>
              </a:rPr>
              <a:t>|IN   |  22355|</a:t>
            </a:r>
          </a:p>
          <a:p>
            <a:r>
              <a:rPr lang="en-US" sz="900" dirty="0">
                <a:latin typeface="Lucida Console" panose="020B0609040504020204" pitchFamily="49" charset="0"/>
              </a:rPr>
              <a:t>|MO   |  58615|</a:t>
            </a:r>
          </a:p>
          <a:p>
            <a:r>
              <a:rPr lang="en-US" sz="900" dirty="0">
                <a:latin typeface="Lucida Console" panose="020B0609040504020204" pitchFamily="49" charset="0"/>
              </a:rPr>
              <a:t>|MR   |    145|</a:t>
            </a:r>
          </a:p>
          <a:p>
            <a:r>
              <a:rPr lang="en-US" sz="900" dirty="0">
                <a:latin typeface="Lucida Console" panose="020B0609040504020204" pitchFamily="49" charset="0"/>
              </a:rPr>
              <a:t>|PB   | 227930|</a:t>
            </a:r>
          </a:p>
          <a:p>
            <a:r>
              <a:rPr lang="en-US" sz="900" dirty="0">
                <a:latin typeface="Lucida Console" panose="020B0609040504020204" pitchFamily="49" charset="0"/>
              </a:rPr>
              <a:t>|RE   | 308225|</a:t>
            </a:r>
          </a:p>
          <a:p>
            <a:r>
              <a:rPr lang="en-US" sz="900" dirty="0">
                <a:latin typeface="Lucida Console" panose="020B0609040504020204" pitchFamily="49" charset="0"/>
              </a:rPr>
              <a:t>|UN   |   6164|</a:t>
            </a:r>
          </a:p>
          <a:p>
            <a:r>
              <a:rPr lang="en-US" sz="900" dirty="0">
                <a:latin typeface="Lucida Console" panose="020B0609040504020204" pitchFamily="49" charset="0"/>
              </a:rPr>
              <a:t>|ZA   |  66888|</a:t>
            </a:r>
          </a:p>
          <a:p>
            <a:r>
              <a:rPr lang="en-US" sz="900" dirty="0">
                <a:latin typeface="Lucida Console" panose="020B0609040504020204" pitchFamily="49" charset="0"/>
              </a:rPr>
              <a:t>|ZB   |  41292|</a:t>
            </a:r>
          </a:p>
          <a:p>
            <a:r>
              <a:rPr lang="en-US" sz="900" dirty="0">
                <a:latin typeface="Lucida Console" panose="020B0609040504020204" pitchFamily="49" charset="0"/>
              </a:rPr>
              <a:t>|ZC   |  77948|</a:t>
            </a:r>
          </a:p>
          <a:p>
            <a:r>
              <a:rPr lang="en-US" sz="900" dirty="0">
                <a:latin typeface="Lucida Console" panose="020B0609040504020204" pitchFamily="49" charset="0"/>
              </a:rPr>
              <a:t>|ZD   |  13343|</a:t>
            </a:r>
          </a:p>
          <a:p>
            <a:r>
              <a:rPr lang="en-US" sz="900" dirty="0">
                <a:latin typeface="Lucida Console" panose="020B0609040504020204" pitchFamily="49" charset="0"/>
              </a:rPr>
              <a:t>|ZE   |   4094|</a:t>
            </a:r>
          </a:p>
          <a:p>
            <a:r>
              <a:rPr lang="en-US" sz="900" dirty="0">
                <a:latin typeface="Lucida Console" panose="020B0609040504020204" pitchFamily="49" charset="0"/>
              </a:rPr>
              <a:t>|ZF   |  11479|</a:t>
            </a:r>
          </a:p>
          <a:p>
            <a:endParaRPr lang="en-US" sz="900" dirty="0">
              <a:latin typeface="Lucida Console" panose="020B0609040504020204" pitchFamily="49" charset="0"/>
            </a:endParaRPr>
          </a:p>
          <a:p>
            <a:r>
              <a:rPr lang="en-US" sz="900" dirty="0">
                <a:latin typeface="Lucida Console" panose="020B0609040504020204" pitchFamily="49" charset="0"/>
              </a:rPr>
              <a:t>AR	Arts, culture and humanities</a:t>
            </a:r>
          </a:p>
          <a:p>
            <a:r>
              <a:rPr lang="en-US" sz="900" dirty="0">
                <a:latin typeface="Lucida Console" panose="020B0609040504020204" pitchFamily="49" charset="0"/>
              </a:rPr>
              <a:t>ED	Education</a:t>
            </a:r>
          </a:p>
          <a:p>
            <a:r>
              <a:rPr lang="en-US" sz="900" dirty="0">
                <a:latin typeface="Lucida Console" panose="020B0609040504020204" pitchFamily="49" charset="0"/>
              </a:rPr>
              <a:t>EN	Environment/animals</a:t>
            </a:r>
          </a:p>
          <a:p>
            <a:r>
              <a:rPr lang="en-US" sz="900" dirty="0">
                <a:latin typeface="Lucida Console" panose="020B0609040504020204" pitchFamily="49" charset="0"/>
              </a:rPr>
              <a:t>HE	Health</a:t>
            </a:r>
          </a:p>
          <a:p>
            <a:r>
              <a:rPr lang="en-US" sz="900" dirty="0">
                <a:latin typeface="Lucida Console" panose="020B0609040504020204" pitchFamily="49" charset="0"/>
              </a:rPr>
              <a:t>HS	Human Services</a:t>
            </a:r>
          </a:p>
          <a:p>
            <a:r>
              <a:rPr lang="en-US" sz="900" dirty="0">
                <a:latin typeface="Lucida Console" panose="020B0609040504020204" pitchFamily="49" charset="0"/>
              </a:rPr>
              <a:t>IN	International, foreign affairs</a:t>
            </a:r>
          </a:p>
          <a:p>
            <a:r>
              <a:rPr lang="en-US" sz="900" dirty="0">
                <a:latin typeface="Lucida Console" panose="020B0609040504020204" pitchFamily="49" charset="0"/>
              </a:rPr>
              <a:t>MO	Other mutual benefit</a:t>
            </a:r>
          </a:p>
          <a:p>
            <a:r>
              <a:rPr lang="en-US" sz="900" dirty="0">
                <a:latin typeface="Lucida Console" panose="020B0609040504020204" pitchFamily="49" charset="0"/>
              </a:rPr>
              <a:t>MR	Pension and retirement funds</a:t>
            </a:r>
          </a:p>
          <a:p>
            <a:r>
              <a:rPr lang="en-US" sz="900" dirty="0">
                <a:latin typeface="Lucida Console" panose="020B0609040504020204" pitchFamily="49" charset="0"/>
              </a:rPr>
              <a:t>PB	Public, societal benefit</a:t>
            </a:r>
          </a:p>
          <a:p>
            <a:r>
              <a:rPr lang="en-US" sz="900" dirty="0">
                <a:latin typeface="Lucida Console" panose="020B0609040504020204" pitchFamily="49" charset="0"/>
              </a:rPr>
              <a:t>RE	Religion related</a:t>
            </a:r>
          </a:p>
          <a:p>
            <a:r>
              <a:rPr lang="en-US" sz="900" dirty="0">
                <a:latin typeface="Lucida Console" panose="020B0609040504020204" pitchFamily="49" charset="0"/>
              </a:rPr>
              <a:t>UN	Unknown, unclassified</a:t>
            </a:r>
          </a:p>
          <a:p>
            <a:r>
              <a:rPr lang="en-US" sz="900" dirty="0">
                <a:latin typeface="Lucida Console" panose="020B0609040504020204" pitchFamily="49" charset="0"/>
              </a:rPr>
              <a:t>ZA	Single organization support</a:t>
            </a:r>
          </a:p>
          <a:p>
            <a:r>
              <a:rPr lang="en-US" sz="900" dirty="0">
                <a:latin typeface="Lucida Console" panose="020B0609040504020204" pitchFamily="49" charset="0"/>
              </a:rPr>
              <a:t>ZB	Fundraising within NTEE major group</a:t>
            </a:r>
          </a:p>
          <a:p>
            <a:r>
              <a:rPr lang="en-US" sz="900" dirty="0">
                <a:latin typeface="Lucida Console" panose="020B0609040504020204" pitchFamily="49" charset="0"/>
              </a:rPr>
              <a:t>ZC	Private grantmaking foundations</a:t>
            </a:r>
          </a:p>
          <a:p>
            <a:r>
              <a:rPr lang="en-US" sz="900" dirty="0">
                <a:latin typeface="Lucida Console" panose="020B0609040504020204" pitchFamily="49" charset="0"/>
              </a:rPr>
              <a:t>ZD	Public foundations</a:t>
            </a:r>
          </a:p>
          <a:p>
            <a:r>
              <a:rPr lang="en-US" sz="900" dirty="0">
                <a:latin typeface="Lucida Console" panose="020B0609040504020204" pitchFamily="49" charset="0"/>
              </a:rPr>
              <a:t>ZE	General fundraising</a:t>
            </a:r>
          </a:p>
          <a:p>
            <a:r>
              <a:rPr lang="en-US" sz="900" dirty="0">
                <a:latin typeface="Lucida Console" panose="020B0609040504020204" pitchFamily="49" charset="0"/>
              </a:rPr>
              <a:t>ZF	Other Supporting Public Benefit</a:t>
            </a:r>
          </a:p>
        </p:txBody>
      </p:sp>
    </p:spTree>
    <p:extLst>
      <p:ext uri="{BB962C8B-B14F-4D97-AF65-F5344CB8AC3E}">
        <p14:creationId xmlns:p14="http://schemas.microsoft.com/office/powerpoint/2010/main" val="819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A1571-C314-FB2E-342F-B6ED6900BEF4}"/>
              </a:ext>
            </a:extLst>
          </p:cNvPr>
          <p:cNvSpPr txBox="1"/>
          <p:nvPr/>
        </p:nvSpPr>
        <p:spPr>
          <a:xfrm>
            <a:off x="1483743" y="1483561"/>
            <a:ext cx="10032521" cy="3323987"/>
          </a:xfrm>
          <a:prstGeom prst="rect">
            <a:avLst/>
          </a:prstGeom>
          <a:noFill/>
        </p:spPr>
        <p:txBody>
          <a:bodyPr wrap="square">
            <a:spAutoFit/>
          </a:bodyPr>
          <a:lstStyle/>
          <a:p>
            <a:r>
              <a:rPr lang="en-US" sz="1050" dirty="0">
                <a:latin typeface="Lucida Console" panose="020B0609040504020204" pitchFamily="49" charset="0"/>
              </a:rPr>
              <a:t>FNDNCD     Reason for 501(c)(3) status</a:t>
            </a:r>
          </a:p>
          <a:p>
            <a:endParaRPr lang="en-US" sz="1050" dirty="0">
              <a:latin typeface="Lucida Console" panose="020B0609040504020204" pitchFamily="49" charset="0"/>
            </a:endParaRPr>
          </a:p>
          <a:p>
            <a:r>
              <a:rPr lang="en-US" sz="1050" dirty="0">
                <a:latin typeface="Lucida Console" panose="020B0609040504020204" pitchFamily="49" charset="0"/>
              </a:rPr>
              <a:t>00	All organizations except 501(c)(3)</a:t>
            </a:r>
          </a:p>
          <a:p>
            <a:r>
              <a:rPr lang="en-US" sz="1050" dirty="0">
                <a:latin typeface="Lucida Console" panose="020B0609040504020204" pitchFamily="49" charset="0"/>
              </a:rPr>
              <a:t>02	Private operating foundation exempt from paying excise taxes on investment income</a:t>
            </a:r>
          </a:p>
          <a:p>
            <a:r>
              <a:rPr lang="en-US" sz="1050" dirty="0">
                <a:latin typeface="Lucida Console" panose="020B0609040504020204" pitchFamily="49" charset="0"/>
              </a:rPr>
              <a:t>03	Private operating foundation (other)</a:t>
            </a:r>
          </a:p>
          <a:p>
            <a:r>
              <a:rPr lang="en-US" sz="1050" dirty="0">
                <a:latin typeface="Lucida Console" panose="020B0609040504020204" pitchFamily="49" charset="0"/>
              </a:rPr>
              <a:t>04	Private non-operating foundation</a:t>
            </a:r>
          </a:p>
          <a:p>
            <a:r>
              <a:rPr lang="en-US" sz="1050" dirty="0">
                <a:latin typeface="Lucida Console" panose="020B0609040504020204" pitchFamily="49" charset="0"/>
              </a:rPr>
              <a:t>09	Suspense</a:t>
            </a:r>
          </a:p>
          <a:p>
            <a:r>
              <a:rPr lang="en-US" sz="1050" dirty="0">
                <a:latin typeface="Lucida Console" panose="020B0609040504020204" pitchFamily="49" charset="0"/>
              </a:rPr>
              <a:t>10	Church</a:t>
            </a:r>
          </a:p>
          <a:p>
            <a:r>
              <a:rPr lang="en-US" sz="1050" dirty="0">
                <a:latin typeface="Lucida Console" panose="020B0609040504020204" pitchFamily="49" charset="0"/>
              </a:rPr>
              <a:t>11	School</a:t>
            </a:r>
          </a:p>
          <a:p>
            <a:r>
              <a:rPr lang="en-US" sz="1050" dirty="0">
                <a:latin typeface="Lucida Console" panose="020B0609040504020204" pitchFamily="49" charset="0"/>
              </a:rPr>
              <a:t>12	Hospital or medical research organization</a:t>
            </a:r>
          </a:p>
          <a:p>
            <a:r>
              <a:rPr lang="en-US" sz="1050" dirty="0">
                <a:latin typeface="Lucida Console" panose="020B0609040504020204" pitchFamily="49" charset="0"/>
              </a:rPr>
              <a:t>13	Organization operated for the benefit of a public (government owned or run) college or university</a:t>
            </a:r>
          </a:p>
          <a:p>
            <a:r>
              <a:rPr lang="en-US" sz="1050" dirty="0">
                <a:latin typeface="Lucida Console" panose="020B0609040504020204" pitchFamily="49" charset="0"/>
              </a:rPr>
              <a:t>14	Governmental unit</a:t>
            </a:r>
          </a:p>
          <a:p>
            <a:r>
              <a:rPr lang="en-US" sz="1050" dirty="0">
                <a:latin typeface="Lucida Console" panose="020B0609040504020204" pitchFamily="49" charset="0"/>
              </a:rPr>
              <a:t>15	Organization with a substantial portion of support from a governmental unit or the general public</a:t>
            </a:r>
          </a:p>
          <a:p>
            <a:r>
              <a:rPr lang="en-US" sz="1050" dirty="0">
                <a:latin typeface="Lucida Console" panose="020B0609040504020204" pitchFamily="49" charset="0"/>
              </a:rPr>
              <a:t>16	Organization income is &lt;=1/3 investment or unrelated business and &gt;1/3 donated or related to purpose</a:t>
            </a:r>
          </a:p>
          <a:p>
            <a:r>
              <a:rPr lang="en-US" sz="1050" dirty="0">
                <a:latin typeface="Lucida Console" panose="020B0609040504020204" pitchFamily="49" charset="0"/>
              </a:rPr>
              <a:t>17	Supporting Organization 509(a)(3) for benefit and in conjunction with organization(s) coded 10-16</a:t>
            </a:r>
          </a:p>
          <a:p>
            <a:r>
              <a:rPr lang="en-US" sz="1050" dirty="0">
                <a:latin typeface="Lucida Console" panose="020B0609040504020204" pitchFamily="49" charset="0"/>
              </a:rPr>
              <a:t>18	Organization organized and operated to test for public safety</a:t>
            </a:r>
          </a:p>
          <a:p>
            <a:r>
              <a:rPr lang="en-US" sz="1050" dirty="0">
                <a:latin typeface="Lucida Console" panose="020B0609040504020204" pitchFamily="49" charset="0"/>
              </a:rPr>
              <a:t>21	Supporting Organization 509(a)(3) Type I</a:t>
            </a:r>
          </a:p>
          <a:p>
            <a:r>
              <a:rPr lang="en-US" sz="1050" dirty="0">
                <a:latin typeface="Lucida Console" panose="020B0609040504020204" pitchFamily="49" charset="0"/>
              </a:rPr>
              <a:t>22	Supporting Organization 509(a)(3) Type II</a:t>
            </a:r>
          </a:p>
          <a:p>
            <a:r>
              <a:rPr lang="en-US" sz="1050" dirty="0">
                <a:latin typeface="Lucida Console" panose="020B0609040504020204" pitchFamily="49" charset="0"/>
              </a:rPr>
              <a:t>23	Supporting Organization 509(a)(3) Type III functionally integrated</a:t>
            </a:r>
          </a:p>
          <a:p>
            <a:r>
              <a:rPr lang="en-US" sz="1050" dirty="0">
                <a:latin typeface="Lucida Console" panose="020B0609040504020204" pitchFamily="49" charset="0"/>
              </a:rPr>
              <a:t>24	Supporting Organization 509(a)(3) Type III not functionally integrated</a:t>
            </a:r>
          </a:p>
        </p:txBody>
      </p:sp>
      <p:sp>
        <p:nvSpPr>
          <p:cNvPr id="2" name="TextBox 1">
            <a:extLst>
              <a:ext uri="{FF2B5EF4-FFF2-40B4-BE49-F238E27FC236}">
                <a16:creationId xmlns:a16="http://schemas.microsoft.com/office/drawing/2014/main" id="{5B28DBFF-5D08-D216-6F41-2458D630CDF0}"/>
              </a:ext>
            </a:extLst>
          </p:cNvPr>
          <p:cNvSpPr txBox="1"/>
          <p:nvPr/>
        </p:nvSpPr>
        <p:spPr>
          <a:xfrm>
            <a:off x="5648960" y="518160"/>
            <a:ext cx="2899512" cy="369332"/>
          </a:xfrm>
          <a:prstGeom prst="rect">
            <a:avLst/>
          </a:prstGeom>
          <a:noFill/>
        </p:spPr>
        <p:txBody>
          <a:bodyPr wrap="none" rtlCol="0">
            <a:spAutoFit/>
          </a:bodyPr>
          <a:lstStyle/>
          <a:p>
            <a:r>
              <a:rPr lang="en-US" dirty="0">
                <a:solidFill>
                  <a:schemeClr val="accent2">
                    <a:lumMod val="75000"/>
                  </a:schemeClr>
                </a:solidFill>
              </a:rPr>
              <a:t>Where does this come from?</a:t>
            </a:r>
          </a:p>
        </p:txBody>
      </p:sp>
    </p:spTree>
    <p:extLst>
      <p:ext uri="{BB962C8B-B14F-4D97-AF65-F5344CB8AC3E}">
        <p14:creationId xmlns:p14="http://schemas.microsoft.com/office/powerpoint/2010/main" val="267990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8703E-19C5-ED72-09AF-D4AB3DFFB4E5}"/>
              </a:ext>
            </a:extLst>
          </p:cNvPr>
          <p:cNvSpPr txBox="1"/>
          <p:nvPr/>
        </p:nvSpPr>
        <p:spPr>
          <a:xfrm>
            <a:off x="548640" y="1414076"/>
            <a:ext cx="6096000" cy="4455066"/>
          </a:xfrm>
          <a:prstGeom prst="rect">
            <a:avLst/>
          </a:prstGeom>
          <a:noFill/>
        </p:spPr>
        <p:txBody>
          <a:bodyPr wrap="square">
            <a:spAutoFit/>
          </a:bodyPr>
          <a:lstStyle/>
          <a:p>
            <a:r>
              <a:rPr lang="en-US" sz="1050" dirty="0">
                <a:latin typeface="Lucida Console" panose="020B0609040504020204" pitchFamily="49" charset="0"/>
              </a:rPr>
              <a:t>&gt; table( fc, d$LEVEL2, </a:t>
            </a:r>
            <a:r>
              <a:rPr lang="en-US" sz="1050" dirty="0" err="1">
                <a:latin typeface="Lucida Console" panose="020B0609040504020204" pitchFamily="49" charset="0"/>
              </a:rPr>
              <a:t>useNA</a:t>
            </a:r>
            <a:r>
              <a:rPr lang="en-US" sz="1050" dirty="0">
                <a:latin typeface="Lucida Console" panose="020B0609040504020204" pitchFamily="49" charset="0"/>
              </a:rPr>
              <a:t>="</a:t>
            </a:r>
            <a:r>
              <a:rPr lang="en-US" sz="1050" dirty="0" err="1">
                <a:latin typeface="Lucida Console" panose="020B0609040504020204" pitchFamily="49" charset="0"/>
              </a:rPr>
              <a:t>ifany</a:t>
            </a:r>
            <a:r>
              <a:rPr lang="en-US" sz="1050" dirty="0">
                <a:latin typeface="Lucida Console" panose="020B0609040504020204" pitchFamily="49" charset="0"/>
              </a:rPr>
              <a:t>" ) %&gt;% </a:t>
            </a:r>
            <a:r>
              <a:rPr lang="en-US" sz="1050" dirty="0" err="1">
                <a:latin typeface="Lucida Console" panose="020B0609040504020204" pitchFamily="49" charset="0"/>
              </a:rPr>
              <a:t>kable</a:t>
            </a:r>
            <a:r>
              <a:rPr lang="en-US" sz="1050" dirty="0">
                <a:latin typeface="Lucida Console" panose="020B0609040504020204" pitchFamily="49" charset="0"/>
              </a:rPr>
              <a:t>()</a:t>
            </a:r>
          </a:p>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   |   |      M|      O|      S|</a:t>
            </a:r>
          </a:p>
          <a:p>
            <a:r>
              <a:rPr lang="en-US" sz="1050" dirty="0">
                <a:latin typeface="Lucida Console" panose="020B0609040504020204" pitchFamily="49" charset="0"/>
              </a:rPr>
              <a:t>|:--|--:|------:|------:|------:|</a:t>
            </a:r>
          </a:p>
          <a:p>
            <a:r>
              <a:rPr lang="en-US" sz="1050" dirty="0">
                <a:latin typeface="Lucida Console" panose="020B0609040504020204" pitchFamily="49" charset="0"/>
              </a:rPr>
              <a:t>|00 |  0| 116965| 597634|  19691|</a:t>
            </a:r>
          </a:p>
          <a:p>
            <a:r>
              <a:rPr lang="en-US" sz="1050" dirty="0">
                <a:latin typeface="Lucida Console" panose="020B0609040504020204" pitchFamily="49" charset="0"/>
              </a:rPr>
              <a:t>|01 |  0|      0|     55|      5|</a:t>
            </a:r>
          </a:p>
          <a:p>
            <a:r>
              <a:rPr lang="en-US" sz="1050" dirty="0">
                <a:latin typeface="Lucida Console" panose="020B0609040504020204" pitchFamily="49" charset="0"/>
              </a:rPr>
              <a:t>|02 |  0|      1|    286|    234|</a:t>
            </a:r>
          </a:p>
          <a:p>
            <a:r>
              <a:rPr lang="en-US" sz="1050" dirty="0">
                <a:latin typeface="Lucida Console" panose="020B0609040504020204" pitchFamily="49" charset="0"/>
              </a:rPr>
              <a:t>|03 |  0|     28|   6366|   3271|</a:t>
            </a:r>
          </a:p>
          <a:p>
            <a:r>
              <a:rPr lang="en-US" sz="1050" dirty="0">
                <a:latin typeface="Lucida Console" panose="020B0609040504020204" pitchFamily="49" charset="0"/>
              </a:rPr>
              <a:t>|04 |  0|    119|  43153| 136089|</a:t>
            </a:r>
          </a:p>
          <a:p>
            <a:r>
              <a:rPr lang="en-US" sz="1050" dirty="0">
                <a:latin typeface="Lucida Console" panose="020B0609040504020204" pitchFamily="49" charset="0"/>
              </a:rPr>
              <a:t>|06 |  0|      0|      5|      0|</a:t>
            </a:r>
          </a:p>
          <a:p>
            <a:r>
              <a:rPr lang="en-US" sz="1050" dirty="0">
                <a:latin typeface="Lucida Console" panose="020B0609040504020204" pitchFamily="49" charset="0"/>
              </a:rPr>
              <a:t>|07 |  0|      0|      8|      0|</a:t>
            </a:r>
          </a:p>
          <a:p>
            <a:r>
              <a:rPr lang="en-US" sz="1050" dirty="0">
                <a:latin typeface="Lucida Console" panose="020B0609040504020204" pitchFamily="49" charset="0"/>
              </a:rPr>
              <a:t>|09 |  0|     10|   2115|    347|</a:t>
            </a:r>
          </a:p>
          <a:p>
            <a:r>
              <a:rPr lang="en-US" sz="1050" dirty="0">
                <a:latin typeface="Lucida Console" panose="020B0609040504020204" pitchFamily="49" charset="0"/>
              </a:rPr>
              <a:t>|10 |  0|   1591| 267125|   1604|</a:t>
            </a:r>
          </a:p>
          <a:p>
            <a:r>
              <a:rPr lang="en-US" sz="1050" dirty="0">
                <a:latin typeface="Lucida Console" panose="020B0609040504020204" pitchFamily="49" charset="0"/>
              </a:rPr>
              <a:t>|11 |  0|     23|  32779|    768|</a:t>
            </a:r>
          </a:p>
          <a:p>
            <a:r>
              <a:rPr lang="en-US" sz="1050" dirty="0">
                <a:latin typeface="Lucida Console" panose="020B0609040504020204" pitchFamily="49" charset="0"/>
              </a:rPr>
              <a:t>|12 |  0|     10|   9041|    443|</a:t>
            </a:r>
          </a:p>
          <a:p>
            <a:r>
              <a:rPr lang="en-US" sz="1050" dirty="0">
                <a:latin typeface="Lucida Console" panose="020B0609040504020204" pitchFamily="49" charset="0"/>
              </a:rPr>
              <a:t>|13 |  0|      5|    860|    739|</a:t>
            </a:r>
          </a:p>
          <a:p>
            <a:r>
              <a:rPr lang="en-US" sz="1050" dirty="0">
                <a:latin typeface="Lucida Console" panose="020B0609040504020204" pitchFamily="49" charset="0"/>
              </a:rPr>
              <a:t>|14 |  0|      4|    453|     42|</a:t>
            </a:r>
          </a:p>
          <a:p>
            <a:r>
              <a:rPr lang="en-US" sz="1050" dirty="0">
                <a:latin typeface="Lucida Console" panose="020B0609040504020204" pitchFamily="49" charset="0"/>
              </a:rPr>
              <a:t>|15 |  0|   2353| 754642|  84506|</a:t>
            </a:r>
          </a:p>
          <a:p>
            <a:r>
              <a:rPr lang="en-US" sz="1050" dirty="0">
                <a:latin typeface="Lucida Console" panose="020B0609040504020204" pitchFamily="49" charset="0"/>
              </a:rPr>
              <a:t>|16 |  0|   1372| 421120|  38442|</a:t>
            </a:r>
          </a:p>
          <a:p>
            <a:r>
              <a:rPr lang="en-US" sz="1050" dirty="0">
                <a:latin typeface="Lucida Console" panose="020B0609040504020204" pitchFamily="49" charset="0"/>
              </a:rPr>
              <a:t>|17 |  0|    239|   7946|  26268|</a:t>
            </a:r>
          </a:p>
          <a:p>
            <a:r>
              <a:rPr lang="en-US" sz="1050" dirty="0">
                <a:latin typeface="Lucida Console" panose="020B0609040504020204" pitchFamily="49" charset="0"/>
              </a:rPr>
              <a:t>|18 |  0|      0|     78|     12|</a:t>
            </a:r>
          </a:p>
          <a:p>
            <a:r>
              <a:rPr lang="en-US" sz="1050" dirty="0">
                <a:latin typeface="Lucida Console" panose="020B0609040504020204" pitchFamily="49" charset="0"/>
              </a:rPr>
              <a:t>|21 |  0|     12|   1256|   1119|</a:t>
            </a:r>
          </a:p>
          <a:p>
            <a:r>
              <a:rPr lang="en-US" sz="1050" dirty="0">
                <a:latin typeface="Lucida Console" panose="020B0609040504020204" pitchFamily="49" charset="0"/>
              </a:rPr>
              <a:t>|22 |  0|      2|    243|    180|</a:t>
            </a:r>
          </a:p>
          <a:p>
            <a:r>
              <a:rPr lang="en-US" sz="1050" dirty="0">
                <a:latin typeface="Lucida Console" panose="020B0609040504020204" pitchFamily="49" charset="0"/>
              </a:rPr>
              <a:t>|23 |  0|      1|    176|    103|</a:t>
            </a:r>
          </a:p>
          <a:p>
            <a:r>
              <a:rPr lang="en-US" sz="1050" dirty="0">
                <a:latin typeface="Lucida Console" panose="020B0609040504020204" pitchFamily="49" charset="0"/>
              </a:rPr>
              <a:t>|24 |  0|      0|     53|     94|</a:t>
            </a:r>
          </a:p>
          <a:p>
            <a:r>
              <a:rPr lang="en-US" sz="1050" dirty="0">
                <a:latin typeface="Lucida Console" panose="020B0609040504020204" pitchFamily="49" charset="0"/>
              </a:rPr>
              <a:t>|NA |  2|   2430| 431304|  63959|</a:t>
            </a:r>
          </a:p>
        </p:txBody>
      </p:sp>
      <p:sp>
        <p:nvSpPr>
          <p:cNvPr id="5" name="TextBox 4">
            <a:extLst>
              <a:ext uri="{FF2B5EF4-FFF2-40B4-BE49-F238E27FC236}">
                <a16:creationId xmlns:a16="http://schemas.microsoft.com/office/drawing/2014/main" id="{5E910D69-7552-A00E-E779-1FA54D110B1A}"/>
              </a:ext>
            </a:extLst>
          </p:cNvPr>
          <p:cNvSpPr txBox="1"/>
          <p:nvPr/>
        </p:nvSpPr>
        <p:spPr>
          <a:xfrm>
            <a:off x="4232119" y="1899086"/>
            <a:ext cx="9849641" cy="3808735"/>
          </a:xfrm>
          <a:prstGeom prst="rect">
            <a:avLst/>
          </a:prstGeom>
          <a:noFill/>
        </p:spPr>
        <p:txBody>
          <a:bodyPr wrap="square">
            <a:spAutoFit/>
          </a:bodyPr>
          <a:lstStyle/>
          <a:p>
            <a:r>
              <a:rPr lang="en-US" sz="1050" dirty="0">
                <a:latin typeface="Lucida Console" panose="020B0609040504020204" pitchFamily="49" charset="0"/>
              </a:rPr>
              <a:t>FNDNCD     Reason for 501(c)(3) status</a:t>
            </a:r>
          </a:p>
          <a:p>
            <a:endParaRPr lang="en-US" sz="1050" dirty="0">
              <a:latin typeface="Lucida Console" panose="020B0609040504020204" pitchFamily="49" charset="0"/>
            </a:endParaRPr>
          </a:p>
          <a:p>
            <a:r>
              <a:rPr lang="en-US" sz="1050" dirty="0">
                <a:latin typeface="Lucida Console" panose="020B0609040504020204" pitchFamily="49" charset="0"/>
              </a:rPr>
              <a:t>00	All organizations except 501(c)(3)</a:t>
            </a:r>
          </a:p>
          <a:p>
            <a:endParaRPr lang="en-US" sz="1050" dirty="0">
              <a:latin typeface="Lucida Console" panose="020B0609040504020204" pitchFamily="49" charset="0"/>
            </a:endParaRPr>
          </a:p>
          <a:p>
            <a:r>
              <a:rPr lang="en-US" sz="1050" dirty="0">
                <a:latin typeface="Lucida Console" panose="020B0609040504020204" pitchFamily="49" charset="0"/>
              </a:rPr>
              <a:t>02	Private operating foundation exempt from paying excise taxes on investment income</a:t>
            </a:r>
          </a:p>
          <a:p>
            <a:r>
              <a:rPr lang="en-US" sz="1050" dirty="0">
                <a:latin typeface="Lucida Console" panose="020B0609040504020204" pitchFamily="49" charset="0"/>
              </a:rPr>
              <a:t>03	Private operating foundation (other)</a:t>
            </a:r>
          </a:p>
          <a:p>
            <a:r>
              <a:rPr lang="en-US" sz="1050" dirty="0">
                <a:latin typeface="Lucida Console" panose="020B0609040504020204" pitchFamily="49" charset="0"/>
              </a:rPr>
              <a:t>04	Private non-operating foundation</a:t>
            </a:r>
          </a:p>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09	Suspense</a:t>
            </a:r>
          </a:p>
          <a:p>
            <a:r>
              <a:rPr lang="en-US" sz="1050" dirty="0">
                <a:latin typeface="Lucida Console" panose="020B0609040504020204" pitchFamily="49" charset="0"/>
              </a:rPr>
              <a:t>10	Church</a:t>
            </a:r>
          </a:p>
          <a:p>
            <a:r>
              <a:rPr lang="en-US" sz="1050" dirty="0">
                <a:latin typeface="Lucida Console" panose="020B0609040504020204" pitchFamily="49" charset="0"/>
              </a:rPr>
              <a:t>11	School</a:t>
            </a:r>
          </a:p>
          <a:p>
            <a:r>
              <a:rPr lang="en-US" sz="1050" dirty="0">
                <a:latin typeface="Lucida Console" panose="020B0609040504020204" pitchFamily="49" charset="0"/>
              </a:rPr>
              <a:t>12	Hospital or medical research organization</a:t>
            </a:r>
          </a:p>
          <a:p>
            <a:r>
              <a:rPr lang="en-US" sz="1050" dirty="0">
                <a:latin typeface="Lucida Console" panose="020B0609040504020204" pitchFamily="49" charset="0"/>
              </a:rPr>
              <a:t>13	Organization operated for the benefit of a public (government owned or run) college or university</a:t>
            </a:r>
          </a:p>
          <a:p>
            <a:r>
              <a:rPr lang="en-US" sz="1050" dirty="0">
                <a:latin typeface="Lucida Console" panose="020B0609040504020204" pitchFamily="49" charset="0"/>
              </a:rPr>
              <a:t>14	Governmental unit</a:t>
            </a:r>
          </a:p>
          <a:p>
            <a:r>
              <a:rPr lang="en-US" sz="1050" dirty="0">
                <a:latin typeface="Lucida Console" panose="020B0609040504020204" pitchFamily="49" charset="0"/>
              </a:rPr>
              <a:t>15	Organization with a substantial portion of support from a governmental unit or the general public</a:t>
            </a:r>
          </a:p>
          <a:p>
            <a:r>
              <a:rPr lang="en-US" sz="1050" dirty="0">
                <a:latin typeface="Lucida Console" panose="020B0609040504020204" pitchFamily="49" charset="0"/>
              </a:rPr>
              <a:t>16	Organization income is &lt;=1/3 investment or unrelated business and &gt;1/3 donated or related to purpose</a:t>
            </a:r>
          </a:p>
          <a:p>
            <a:r>
              <a:rPr lang="en-US" sz="1050" dirty="0">
                <a:latin typeface="Lucida Console" panose="020B0609040504020204" pitchFamily="49" charset="0"/>
              </a:rPr>
              <a:t>17	Supporting Organization 509(a)(3) for benefit and in conjunction with organization(s) coded 10-16</a:t>
            </a:r>
          </a:p>
          <a:p>
            <a:r>
              <a:rPr lang="en-US" sz="1050" dirty="0">
                <a:latin typeface="Lucida Console" panose="020B0609040504020204" pitchFamily="49" charset="0"/>
              </a:rPr>
              <a:t>18	Organization organized and operated to test for public safety</a:t>
            </a:r>
          </a:p>
          <a:p>
            <a:r>
              <a:rPr lang="en-US" sz="1050" dirty="0">
                <a:latin typeface="Lucida Console" panose="020B0609040504020204" pitchFamily="49" charset="0"/>
              </a:rPr>
              <a:t>21	Supporting Organization 509(a)(3) Type I</a:t>
            </a:r>
          </a:p>
          <a:p>
            <a:r>
              <a:rPr lang="en-US" sz="1050" dirty="0">
                <a:latin typeface="Lucida Console" panose="020B0609040504020204" pitchFamily="49" charset="0"/>
              </a:rPr>
              <a:t>22	Supporting Organization 509(a)(3) Type II</a:t>
            </a:r>
          </a:p>
          <a:p>
            <a:r>
              <a:rPr lang="en-US" sz="1050" dirty="0">
                <a:latin typeface="Lucida Console" panose="020B0609040504020204" pitchFamily="49" charset="0"/>
              </a:rPr>
              <a:t>23	Supporting Organization 509(a)(3) Type III functionally integrated</a:t>
            </a:r>
          </a:p>
          <a:p>
            <a:r>
              <a:rPr lang="en-US" sz="1050" dirty="0">
                <a:latin typeface="Lucida Console" panose="020B0609040504020204" pitchFamily="49" charset="0"/>
              </a:rPr>
              <a:t>24	Supporting Organization 509(a)(3) Type III not functionally integrated</a:t>
            </a:r>
          </a:p>
        </p:txBody>
      </p:sp>
    </p:spTree>
    <p:extLst>
      <p:ext uri="{BB962C8B-B14F-4D97-AF65-F5344CB8AC3E}">
        <p14:creationId xmlns:p14="http://schemas.microsoft.com/office/powerpoint/2010/main" val="426888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865E4-7C24-DBF6-7BAE-FAA6F64C1388}"/>
              </a:ext>
            </a:extLst>
          </p:cNvPr>
          <p:cNvSpPr txBox="1"/>
          <p:nvPr/>
        </p:nvSpPr>
        <p:spPr>
          <a:xfrm>
            <a:off x="420327" y="977313"/>
            <a:ext cx="6832120" cy="4508927"/>
          </a:xfrm>
          <a:prstGeom prst="rect">
            <a:avLst/>
          </a:prstGeom>
          <a:noFill/>
        </p:spPr>
        <p:txBody>
          <a:bodyPr wrap="square">
            <a:spAutoFit/>
          </a:bodyPr>
          <a:lstStyle/>
          <a:p>
            <a:r>
              <a:rPr lang="en-US" sz="800" dirty="0">
                <a:latin typeface="Lucida Console" panose="020B0609040504020204" pitchFamily="49" charset="0"/>
                <a:cs typeface="Courier New" panose="02070309020205020404" pitchFamily="49" charset="0"/>
              </a:rPr>
              <a:t>SUBSECCD   Subsector Code 501c()</a:t>
            </a:r>
            <a:endParaRPr lang="en-US" sz="700" dirty="0">
              <a:latin typeface="Lucida Console" panose="020B0609040504020204" pitchFamily="49" charset="0"/>
            </a:endParaRPr>
          </a:p>
          <a:p>
            <a:r>
              <a:rPr lang="en-US" sz="700" dirty="0">
                <a:latin typeface="Lucida Console" panose="020B0609040504020204" pitchFamily="49" charset="0"/>
              </a:rPr>
              <a:t>01	01- Corporations originated under Act of Congress, including Federal Credit Unions</a:t>
            </a:r>
          </a:p>
          <a:p>
            <a:r>
              <a:rPr lang="en-US" sz="700" dirty="0">
                <a:latin typeface="Lucida Console" panose="020B0609040504020204" pitchFamily="49" charset="0"/>
              </a:rPr>
              <a:t>02	02- Title holding corporation for a tax-exempt organization.</a:t>
            </a:r>
          </a:p>
          <a:p>
            <a:r>
              <a:rPr lang="en-US" sz="700" dirty="0">
                <a:solidFill>
                  <a:schemeClr val="accent2"/>
                </a:solidFill>
                <a:latin typeface="Lucida Console" panose="020B0609040504020204" pitchFamily="49" charset="0"/>
              </a:rPr>
              <a:t>03	03- Religious, educational, charitable, scientific, and literary organizations...</a:t>
            </a:r>
          </a:p>
          <a:p>
            <a:r>
              <a:rPr lang="en-US" sz="700" dirty="0">
                <a:latin typeface="Lucida Console" panose="020B0609040504020204" pitchFamily="49" charset="0"/>
              </a:rPr>
              <a:t>04	04- Civic leagues, social welfare organizations, and local associations of employees</a:t>
            </a:r>
          </a:p>
          <a:p>
            <a:r>
              <a:rPr lang="en-US" sz="700" dirty="0">
                <a:latin typeface="Lucida Console" panose="020B0609040504020204" pitchFamily="49" charset="0"/>
              </a:rPr>
              <a:t>05	05- Labor, agricultural, horticultural organizations. These are </a:t>
            </a:r>
            <a:r>
              <a:rPr lang="en-US" sz="700" dirty="0" err="1">
                <a:latin typeface="Lucida Console" panose="020B0609040504020204" pitchFamily="49" charset="0"/>
              </a:rPr>
              <a:t>eduactional</a:t>
            </a:r>
            <a:r>
              <a:rPr lang="en-US" sz="700" dirty="0">
                <a:latin typeface="Lucida Console" panose="020B0609040504020204" pitchFamily="49" charset="0"/>
              </a:rPr>
              <a:t> or instruct. </a:t>
            </a:r>
            <a:r>
              <a:rPr lang="en-US" sz="700" dirty="0" err="1">
                <a:latin typeface="Lucida Console" panose="020B0609040504020204" pitchFamily="49" charset="0"/>
              </a:rPr>
              <a:t>grps</a:t>
            </a:r>
            <a:r>
              <a:rPr lang="en-US" sz="700" dirty="0">
                <a:latin typeface="Lucida Console" panose="020B0609040504020204" pitchFamily="49" charset="0"/>
              </a:rPr>
              <a:t>...</a:t>
            </a:r>
          </a:p>
          <a:p>
            <a:r>
              <a:rPr lang="en-US" sz="700" dirty="0">
                <a:latin typeface="Lucida Console" panose="020B0609040504020204" pitchFamily="49" charset="0"/>
              </a:rPr>
              <a:t>06	06- Business leagues, chambers of commerce, real estate boards, etc. formed to improve conditions...</a:t>
            </a:r>
          </a:p>
          <a:p>
            <a:r>
              <a:rPr lang="en-US" sz="700" dirty="0">
                <a:latin typeface="Lucida Console" panose="020B0609040504020204" pitchFamily="49" charset="0"/>
              </a:rPr>
              <a:t>07	07- Social and recreational clubs which provide pleasure, recreation, and social activities.</a:t>
            </a:r>
          </a:p>
          <a:p>
            <a:r>
              <a:rPr lang="en-US" sz="700" dirty="0">
                <a:latin typeface="Lucida Console" panose="020B0609040504020204" pitchFamily="49" charset="0"/>
              </a:rPr>
              <a:t>08	08- Fraternal beneficiary societies and associations, with lodges providing for payment of life...</a:t>
            </a:r>
          </a:p>
          <a:p>
            <a:r>
              <a:rPr lang="en-US" sz="700" dirty="0">
                <a:latin typeface="Lucida Console" panose="020B0609040504020204" pitchFamily="49" charset="0"/>
              </a:rPr>
              <a:t>09	09- Voluntary employees' beneficiary </a:t>
            </a:r>
            <a:r>
              <a:rPr lang="en-US" sz="700" dirty="0" err="1">
                <a:latin typeface="Lucida Console" panose="020B0609040504020204" pitchFamily="49" charset="0"/>
              </a:rPr>
              <a:t>ass'ns</a:t>
            </a:r>
            <a:r>
              <a:rPr lang="en-US" sz="700" dirty="0">
                <a:latin typeface="Lucida Console" panose="020B0609040504020204" pitchFamily="49" charset="0"/>
              </a:rPr>
              <a:t> (including fed. employees' voluntary beneficiary...</a:t>
            </a:r>
          </a:p>
          <a:p>
            <a:r>
              <a:rPr lang="en-US" sz="700" dirty="0">
                <a:latin typeface="Lucida Console" panose="020B0609040504020204" pitchFamily="49" charset="0"/>
              </a:rPr>
              <a:t>10	10- Domestic fraternal societies and </a:t>
            </a:r>
            <a:r>
              <a:rPr lang="en-US" sz="700" dirty="0" err="1">
                <a:latin typeface="Lucida Console" panose="020B0609040504020204" pitchFamily="49" charset="0"/>
              </a:rPr>
              <a:t>assoc's</a:t>
            </a:r>
            <a:r>
              <a:rPr lang="en-US" sz="700" dirty="0">
                <a:latin typeface="Lucida Console" panose="020B0609040504020204" pitchFamily="49" charset="0"/>
              </a:rPr>
              <a:t>-lodges devoting their net earnings to charitable...</a:t>
            </a:r>
          </a:p>
          <a:p>
            <a:r>
              <a:rPr lang="en-US" sz="700" dirty="0">
                <a:latin typeface="Lucida Console" panose="020B0609040504020204" pitchFamily="49" charset="0"/>
              </a:rPr>
              <a:t>11	11- Teachers retirement fund associations.</a:t>
            </a:r>
          </a:p>
          <a:p>
            <a:r>
              <a:rPr lang="en-US" sz="700" dirty="0">
                <a:latin typeface="Lucida Console" panose="020B0609040504020204" pitchFamily="49" charset="0"/>
              </a:rPr>
              <a:t>12	12- Benevolent life insurance associations, mutual ditch or irrigation companies, mutual or coop...</a:t>
            </a:r>
          </a:p>
          <a:p>
            <a:r>
              <a:rPr lang="en-US" sz="700" dirty="0">
                <a:latin typeface="Lucida Console" panose="020B0609040504020204" pitchFamily="49" charset="0"/>
              </a:rPr>
              <a:t>13	13- Cemetery companies, providing burial and incidental activities for members.</a:t>
            </a:r>
          </a:p>
          <a:p>
            <a:r>
              <a:rPr lang="en-US" sz="700" dirty="0">
                <a:latin typeface="Lucida Console" panose="020B0609040504020204" pitchFamily="49" charset="0"/>
              </a:rPr>
              <a:t>14	14- State-chartered credit unions, mutual reserve funds, offering loans to members...</a:t>
            </a:r>
          </a:p>
          <a:p>
            <a:r>
              <a:rPr lang="en-US" sz="700" dirty="0">
                <a:latin typeface="Lucida Console" panose="020B0609040504020204" pitchFamily="49" charset="0"/>
              </a:rPr>
              <a:t>15	15- Mutual insurance cos. </a:t>
            </a:r>
            <a:r>
              <a:rPr lang="en-US" sz="700" dirty="0" err="1">
                <a:latin typeface="Lucida Console" panose="020B0609040504020204" pitchFamily="49" charset="0"/>
              </a:rPr>
              <a:t>ar</a:t>
            </a:r>
            <a:r>
              <a:rPr lang="en-US" sz="700" dirty="0">
                <a:latin typeface="Lucida Console" panose="020B0609040504020204" pitchFamily="49" charset="0"/>
              </a:rPr>
              <a:t> associations, providing insurance to members substantially at cost...</a:t>
            </a:r>
          </a:p>
          <a:p>
            <a:r>
              <a:rPr lang="en-US" sz="700" dirty="0">
                <a:latin typeface="Lucida Console" panose="020B0609040504020204" pitchFamily="49" charset="0"/>
              </a:rPr>
              <a:t>16	16- Cooperative organizations to finance crop operations, in conjunction with activities ...</a:t>
            </a:r>
          </a:p>
          <a:p>
            <a:r>
              <a:rPr lang="en-US" sz="700" dirty="0">
                <a:latin typeface="Lucida Console" panose="020B0609040504020204" pitchFamily="49" charset="0"/>
              </a:rPr>
              <a:t>17	17- Supplemental unemployment benefit trusts, providing payments of suppl. unemployment comp...</a:t>
            </a:r>
          </a:p>
          <a:p>
            <a:r>
              <a:rPr lang="en-US" sz="700" dirty="0">
                <a:latin typeface="Lucida Console" panose="020B0609040504020204" pitchFamily="49" charset="0"/>
              </a:rPr>
              <a:t>18	18- Employee funded pension trusts, providing benefits under a pension plan funded by employees...</a:t>
            </a:r>
          </a:p>
          <a:p>
            <a:r>
              <a:rPr lang="en-US" sz="700" dirty="0">
                <a:latin typeface="Lucida Console" panose="020B0609040504020204" pitchFamily="49" charset="0"/>
              </a:rPr>
              <a:t>19	19- Post or organization of war veterans.</a:t>
            </a:r>
          </a:p>
          <a:p>
            <a:r>
              <a:rPr lang="en-US" sz="700" dirty="0">
                <a:latin typeface="Lucida Console" panose="020B0609040504020204" pitchFamily="49" charset="0"/>
              </a:rPr>
              <a:t>20	20- Trusts for prepaid group legal services, as part of a qual. group legal service plan or plans.</a:t>
            </a:r>
          </a:p>
          <a:p>
            <a:r>
              <a:rPr lang="en-US" sz="700" dirty="0">
                <a:latin typeface="Lucida Console" panose="020B0609040504020204" pitchFamily="49" charset="0"/>
              </a:rPr>
              <a:t>21	21- Black lung trusts, satisfying claims for compensation under Black Lung Acts.</a:t>
            </a:r>
          </a:p>
          <a:p>
            <a:r>
              <a:rPr lang="en-US" sz="700" dirty="0">
                <a:latin typeface="Lucida Console" panose="020B0609040504020204" pitchFamily="49" charset="0"/>
              </a:rPr>
              <a:t>22	22- Multiemployer Pension Plan</a:t>
            </a:r>
          </a:p>
          <a:p>
            <a:r>
              <a:rPr lang="en-US" sz="700" dirty="0">
                <a:latin typeface="Lucida Console" panose="020B0609040504020204" pitchFamily="49" charset="0"/>
              </a:rPr>
              <a:t>23	23- Veterans association formed prior to 1880</a:t>
            </a:r>
          </a:p>
          <a:p>
            <a:r>
              <a:rPr lang="en-US" sz="700" dirty="0">
                <a:latin typeface="Lucida Console" panose="020B0609040504020204" pitchFamily="49" charset="0"/>
              </a:rPr>
              <a:t>24	24-Trust described in Section 4049 of ERISA</a:t>
            </a:r>
          </a:p>
          <a:p>
            <a:r>
              <a:rPr lang="en-US" sz="700" dirty="0">
                <a:latin typeface="Lucida Console" panose="020B0609040504020204" pitchFamily="49" charset="0"/>
              </a:rPr>
              <a:t>25	25- Title Holding Company for Pensions, </a:t>
            </a:r>
            <a:r>
              <a:rPr lang="en-US" sz="700" dirty="0" err="1">
                <a:latin typeface="Lucida Console" panose="020B0609040504020204" pitchFamily="49" charset="0"/>
              </a:rPr>
              <a:t>etc</a:t>
            </a:r>
            <a:endParaRPr lang="en-US" sz="700" dirty="0">
              <a:latin typeface="Lucida Console" panose="020B0609040504020204" pitchFamily="49" charset="0"/>
            </a:endParaRPr>
          </a:p>
          <a:p>
            <a:r>
              <a:rPr lang="en-US" sz="700" dirty="0">
                <a:latin typeface="Lucida Console" panose="020B0609040504020204" pitchFamily="49" charset="0"/>
              </a:rPr>
              <a:t>26	26- State-Sponsored High Risk Health Insurance Organizations</a:t>
            </a:r>
          </a:p>
          <a:p>
            <a:r>
              <a:rPr lang="en-US" sz="700" dirty="0">
                <a:latin typeface="Lucida Console" panose="020B0609040504020204" pitchFamily="49" charset="0"/>
              </a:rPr>
              <a:t>27	27- State-Sponsored Workers Compensation Reinsurance</a:t>
            </a:r>
          </a:p>
          <a:p>
            <a:r>
              <a:rPr lang="en-US" sz="700" dirty="0">
                <a:latin typeface="Lucida Console" panose="020B0609040504020204" pitchFamily="49" charset="0"/>
              </a:rPr>
              <a:t>40	40- Apostolic and religious orgs. - 501(d)</a:t>
            </a:r>
          </a:p>
          <a:p>
            <a:r>
              <a:rPr lang="en-US" sz="700" dirty="0">
                <a:latin typeface="Lucida Console" panose="020B0609040504020204" pitchFamily="49" charset="0"/>
              </a:rPr>
              <a:t>50	50- Cooperative Hospital Service Organization - 501(e)</a:t>
            </a:r>
          </a:p>
          <a:p>
            <a:r>
              <a:rPr lang="en-US" sz="700" dirty="0">
                <a:latin typeface="Lucida Console" panose="020B0609040504020204" pitchFamily="49" charset="0"/>
              </a:rPr>
              <a:t>60	60- Cooperative Service Org. of Operating Educ. Org.- 501(f)</a:t>
            </a:r>
          </a:p>
          <a:p>
            <a:r>
              <a:rPr lang="en-US" sz="700" dirty="0">
                <a:latin typeface="Lucida Console" panose="020B0609040504020204" pitchFamily="49" charset="0"/>
              </a:rPr>
              <a:t>70	70- Child Care Organization - 501(k)</a:t>
            </a:r>
          </a:p>
          <a:p>
            <a:r>
              <a:rPr lang="en-US" sz="700" dirty="0">
                <a:latin typeface="Lucida Console" panose="020B0609040504020204" pitchFamily="49" charset="0"/>
              </a:rPr>
              <a:t>71	71- Charitable Risk Pool</a:t>
            </a:r>
          </a:p>
          <a:p>
            <a:r>
              <a:rPr lang="en-US" sz="700" dirty="0">
                <a:latin typeface="Lucida Console" panose="020B0609040504020204" pitchFamily="49" charset="0"/>
              </a:rPr>
              <a:t>80	80- Farmers' Cooperatives</a:t>
            </a:r>
          </a:p>
          <a:p>
            <a:r>
              <a:rPr lang="en-US" sz="700" dirty="0">
                <a:latin typeface="Lucida Console" panose="020B0609040504020204" pitchFamily="49" charset="0"/>
              </a:rPr>
              <a:t>81	81- Qualified State-Sponsored Tuition Program</a:t>
            </a:r>
          </a:p>
          <a:p>
            <a:r>
              <a:rPr lang="en-US" sz="700" dirty="0">
                <a:latin typeface="Lucida Console" panose="020B0609040504020204" pitchFamily="49" charset="0"/>
              </a:rPr>
              <a:t>82	82- 527 Political Organizations</a:t>
            </a:r>
          </a:p>
          <a:p>
            <a:r>
              <a:rPr lang="en-US" sz="700" dirty="0">
                <a:latin typeface="Lucida Console" panose="020B0609040504020204" pitchFamily="49" charset="0"/>
              </a:rPr>
              <a:t>90	90- 4947(a)(2) Split Interest Trust</a:t>
            </a:r>
          </a:p>
          <a:p>
            <a:r>
              <a:rPr lang="en-US" sz="700" dirty="0">
                <a:latin typeface="Lucida Console" panose="020B0609040504020204" pitchFamily="49" charset="0"/>
              </a:rPr>
              <a:t>91	91- 4947(a)(1) Public Charity (Files 990/990-EZ)</a:t>
            </a:r>
          </a:p>
          <a:p>
            <a:r>
              <a:rPr lang="en-US" sz="700" dirty="0">
                <a:latin typeface="Lucida Console" panose="020B0609040504020204" pitchFamily="49" charset="0"/>
              </a:rPr>
              <a:t>92	92- 4947(a)(1) Private Foundations</a:t>
            </a:r>
          </a:p>
          <a:p>
            <a:r>
              <a:rPr lang="en-US" sz="700" dirty="0">
                <a:latin typeface="Lucida Console" panose="020B0609040504020204" pitchFamily="49" charset="0"/>
              </a:rPr>
              <a:t>93	93- 1381(a)(2) Taxable Farmers Cooperative</a:t>
            </a:r>
          </a:p>
          <a:p>
            <a:r>
              <a:rPr lang="en-US" sz="700" dirty="0">
                <a:latin typeface="Lucida Console" panose="020B0609040504020204" pitchFamily="49" charset="0"/>
              </a:rPr>
              <a:t>CO	CO- Unspecified 501(c) Organization Other Than 501(c)(3)</a:t>
            </a:r>
          </a:p>
        </p:txBody>
      </p:sp>
      <p:sp>
        <p:nvSpPr>
          <p:cNvPr id="3" name="TextBox 2">
            <a:extLst>
              <a:ext uri="{FF2B5EF4-FFF2-40B4-BE49-F238E27FC236}">
                <a16:creationId xmlns:a16="http://schemas.microsoft.com/office/drawing/2014/main" id="{5FC636B0-2A12-389E-F003-056F7FAD7A4A}"/>
              </a:ext>
            </a:extLst>
          </p:cNvPr>
          <p:cNvSpPr txBox="1"/>
          <p:nvPr/>
        </p:nvSpPr>
        <p:spPr>
          <a:xfrm>
            <a:off x="7521388" y="1289225"/>
            <a:ext cx="3747248" cy="4031873"/>
          </a:xfrm>
          <a:prstGeom prst="rect">
            <a:avLst/>
          </a:prstGeom>
          <a:noFill/>
        </p:spPr>
        <p:txBody>
          <a:bodyPr wrap="square">
            <a:spAutoFit/>
          </a:bodyPr>
          <a:lstStyle/>
          <a:p>
            <a:r>
              <a:rPr lang="en-US" sz="800" dirty="0">
                <a:latin typeface="Lucida Console" panose="020B0609040504020204" pitchFamily="49" charset="0"/>
              </a:rPr>
              <a:t>FNDNCD     Reason for 501(c)(3) status</a:t>
            </a:r>
          </a:p>
          <a:p>
            <a:endParaRPr lang="en-US" sz="800" dirty="0">
              <a:latin typeface="Lucida Console" panose="020B0609040504020204" pitchFamily="49" charset="0"/>
            </a:endParaRPr>
          </a:p>
          <a:p>
            <a:r>
              <a:rPr lang="en-US" sz="800" dirty="0">
                <a:latin typeface="Lucida Console" panose="020B0609040504020204" pitchFamily="49" charset="0"/>
              </a:rPr>
              <a:t>00	All organizations except 501(c)(3)</a:t>
            </a:r>
          </a:p>
          <a:p>
            <a:endParaRPr lang="en-US" sz="800" dirty="0">
              <a:latin typeface="Lucida Console" panose="020B0609040504020204" pitchFamily="49" charset="0"/>
            </a:endParaRPr>
          </a:p>
          <a:p>
            <a:r>
              <a:rPr lang="en-US" sz="800" dirty="0">
                <a:latin typeface="Lucida Console" panose="020B0609040504020204" pitchFamily="49" charset="0"/>
              </a:rPr>
              <a:t>02	Private operating foundation exempt from paying excise taxes on investment income</a:t>
            </a:r>
          </a:p>
          <a:p>
            <a:r>
              <a:rPr lang="en-US" sz="800" dirty="0">
                <a:latin typeface="Lucida Console" panose="020B0609040504020204" pitchFamily="49" charset="0"/>
              </a:rPr>
              <a:t>03	Private operating foundation (other)</a:t>
            </a:r>
          </a:p>
          <a:p>
            <a:r>
              <a:rPr lang="en-US" sz="800" dirty="0">
                <a:latin typeface="Lucida Console" panose="020B0609040504020204" pitchFamily="49" charset="0"/>
              </a:rPr>
              <a:t>04	Private non-operating foundation</a:t>
            </a:r>
          </a:p>
          <a:p>
            <a:endParaRPr lang="en-US" sz="800" dirty="0">
              <a:latin typeface="Lucida Console" panose="020B0609040504020204" pitchFamily="49" charset="0"/>
            </a:endParaRPr>
          </a:p>
          <a:p>
            <a:endParaRPr lang="en-US" sz="800" dirty="0">
              <a:latin typeface="Lucida Console" panose="020B0609040504020204" pitchFamily="49" charset="0"/>
            </a:endParaRPr>
          </a:p>
          <a:p>
            <a:r>
              <a:rPr lang="en-US" sz="800" dirty="0">
                <a:latin typeface="Lucida Console" panose="020B0609040504020204" pitchFamily="49" charset="0"/>
              </a:rPr>
              <a:t>09	Suspense</a:t>
            </a:r>
          </a:p>
          <a:p>
            <a:r>
              <a:rPr lang="en-US" sz="800" dirty="0">
                <a:latin typeface="Lucida Console" panose="020B0609040504020204" pitchFamily="49" charset="0"/>
              </a:rPr>
              <a:t>10	Church</a:t>
            </a:r>
          </a:p>
          <a:p>
            <a:r>
              <a:rPr lang="en-US" sz="800" dirty="0">
                <a:latin typeface="Lucida Console" panose="020B0609040504020204" pitchFamily="49" charset="0"/>
              </a:rPr>
              <a:t>11	School</a:t>
            </a:r>
          </a:p>
          <a:p>
            <a:r>
              <a:rPr lang="en-US" sz="800" dirty="0">
                <a:latin typeface="Lucida Console" panose="020B0609040504020204" pitchFamily="49" charset="0"/>
              </a:rPr>
              <a:t>12	Hospital or medical research organization</a:t>
            </a:r>
          </a:p>
          <a:p>
            <a:r>
              <a:rPr lang="en-US" sz="800" dirty="0">
                <a:latin typeface="Lucida Console" panose="020B0609040504020204" pitchFamily="49" charset="0"/>
              </a:rPr>
              <a:t>13	Organization operated for the benefit of a public (government owned or run) college or university</a:t>
            </a:r>
          </a:p>
          <a:p>
            <a:r>
              <a:rPr lang="en-US" sz="800" dirty="0">
                <a:latin typeface="Lucida Console" panose="020B0609040504020204" pitchFamily="49" charset="0"/>
              </a:rPr>
              <a:t>14	Governmental unit</a:t>
            </a:r>
          </a:p>
          <a:p>
            <a:r>
              <a:rPr lang="en-US" sz="800" dirty="0">
                <a:latin typeface="Lucida Console" panose="020B0609040504020204" pitchFamily="49" charset="0"/>
              </a:rPr>
              <a:t>15	Organization with a substantial portion of support from a governmental unit or the general public</a:t>
            </a:r>
          </a:p>
          <a:p>
            <a:r>
              <a:rPr lang="en-US" sz="800" dirty="0">
                <a:latin typeface="Lucida Console" panose="020B0609040504020204" pitchFamily="49" charset="0"/>
              </a:rPr>
              <a:t>16	Organization income is &lt;=1/3 investment or unrelated business and &gt;1/3 donated or related to purpose</a:t>
            </a:r>
          </a:p>
          <a:p>
            <a:r>
              <a:rPr lang="en-US" sz="800" dirty="0">
                <a:latin typeface="Lucida Console" panose="020B0609040504020204" pitchFamily="49" charset="0"/>
              </a:rPr>
              <a:t>17	Supporting Organization 509(a)(3) for benefit and in conjunction with organization(s) coded 10-16</a:t>
            </a:r>
          </a:p>
          <a:p>
            <a:r>
              <a:rPr lang="en-US" sz="800" dirty="0">
                <a:latin typeface="Lucida Console" panose="020B0609040504020204" pitchFamily="49" charset="0"/>
              </a:rPr>
              <a:t>18	Organization organized and operated to test for public safety</a:t>
            </a:r>
          </a:p>
          <a:p>
            <a:r>
              <a:rPr lang="en-US" sz="800" dirty="0">
                <a:latin typeface="Lucida Console" panose="020B0609040504020204" pitchFamily="49" charset="0"/>
              </a:rPr>
              <a:t>21	Supporting Organization 509(a)(3) Type I</a:t>
            </a:r>
          </a:p>
          <a:p>
            <a:r>
              <a:rPr lang="en-US" sz="800" dirty="0">
                <a:latin typeface="Lucida Console" panose="020B0609040504020204" pitchFamily="49" charset="0"/>
              </a:rPr>
              <a:t>22	Supporting Organization 509(a)(3) Type II</a:t>
            </a:r>
          </a:p>
          <a:p>
            <a:r>
              <a:rPr lang="en-US" sz="800" dirty="0">
                <a:latin typeface="Lucida Console" panose="020B0609040504020204" pitchFamily="49" charset="0"/>
              </a:rPr>
              <a:t>23	Supporting Organization 509(a)(3) Type III functionally integrated</a:t>
            </a:r>
          </a:p>
          <a:p>
            <a:r>
              <a:rPr lang="en-US" sz="800" dirty="0">
                <a:latin typeface="Lucida Console" panose="020B0609040504020204" pitchFamily="49" charset="0"/>
              </a:rPr>
              <a:t>24	Supporting Organization 509(a)(3) Type III not functionally integrated</a:t>
            </a:r>
          </a:p>
        </p:txBody>
      </p:sp>
    </p:spTree>
    <p:extLst>
      <p:ext uri="{BB962C8B-B14F-4D97-AF65-F5344CB8AC3E}">
        <p14:creationId xmlns:p14="http://schemas.microsoft.com/office/powerpoint/2010/main" val="210470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093B5-3502-D581-6BC0-C94BDDC170D7}"/>
              </a:ext>
            </a:extLst>
          </p:cNvPr>
          <p:cNvSpPr txBox="1"/>
          <p:nvPr/>
        </p:nvSpPr>
        <p:spPr>
          <a:xfrm>
            <a:off x="430306" y="297581"/>
            <a:ext cx="12003741" cy="6394058"/>
          </a:xfrm>
          <a:prstGeom prst="rect">
            <a:avLst/>
          </a:prstGeom>
          <a:noFill/>
        </p:spPr>
        <p:txBody>
          <a:bodyPr wrap="square">
            <a:spAutoFit/>
          </a:bodyPr>
          <a:lstStyle/>
          <a:p>
            <a:r>
              <a:rPr lang="en-US" sz="1050" dirty="0">
                <a:latin typeface="Lucida Console" panose="020B0609040504020204" pitchFamily="49" charset="0"/>
              </a:rPr>
              <a:t>&gt; table( </a:t>
            </a:r>
            <a:r>
              <a:rPr lang="en-US" sz="1050" dirty="0" err="1">
                <a:latin typeface="Lucida Console" panose="020B0609040504020204" pitchFamily="49" charset="0"/>
              </a:rPr>
              <a:t>d$SUBSECCD</a:t>
            </a:r>
            <a:r>
              <a:rPr lang="en-US" sz="1050" dirty="0">
                <a:latin typeface="Lucida Console" panose="020B0609040504020204" pitchFamily="49" charset="0"/>
              </a:rPr>
              <a:t>, </a:t>
            </a:r>
            <a:r>
              <a:rPr lang="en-US" sz="1050" dirty="0" err="1">
                <a:latin typeface="Lucida Console" panose="020B0609040504020204" pitchFamily="49" charset="0"/>
              </a:rPr>
              <a:t>d$FNDNCD</a:t>
            </a:r>
            <a:r>
              <a:rPr lang="en-US" sz="1050" dirty="0">
                <a:latin typeface="Lucida Console" panose="020B0609040504020204" pitchFamily="49" charset="0"/>
              </a:rPr>
              <a:t>, </a:t>
            </a:r>
            <a:r>
              <a:rPr lang="en-US" sz="1050" dirty="0" err="1">
                <a:latin typeface="Lucida Console" panose="020B0609040504020204" pitchFamily="49" charset="0"/>
              </a:rPr>
              <a:t>useNA</a:t>
            </a:r>
            <a:r>
              <a:rPr lang="en-US" sz="1050" dirty="0">
                <a:latin typeface="Lucida Console" panose="020B0609040504020204" pitchFamily="49" charset="0"/>
              </a:rPr>
              <a:t>="</a:t>
            </a:r>
            <a:r>
              <a:rPr lang="en-US" sz="1050" dirty="0" err="1">
                <a:latin typeface="Lucida Console" panose="020B0609040504020204" pitchFamily="49" charset="0"/>
              </a:rPr>
              <a:t>ifany</a:t>
            </a:r>
            <a:r>
              <a:rPr lang="en-US" sz="1050" dirty="0">
                <a:latin typeface="Lucida Console" panose="020B0609040504020204" pitchFamily="49" charset="0"/>
              </a:rPr>
              <a:t>" ) %&gt;% </a:t>
            </a:r>
            <a:r>
              <a:rPr lang="en-US" sz="1050" dirty="0" err="1">
                <a:latin typeface="Lucida Console" panose="020B0609040504020204" pitchFamily="49" charset="0"/>
              </a:rPr>
              <a:t>kable</a:t>
            </a:r>
            <a:r>
              <a:rPr lang="en-US" sz="1050" dirty="0">
                <a:latin typeface="Lucida Console" panose="020B0609040504020204" pitchFamily="49" charset="0"/>
              </a:rPr>
              <a:t>()</a:t>
            </a:r>
          </a:p>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   |     0|  1|   2|    3|     4|  6|  7|   9|     10|    11|   12|   13|  14|     15|     16|    17| 18|   21|  22|  23|  24|     NA|</a:t>
            </a:r>
          </a:p>
          <a:p>
            <a:r>
              <a:rPr lang="en-US" sz="1050" dirty="0">
                <a:latin typeface="Lucida Console" panose="020B0609040504020204" pitchFamily="49" charset="0"/>
              </a:rPr>
              <a:t>|:--|-----:|--:|---:|----:|-----:|--:|--:|---:|------:|-----:|----:|----:|---:|------:|------:|-----:|--:|----:|---:|---:|---:|------:|</a:t>
            </a:r>
          </a:p>
          <a:p>
            <a:r>
              <a:rPr lang="en-US" sz="1050" dirty="0">
                <a:latin typeface="Lucida Console" panose="020B0609040504020204" pitchFamily="49" charset="0"/>
              </a:rPr>
              <a:t>|0  |    29|  0|   0|    0|     0|  0|  0|   0|      0|     0|    0|    0|   0|      0|      0|     0|  0|    0|   0|   0|   0|      0|</a:t>
            </a:r>
          </a:p>
          <a:p>
            <a:r>
              <a:rPr lang="en-US" sz="1050" dirty="0">
                <a:latin typeface="Lucida Console" panose="020B0609040504020204" pitchFamily="49" charset="0"/>
              </a:rPr>
              <a:t>|1  |   660|  0|   0|    0|     0|  0|  0|   0|      0|     0|    0|    0|   0|      0|      0|     0|  0|    0|   0|   0|   0|     34|</a:t>
            </a:r>
          </a:p>
          <a:p>
            <a:r>
              <a:rPr lang="en-US" sz="1050" dirty="0">
                <a:latin typeface="Lucida Console" panose="020B0609040504020204" pitchFamily="49" charset="0"/>
              </a:rPr>
              <a:t>|2  |  3811|  0|   0|    0|     0|  0|  0|   0|      2|     0|    2|    0|   0|      5|      2|     0|  0|    0|   0|   0|   0|    456|</a:t>
            </a:r>
          </a:p>
          <a:p>
            <a:r>
              <a:rPr lang="en-US" sz="1050" dirty="0">
                <a:latin typeface="Lucida Console" panose="020B0609040504020204" pitchFamily="49" charset="0"/>
              </a:rPr>
              <a:t>|</a:t>
            </a:r>
            <a:r>
              <a:rPr lang="en-US" sz="1050" dirty="0">
                <a:highlight>
                  <a:srgbClr val="C0C0C0"/>
                </a:highlight>
                <a:latin typeface="Lucida Console" panose="020B0609040504020204" pitchFamily="49" charset="0"/>
              </a:rPr>
              <a:t>3  |  4888|  0| 334| 5262| 83540|  1|  2| 648| 237050| 19326| 5384| 1245| 361| 427281| 238202| 18212| 44| 2012| 359| 238| 121| 414293|</a:t>
            </a:r>
          </a:p>
          <a:p>
            <a:r>
              <a:rPr lang="en-US" sz="1050" dirty="0">
                <a:latin typeface="Lucida Console" panose="020B0609040504020204" pitchFamily="49" charset="0"/>
              </a:rPr>
              <a:t>|4  | 67870|  0|   0|    1|     8|  0|  0|   1|      0|     1|    0|    0|   0|     80|     79|     3|  0|    1|   0|   0|   0|   5701|</a:t>
            </a:r>
          </a:p>
          <a:p>
            <a:r>
              <a:rPr lang="en-US" sz="1050" dirty="0">
                <a:latin typeface="Lucida Console" panose="020B0609040504020204" pitchFamily="49" charset="0"/>
              </a:rPr>
              <a:t>|5  | 42283|  0|   0|    0|     1|  0|  0|   1|      1|     1|    0|    1|   0|      8|      7|     0|  0|    0|   0|   0|   0|   2290|</a:t>
            </a:r>
          </a:p>
          <a:p>
            <a:r>
              <a:rPr lang="en-US" sz="1050" dirty="0">
                <a:latin typeface="Lucida Console" panose="020B0609040504020204" pitchFamily="49" charset="0"/>
              </a:rPr>
              <a:t>|6  | 55145|  0|   0|    0|     4|  0|  0|   1|      0|     0|    0|    1|   0|     26|     47|     0|  0|    0|   0|   0|   0|   5274|</a:t>
            </a:r>
          </a:p>
          <a:p>
            <a:r>
              <a:rPr lang="en-US" sz="1050" dirty="0">
                <a:latin typeface="Lucida Console" panose="020B0609040504020204" pitchFamily="49" charset="0"/>
              </a:rPr>
              <a:t>|7  | 42872|  0|   0|    0|     3|  0|  0|   0|      0|     0|    0|    0|   0|     16|     35|     0|  0|    0|   0|   0|   0|   4658|</a:t>
            </a:r>
          </a:p>
          <a:p>
            <a:r>
              <a:rPr lang="en-US" sz="1050" dirty="0">
                <a:latin typeface="Lucida Console" panose="020B0609040504020204" pitchFamily="49" charset="0"/>
              </a:rPr>
              <a:t>|8  | 36886|  0|   0|    0|     0|  0|  0|   0|      0|     0|    0|    0|   0|     18|     11|     0|  0|    0|   0|   0|   0|   2071|</a:t>
            </a:r>
          </a:p>
          <a:p>
            <a:r>
              <a:rPr lang="en-US" sz="1050" dirty="0">
                <a:latin typeface="Lucida Console" panose="020B0609040504020204" pitchFamily="49" charset="0"/>
              </a:rPr>
              <a:t>|9  |  5228|  0|   0|    0|     0|  0|  0|   0|      0|     0|    0|    0|   0|      1|      0|     0|  0|    0|   0|   0|   0|    382|</a:t>
            </a:r>
          </a:p>
          <a:p>
            <a:r>
              <a:rPr lang="en-US" sz="1050" dirty="0">
                <a:latin typeface="Lucida Console" panose="020B0609040504020204" pitchFamily="49" charset="0"/>
              </a:rPr>
              <a:t>|10 | 14558|  0|   0|    0|     2|  0|  0|   0|      1|     0|    0|    0|   0|      6|      3|     0|  0|    0|   0|   0|   0|    514|</a:t>
            </a:r>
          </a:p>
          <a:p>
            <a:r>
              <a:rPr lang="en-US" sz="1050" dirty="0">
                <a:latin typeface="Lucida Console" panose="020B0609040504020204" pitchFamily="49" charset="0"/>
              </a:rPr>
              <a:t>|11 |     6|  0|   0|    0|     0|  0|  0|   0|      0|     0|    0|    0|   0|      0|      0|     0|  0|    0|   0|   0|   0|      0|</a:t>
            </a:r>
          </a:p>
          <a:p>
            <a:r>
              <a:rPr lang="en-US" sz="1050" dirty="0">
                <a:latin typeface="Lucida Console" panose="020B0609040504020204" pitchFamily="49" charset="0"/>
              </a:rPr>
              <a:t>|12 |  5071|  0|   0|    0|     1|  0|  0|   0|      0|     0|    0|    0|   0|      0|      0|     0|  0|    0|   0|   0|   0|    312|</a:t>
            </a:r>
          </a:p>
          <a:p>
            <a:r>
              <a:rPr lang="en-US" sz="1050" dirty="0">
                <a:latin typeface="Lucida Console" panose="020B0609040504020204" pitchFamily="49" charset="0"/>
              </a:rPr>
              <a:t>|13 |  8626|  0|   0|    0|     4|  0|  0|   0|      0|     0|    0|    0|   0|     10|      3|     2|  0|    0|   0|   1|   0|    859|</a:t>
            </a:r>
          </a:p>
          <a:p>
            <a:r>
              <a:rPr lang="en-US" sz="1050" dirty="0">
                <a:latin typeface="Lucida Console" panose="020B0609040504020204" pitchFamily="49" charset="0"/>
              </a:rPr>
              <a:t>|14 |  1509|  0|   0|    0|     0|  0|  0|   0|      0|     0|    0|    0|   0|      0|      0|     0|  0|    0|   0|   0|   0|     30|</a:t>
            </a:r>
          </a:p>
          <a:p>
            <a:r>
              <a:rPr lang="en-US" sz="1050" dirty="0">
                <a:latin typeface="Lucida Console" panose="020B0609040504020204" pitchFamily="49" charset="0"/>
              </a:rPr>
              <a:t>|15 |   622|  0|   0|    0|     0|  0|  0|   0|      0|     0|    0|    0|   0|      0|      0|     0|  0|    0|   0|   0|   0|      2|</a:t>
            </a:r>
          </a:p>
          <a:p>
            <a:r>
              <a:rPr lang="en-US" sz="1050" dirty="0">
                <a:latin typeface="Lucida Console" panose="020B0609040504020204" pitchFamily="49" charset="0"/>
              </a:rPr>
              <a:t>|16 |    11|  0|   0|    0|     0|  0|  0|   0|      0|     0|    0|    0|   0|      0|      0|     0|  0|    0|   0|   0|   0|      0|</a:t>
            </a:r>
          </a:p>
          <a:p>
            <a:r>
              <a:rPr lang="en-US" sz="1050" dirty="0">
                <a:latin typeface="Lucida Console" panose="020B0609040504020204" pitchFamily="49" charset="0"/>
              </a:rPr>
              <a:t>|17 |    73|  0|   0|    0|     0|  0|  0|   0|      0|     0|    0|    0|   0|      0|      0|     0|  0|    0|   0|   0|   0|     13|</a:t>
            </a:r>
          </a:p>
          <a:p>
            <a:r>
              <a:rPr lang="en-US" sz="1050" dirty="0">
                <a:latin typeface="Lucida Console" panose="020B0609040504020204" pitchFamily="49" charset="0"/>
              </a:rPr>
              <a:t>|18 |     3|  0|   0|    0|     0|  0|  0|   0|      0|     0|    0|    0|   0|      0|      0|     0|  0|    0|   0|   0|   0|      0|</a:t>
            </a:r>
          </a:p>
          <a:p>
            <a:r>
              <a:rPr lang="en-US" sz="1050" dirty="0">
                <a:latin typeface="Lucida Console" panose="020B0609040504020204" pitchFamily="49" charset="0"/>
              </a:rPr>
              <a:t>|19 | 25398|  0|   0|    0|     0|  0|  0|   0|      0|     0|    0|    0|   0|     15|     25|     0|  0|    0|   0|   0|   0|   1285|</a:t>
            </a:r>
          </a:p>
          <a:p>
            <a:r>
              <a:rPr lang="en-US" sz="1050" dirty="0">
                <a:latin typeface="Lucida Console" panose="020B0609040504020204" pitchFamily="49" charset="0"/>
              </a:rPr>
              <a:t>|20 |     1|  0|   0|    0|     0|  0|  0|   0|      0|     0|    0|    0|   0|      0|      0|     0|  0|    0|   0|   0|   0|      0|</a:t>
            </a:r>
          </a:p>
          <a:p>
            <a:r>
              <a:rPr lang="en-US" sz="1050" dirty="0">
                <a:latin typeface="Lucida Console" panose="020B0609040504020204" pitchFamily="49" charset="0"/>
              </a:rPr>
              <a:t>|21 |     0|  0|   0|    0|     0|  0|  0|   0|      0|     0|    0|    0|   0|      0|      0|     0|  0|    0|   0|   0|   0|      1|</a:t>
            </a:r>
          </a:p>
          <a:p>
            <a:r>
              <a:rPr lang="en-US" sz="1050" dirty="0">
                <a:latin typeface="Lucida Console" panose="020B0609040504020204" pitchFamily="49" charset="0"/>
              </a:rPr>
              <a:t>|23 |     2|  0|   0|    0|     0|  0|  0|   0|      0|     0|    0|    0|   0|      0|      0|     0|  0|    0|   0|   0|   0|      0|</a:t>
            </a:r>
          </a:p>
          <a:p>
            <a:r>
              <a:rPr lang="en-US" sz="1050" dirty="0">
                <a:latin typeface="Lucida Console" panose="020B0609040504020204" pitchFamily="49" charset="0"/>
              </a:rPr>
              <a:t>|25 |   457|  0|   0|    0|     0|  0|  0|   0|      0|     0|    0|    0|   0|      0|      0|     0|  0|    0|   0|   0|   0|    117|</a:t>
            </a:r>
          </a:p>
          <a:p>
            <a:r>
              <a:rPr lang="en-US" sz="1050" dirty="0">
                <a:latin typeface="Lucida Console" panose="020B0609040504020204" pitchFamily="49" charset="0"/>
              </a:rPr>
              <a:t>|26 |     6|  0|   0|    0|     0|  0|  0|   0|      0|     0|    0|    0|   0|      0|      0|     0|  0|    0|   0|   0|   0|      0|</a:t>
            </a:r>
          </a:p>
          <a:p>
            <a:r>
              <a:rPr lang="en-US" sz="1050" dirty="0">
                <a:latin typeface="Lucida Console" panose="020B0609040504020204" pitchFamily="49" charset="0"/>
              </a:rPr>
              <a:t>|27 |    14|  0|   0|    0|     0|  0|  0|   0|      0|     0|    0|    0|   0|      0|      0|     0|  0|    0|   0|   0|   0|      0|</a:t>
            </a:r>
          </a:p>
          <a:p>
            <a:r>
              <a:rPr lang="en-US" sz="1050" dirty="0">
                <a:latin typeface="Lucida Console" panose="020B0609040504020204" pitchFamily="49" charset="0"/>
              </a:rPr>
              <a:t>|29 |    17|  0|   0|    0|     0|  0|  0|   0|      0|     0|    0|    0|   0|      0|      0|     0|  0|    0|   0|   0|   0|      0|</a:t>
            </a:r>
          </a:p>
          <a:p>
            <a:r>
              <a:rPr lang="en-US" sz="1050" dirty="0">
                <a:latin typeface="Lucida Console" panose="020B0609040504020204" pitchFamily="49" charset="0"/>
              </a:rPr>
              <a:t>|40 |   205|  0|   0|    0|     0|  0|  0|   0|      0|     0|    0|    0|   0|      0|      0|     0|  0|    0|   0|   0|   0|     13|</a:t>
            </a:r>
          </a:p>
          <a:p>
            <a:r>
              <a:rPr lang="en-US" sz="1050" dirty="0">
                <a:latin typeface="Lucida Console" panose="020B0609040504020204" pitchFamily="49" charset="0"/>
              </a:rPr>
              <a:t>|50 |     5|  0|   0|    0|     0|  0|  0|   0|      0|     0|    0|    0|   0|      0|      0|     0|  0|    0|   0|   0|   0|      0|</a:t>
            </a:r>
          </a:p>
          <a:p>
            <a:r>
              <a:rPr lang="en-US" sz="1050" dirty="0">
                <a:latin typeface="Lucida Console" panose="020B0609040504020204" pitchFamily="49" charset="0"/>
              </a:rPr>
              <a:t>|71 |     0|  0|   0|    0|     0|  0|  0|   0|      0|     0|    0|    0|   0|      0|      0|     1|  0|    0|   0|   0|   0|      0|</a:t>
            </a:r>
          </a:p>
          <a:p>
            <a:r>
              <a:rPr lang="en-US" sz="1050" dirty="0">
                <a:latin typeface="Lucida Console" panose="020B0609040504020204" pitchFamily="49" charset="0"/>
              </a:rPr>
              <a:t>|81 |     0|  0|   0|    0|     0|  0|  0|   0|      0|     0|    0|    0|   0|      1|      0|     0|  0|    0|   0|   0|   0|      0|</a:t>
            </a:r>
          </a:p>
          <a:p>
            <a:r>
              <a:rPr lang="en-US" sz="1050" dirty="0">
                <a:latin typeface="Lucida Console" panose="020B0609040504020204" pitchFamily="49" charset="0"/>
              </a:rPr>
              <a:t>|82 |    11|  0|   0|    0|     0|  0|  0|   0|      0|     0|    0|    0|   0|      0|      0|     0|  0|    0|   0|   0|   0|      0|</a:t>
            </a:r>
          </a:p>
          <a:p>
            <a:r>
              <a:rPr lang="en-US" sz="1050" dirty="0">
                <a:latin typeface="Lucida Console" panose="020B0609040504020204" pitchFamily="49" charset="0"/>
              </a:rPr>
              <a:t>|91 |   652|  0|   0|    0|     2|  0|  0|   0|      0|     0|    0|    0|   0|      0|      1|     0|  0|    0|   0|   0|   0|     12|</a:t>
            </a:r>
          </a:p>
          <a:p>
            <a:r>
              <a:rPr lang="en-US" sz="1050" dirty="0">
                <a:latin typeface="Lucida Console" panose="020B0609040504020204" pitchFamily="49" charset="0"/>
              </a:rPr>
              <a:t>|92 |  5083|  1|   0|    0|   114|  0|  0|   0|      0|     1|    0|    0|   0|      2|      1|     2|  0|    0|   0|   0|   0|    644|</a:t>
            </a:r>
          </a:p>
        </p:txBody>
      </p:sp>
    </p:spTree>
    <p:extLst>
      <p:ext uri="{BB962C8B-B14F-4D97-AF65-F5344CB8AC3E}">
        <p14:creationId xmlns:p14="http://schemas.microsoft.com/office/powerpoint/2010/main" val="159432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B8A5B-D87A-6EE4-A37E-EACE908651C3}"/>
              </a:ext>
            </a:extLst>
          </p:cNvPr>
          <p:cNvSpPr txBox="1"/>
          <p:nvPr/>
        </p:nvSpPr>
        <p:spPr>
          <a:xfrm>
            <a:off x="1030941" y="231971"/>
            <a:ext cx="6096000" cy="6394058"/>
          </a:xfrm>
          <a:prstGeom prst="rect">
            <a:avLst/>
          </a:prstGeom>
          <a:noFill/>
        </p:spPr>
        <p:txBody>
          <a:bodyPr wrap="square">
            <a:spAutoFit/>
          </a:bodyPr>
          <a:lstStyle/>
          <a:p>
            <a:r>
              <a:rPr lang="en-US" sz="1050" dirty="0">
                <a:latin typeface="Lucida Console" panose="020B0609040504020204" pitchFamily="49" charset="0"/>
              </a:rPr>
              <a:t>&gt; table( </a:t>
            </a:r>
            <a:r>
              <a:rPr lang="en-US" sz="1050" dirty="0" err="1">
                <a:latin typeface="Lucida Console" panose="020B0609040504020204" pitchFamily="49" charset="0"/>
              </a:rPr>
              <a:t>d$SUBSECCD</a:t>
            </a:r>
            <a:r>
              <a:rPr lang="en-US" sz="1050" dirty="0">
                <a:latin typeface="Lucida Console" panose="020B0609040504020204" pitchFamily="49" charset="0"/>
              </a:rPr>
              <a:t>, d$LEVEL2, </a:t>
            </a:r>
            <a:r>
              <a:rPr lang="en-US" sz="1050" dirty="0" err="1">
                <a:latin typeface="Lucida Console" panose="020B0609040504020204" pitchFamily="49" charset="0"/>
              </a:rPr>
              <a:t>useNA</a:t>
            </a:r>
            <a:r>
              <a:rPr lang="en-US" sz="1050" dirty="0">
                <a:latin typeface="Lucida Console" panose="020B0609040504020204" pitchFamily="49" charset="0"/>
              </a:rPr>
              <a:t>="</a:t>
            </a:r>
            <a:r>
              <a:rPr lang="en-US" sz="1050" dirty="0" err="1">
                <a:latin typeface="Lucida Console" panose="020B0609040504020204" pitchFamily="49" charset="0"/>
              </a:rPr>
              <a:t>ifany</a:t>
            </a:r>
            <a:r>
              <a:rPr lang="en-US" sz="1050" dirty="0">
                <a:latin typeface="Lucida Console" panose="020B0609040504020204" pitchFamily="49" charset="0"/>
              </a:rPr>
              <a:t>" ) %&gt;% </a:t>
            </a:r>
            <a:r>
              <a:rPr lang="en-US" sz="1050" dirty="0" err="1">
                <a:latin typeface="Lucida Console" panose="020B0609040504020204" pitchFamily="49" charset="0"/>
              </a:rPr>
              <a:t>kable</a:t>
            </a:r>
            <a:r>
              <a:rPr lang="en-US" sz="1050" dirty="0">
                <a:latin typeface="Lucida Console" panose="020B0609040504020204" pitchFamily="49" charset="0"/>
              </a:rPr>
              <a:t>()</a:t>
            </a:r>
          </a:p>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   |     M|       O|      S|</a:t>
            </a:r>
          </a:p>
          <a:p>
            <a:r>
              <a:rPr lang="en-US" sz="1050" dirty="0">
                <a:latin typeface="Lucida Console" panose="020B0609040504020204" pitchFamily="49" charset="0"/>
              </a:rPr>
              <a:t>|:--|-----:|-------:|------:|</a:t>
            </a:r>
          </a:p>
          <a:p>
            <a:r>
              <a:rPr lang="en-US" sz="1050" dirty="0">
                <a:latin typeface="Lucida Console" panose="020B0609040504020204" pitchFamily="49" charset="0"/>
              </a:rPr>
              <a:t>|0  |     0|      21|      8|</a:t>
            </a:r>
          </a:p>
          <a:p>
            <a:r>
              <a:rPr lang="en-US" sz="1050" dirty="0">
                <a:latin typeface="Lucida Console" panose="020B0609040504020204" pitchFamily="49" charset="0"/>
              </a:rPr>
              <a:t>|1  |     4|     686|      4|</a:t>
            </a:r>
          </a:p>
          <a:p>
            <a:r>
              <a:rPr lang="en-US" sz="1050" dirty="0">
                <a:latin typeface="Lucida Console" panose="020B0609040504020204" pitchFamily="49" charset="0"/>
              </a:rPr>
              <a:t>|2  |   793|    3299|    186|</a:t>
            </a:r>
          </a:p>
          <a:p>
            <a:r>
              <a:rPr lang="en-US" sz="1050" dirty="0">
                <a:latin typeface="Lucida Console" panose="020B0609040504020204" pitchFamily="49" charset="0"/>
              </a:rPr>
              <a:t>|3  |  4031| 1222048| 232724|</a:t>
            </a:r>
          </a:p>
          <a:p>
            <a:r>
              <a:rPr lang="en-US" sz="1050" dirty="0">
                <a:latin typeface="Lucida Console" panose="020B0609040504020204" pitchFamily="49" charset="0"/>
              </a:rPr>
              <a:t>|4  |   822|   71794|   1129|</a:t>
            </a:r>
          </a:p>
          <a:p>
            <a:r>
              <a:rPr lang="en-US" sz="1050" dirty="0">
                <a:latin typeface="Lucida Console" panose="020B0609040504020204" pitchFamily="49" charset="0"/>
              </a:rPr>
              <a:t>|5  |   789|   43547|    257|</a:t>
            </a:r>
          </a:p>
          <a:p>
            <a:r>
              <a:rPr lang="en-US" sz="1050" dirty="0">
                <a:latin typeface="Lucida Console" panose="020B0609040504020204" pitchFamily="49" charset="0"/>
              </a:rPr>
              <a:t>|6  |  1426|   58445|    627|</a:t>
            </a:r>
          </a:p>
          <a:p>
            <a:r>
              <a:rPr lang="en-US" sz="1050" dirty="0">
                <a:latin typeface="Lucida Console" panose="020B0609040504020204" pitchFamily="49" charset="0"/>
              </a:rPr>
              <a:t>|7  |   261|   47093|    230|</a:t>
            </a:r>
          </a:p>
          <a:p>
            <a:r>
              <a:rPr lang="en-US" sz="1050" dirty="0">
                <a:latin typeface="Lucida Console" panose="020B0609040504020204" pitchFamily="49" charset="0"/>
              </a:rPr>
              <a:t>|8  | 24656|   14290|     40|</a:t>
            </a:r>
          </a:p>
          <a:p>
            <a:r>
              <a:rPr lang="en-US" sz="1050" dirty="0">
                <a:latin typeface="Lucida Console" panose="020B0609040504020204" pitchFamily="49" charset="0"/>
              </a:rPr>
              <a:t>|9  |  3085|    1541|    985|</a:t>
            </a:r>
          </a:p>
          <a:p>
            <a:r>
              <a:rPr lang="en-US" sz="1050" dirty="0">
                <a:latin typeface="Lucida Console" panose="020B0609040504020204" pitchFamily="49" charset="0"/>
              </a:rPr>
              <a:t>|10 | 13081|    1982|     21|</a:t>
            </a:r>
          </a:p>
          <a:p>
            <a:r>
              <a:rPr lang="en-US" sz="1050" dirty="0">
                <a:latin typeface="Lucida Console" panose="020B0609040504020204" pitchFamily="49" charset="0"/>
              </a:rPr>
              <a:t>|11 |     3|       3|      0|</a:t>
            </a:r>
          </a:p>
          <a:p>
            <a:r>
              <a:rPr lang="en-US" sz="1050" dirty="0">
                <a:latin typeface="Lucida Console" panose="020B0609040504020204" pitchFamily="49" charset="0"/>
              </a:rPr>
              <a:t>|12 |   292|    5082|     10|</a:t>
            </a:r>
          </a:p>
          <a:p>
            <a:r>
              <a:rPr lang="en-US" sz="1050" dirty="0">
                <a:latin typeface="Lucida Console" panose="020B0609040504020204" pitchFamily="49" charset="0"/>
              </a:rPr>
              <a:t>|13 |  8371|     998|    136|</a:t>
            </a:r>
          </a:p>
          <a:p>
            <a:r>
              <a:rPr lang="en-US" sz="1050" dirty="0">
                <a:latin typeface="Lucida Console" panose="020B0609040504020204" pitchFamily="49" charset="0"/>
              </a:rPr>
              <a:t>|14 |     5|    1533|      1|</a:t>
            </a:r>
          </a:p>
          <a:p>
            <a:r>
              <a:rPr lang="en-US" sz="1050" dirty="0">
                <a:latin typeface="Lucida Console" panose="020B0609040504020204" pitchFamily="49" charset="0"/>
              </a:rPr>
              <a:t>|15 |   567|      55|      2|</a:t>
            </a:r>
          </a:p>
          <a:p>
            <a:r>
              <a:rPr lang="en-US" sz="1050" dirty="0">
                <a:latin typeface="Lucida Console" panose="020B0609040504020204" pitchFamily="49" charset="0"/>
              </a:rPr>
              <a:t>|16 |     1|      10|      0|</a:t>
            </a:r>
          </a:p>
          <a:p>
            <a:r>
              <a:rPr lang="en-US" sz="1050" dirty="0">
                <a:latin typeface="Lucida Console" panose="020B0609040504020204" pitchFamily="49" charset="0"/>
              </a:rPr>
              <a:t>|17 |    51|      25|     10|</a:t>
            </a:r>
          </a:p>
          <a:p>
            <a:r>
              <a:rPr lang="en-US" sz="1050" dirty="0">
                <a:latin typeface="Lucida Console" panose="020B0609040504020204" pitchFamily="49" charset="0"/>
              </a:rPr>
              <a:t>|18 |     2|       1|      0|</a:t>
            </a:r>
          </a:p>
          <a:p>
            <a:r>
              <a:rPr lang="en-US" sz="1050" dirty="0">
                <a:latin typeface="Lucida Console" panose="020B0609040504020204" pitchFamily="49" charset="0"/>
              </a:rPr>
              <a:t>|19 |    82|   26417|    224|</a:t>
            </a:r>
          </a:p>
          <a:p>
            <a:r>
              <a:rPr lang="en-US" sz="1050" dirty="0">
                <a:latin typeface="Lucida Console" panose="020B0609040504020204" pitchFamily="49" charset="0"/>
              </a:rPr>
              <a:t>|20 |     0|       1|      0|</a:t>
            </a:r>
          </a:p>
          <a:p>
            <a:r>
              <a:rPr lang="en-US" sz="1050" dirty="0">
                <a:latin typeface="Lucida Console" panose="020B0609040504020204" pitchFamily="49" charset="0"/>
              </a:rPr>
              <a:t>|21 |     0|       1|      0|</a:t>
            </a:r>
          </a:p>
          <a:p>
            <a:r>
              <a:rPr lang="en-US" sz="1050" dirty="0">
                <a:latin typeface="Lucida Console" panose="020B0609040504020204" pitchFamily="49" charset="0"/>
              </a:rPr>
              <a:t>|23 |     0|       2|      0|</a:t>
            </a:r>
          </a:p>
          <a:p>
            <a:r>
              <a:rPr lang="en-US" sz="1050" dirty="0">
                <a:latin typeface="Lucida Console" panose="020B0609040504020204" pitchFamily="49" charset="0"/>
              </a:rPr>
              <a:t>|25 |    19|     520|     35|</a:t>
            </a:r>
          </a:p>
          <a:p>
            <a:r>
              <a:rPr lang="en-US" sz="1050" dirty="0">
                <a:latin typeface="Lucida Console" panose="020B0609040504020204" pitchFamily="49" charset="0"/>
              </a:rPr>
              <a:t>|26 |     1|       5|      0|</a:t>
            </a:r>
          </a:p>
          <a:p>
            <a:r>
              <a:rPr lang="en-US" sz="1050" dirty="0">
                <a:latin typeface="Lucida Console" panose="020B0609040504020204" pitchFamily="49" charset="0"/>
              </a:rPr>
              <a:t>|27 |    13|       1|      0|</a:t>
            </a:r>
          </a:p>
          <a:p>
            <a:r>
              <a:rPr lang="en-US" sz="1050" dirty="0">
                <a:latin typeface="Lucida Console" panose="020B0609040504020204" pitchFamily="49" charset="0"/>
              </a:rPr>
              <a:t>|29 |     6|      11|      0|</a:t>
            </a:r>
          </a:p>
          <a:p>
            <a:r>
              <a:rPr lang="en-US" sz="1050" dirty="0">
                <a:latin typeface="Lucida Console" panose="020B0609040504020204" pitchFamily="49" charset="0"/>
              </a:rPr>
              <a:t>|40 |     4|     210|      4|</a:t>
            </a:r>
          </a:p>
          <a:p>
            <a:r>
              <a:rPr lang="en-US" sz="1050" dirty="0">
                <a:latin typeface="Lucida Console" panose="020B0609040504020204" pitchFamily="49" charset="0"/>
              </a:rPr>
              <a:t>|50 |     0|       4|      1|</a:t>
            </a:r>
          </a:p>
          <a:p>
            <a:r>
              <a:rPr lang="en-US" sz="1050" dirty="0">
                <a:latin typeface="Lucida Console" panose="020B0609040504020204" pitchFamily="49" charset="0"/>
              </a:rPr>
              <a:t>|71 |     1|       0|      0|</a:t>
            </a:r>
          </a:p>
          <a:p>
            <a:r>
              <a:rPr lang="en-US" sz="1050" dirty="0">
                <a:latin typeface="Lucida Console" panose="020B0609040504020204" pitchFamily="49" charset="0"/>
              </a:rPr>
              <a:t>|81 |     0|       1|      0|</a:t>
            </a:r>
          </a:p>
          <a:p>
            <a:r>
              <a:rPr lang="en-US" sz="1050" dirty="0">
                <a:latin typeface="Lucida Console" panose="020B0609040504020204" pitchFamily="49" charset="0"/>
              </a:rPr>
              <a:t>|82 |     0|      10|      1|</a:t>
            </a:r>
          </a:p>
          <a:p>
            <a:r>
              <a:rPr lang="en-US" sz="1050" dirty="0">
                <a:latin typeface="Lucida Console" panose="020B0609040504020204" pitchFamily="49" charset="0"/>
              </a:rPr>
              <a:t>|91 |    41|     253|    373|</a:t>
            </a:r>
          </a:p>
          <a:p>
            <a:r>
              <a:rPr lang="en-US" sz="1050" dirty="0">
                <a:latin typeface="Lucida Console" panose="020B0609040504020204" pitchFamily="49" charset="0"/>
              </a:rPr>
              <a:t>|92 |    35|    1838|   3975|</a:t>
            </a:r>
          </a:p>
        </p:txBody>
      </p:sp>
      <p:sp>
        <p:nvSpPr>
          <p:cNvPr id="5" name="TextBox 4">
            <a:extLst>
              <a:ext uri="{FF2B5EF4-FFF2-40B4-BE49-F238E27FC236}">
                <a16:creationId xmlns:a16="http://schemas.microsoft.com/office/drawing/2014/main" id="{7D6B2732-89A9-8325-27B3-7F6EAEBC59A8}"/>
              </a:ext>
            </a:extLst>
          </p:cNvPr>
          <p:cNvSpPr txBox="1"/>
          <p:nvPr/>
        </p:nvSpPr>
        <p:spPr>
          <a:xfrm>
            <a:off x="4078941" y="393554"/>
            <a:ext cx="6096000" cy="6232475"/>
          </a:xfrm>
          <a:prstGeom prst="rect">
            <a:avLst/>
          </a:prstGeom>
          <a:noFill/>
        </p:spPr>
        <p:txBody>
          <a:bodyPr wrap="square">
            <a:spAutoFit/>
          </a:bodyPr>
          <a:lstStyle/>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   |</a:t>
            </a:r>
            <a:r>
              <a:rPr lang="en-US" sz="1050" dirty="0">
                <a:solidFill>
                  <a:schemeClr val="bg1"/>
                </a:solidFill>
                <a:highlight>
                  <a:srgbClr val="800000"/>
                </a:highlight>
                <a:latin typeface="Lucida Console" panose="020B0609040504020204" pitchFamily="49" charset="0"/>
              </a:rPr>
              <a:t>    M</a:t>
            </a:r>
            <a:r>
              <a:rPr lang="en-US" sz="1050" dirty="0">
                <a:latin typeface="Lucida Console" panose="020B0609040504020204" pitchFamily="49" charset="0"/>
              </a:rPr>
              <a:t>|</a:t>
            </a:r>
            <a:r>
              <a:rPr lang="en-US" sz="1050" dirty="0">
                <a:solidFill>
                  <a:schemeClr val="bg1"/>
                </a:solidFill>
                <a:highlight>
                  <a:srgbClr val="000080"/>
                </a:highlight>
                <a:latin typeface="Lucida Console" panose="020B0609040504020204" pitchFamily="49" charset="0"/>
              </a:rPr>
              <a:t>  </a:t>
            </a:r>
            <a:r>
              <a:rPr lang="en-US" sz="1050" b="1" dirty="0">
                <a:solidFill>
                  <a:schemeClr val="bg1"/>
                </a:solidFill>
                <a:highlight>
                  <a:srgbClr val="000080"/>
                </a:highlight>
                <a:latin typeface="Lucida Console" panose="020B0609040504020204" pitchFamily="49" charset="0"/>
              </a:rPr>
              <a:t>  O</a:t>
            </a:r>
            <a:r>
              <a:rPr lang="en-US" sz="1050" dirty="0">
                <a:latin typeface="Lucida Console" panose="020B0609040504020204" pitchFamily="49" charset="0"/>
              </a:rPr>
              <a:t>|</a:t>
            </a:r>
            <a:r>
              <a:rPr lang="en-US" sz="1050" dirty="0">
                <a:highlight>
                  <a:srgbClr val="FFFF00"/>
                </a:highlight>
                <a:latin typeface="Lucida Console" panose="020B0609040504020204" pitchFamily="49" charset="0"/>
              </a:rPr>
              <a:t>    S</a:t>
            </a:r>
            <a:r>
              <a:rPr lang="en-US" sz="1050" dirty="0">
                <a:latin typeface="Lucida Console" panose="020B0609040504020204" pitchFamily="49" charset="0"/>
              </a:rPr>
              <a:t>|</a:t>
            </a:r>
          </a:p>
          <a:p>
            <a:r>
              <a:rPr lang="en-US" sz="1050" dirty="0">
                <a:latin typeface="Lucida Console" panose="020B0609040504020204" pitchFamily="49" charset="0"/>
              </a:rPr>
              <a:t>|:--|----:|----:|----:|</a:t>
            </a:r>
          </a:p>
          <a:p>
            <a:r>
              <a:rPr lang="en-US" sz="1050" dirty="0">
                <a:solidFill>
                  <a:schemeClr val="bg1"/>
                </a:solidFill>
                <a:highlight>
                  <a:srgbClr val="000080"/>
                </a:highlight>
                <a:latin typeface="Lucida Console" panose="020B0609040504020204" pitchFamily="49" charset="0"/>
              </a:rPr>
              <a:t>|0  | 0.00| 0.72| 0.28|</a:t>
            </a:r>
          </a:p>
          <a:p>
            <a:r>
              <a:rPr lang="en-US" sz="1050" dirty="0">
                <a:solidFill>
                  <a:schemeClr val="bg1"/>
                </a:solidFill>
                <a:highlight>
                  <a:srgbClr val="000080"/>
                </a:highlight>
                <a:latin typeface="Lucida Console" panose="020B0609040504020204" pitchFamily="49" charset="0"/>
              </a:rPr>
              <a:t>|1  | 0.01| 0.99| 0.01|</a:t>
            </a:r>
          </a:p>
          <a:p>
            <a:r>
              <a:rPr lang="en-US" sz="1050" dirty="0">
                <a:solidFill>
                  <a:schemeClr val="bg1"/>
                </a:solidFill>
                <a:highlight>
                  <a:srgbClr val="000080"/>
                </a:highlight>
                <a:latin typeface="Lucida Console" panose="020B0609040504020204" pitchFamily="49" charset="0"/>
              </a:rPr>
              <a:t>|2  | 0.19| 0.77| 0.04|</a:t>
            </a:r>
          </a:p>
          <a:p>
            <a:r>
              <a:rPr lang="en-US" sz="1050" dirty="0">
                <a:solidFill>
                  <a:schemeClr val="bg1"/>
                </a:solidFill>
                <a:highlight>
                  <a:srgbClr val="000080"/>
                </a:highlight>
                <a:latin typeface="Lucida Console" panose="020B0609040504020204" pitchFamily="49" charset="0"/>
              </a:rPr>
              <a:t>|3  | 0.00| 0.84| 0.16|</a:t>
            </a:r>
          </a:p>
          <a:p>
            <a:r>
              <a:rPr lang="en-US" sz="1050" dirty="0">
                <a:solidFill>
                  <a:schemeClr val="bg1"/>
                </a:solidFill>
                <a:highlight>
                  <a:srgbClr val="000080"/>
                </a:highlight>
                <a:latin typeface="Lucida Console" panose="020B0609040504020204" pitchFamily="49" charset="0"/>
              </a:rPr>
              <a:t>|4  | 0.01| 0.97| 0.02|</a:t>
            </a:r>
          </a:p>
          <a:p>
            <a:r>
              <a:rPr lang="en-US" sz="1050" dirty="0">
                <a:solidFill>
                  <a:schemeClr val="bg1"/>
                </a:solidFill>
                <a:highlight>
                  <a:srgbClr val="000080"/>
                </a:highlight>
                <a:latin typeface="Lucida Console" panose="020B0609040504020204" pitchFamily="49" charset="0"/>
              </a:rPr>
              <a:t>|5  | 0.02| 0.98| 0.01|</a:t>
            </a:r>
          </a:p>
          <a:p>
            <a:r>
              <a:rPr lang="en-US" sz="1050" dirty="0">
                <a:solidFill>
                  <a:schemeClr val="bg1"/>
                </a:solidFill>
                <a:highlight>
                  <a:srgbClr val="000080"/>
                </a:highlight>
                <a:latin typeface="Lucida Console" panose="020B0609040504020204" pitchFamily="49" charset="0"/>
              </a:rPr>
              <a:t>|6  | 0.02| 0.97| 0.01|</a:t>
            </a:r>
          </a:p>
          <a:p>
            <a:r>
              <a:rPr lang="en-US" sz="1050" dirty="0">
                <a:solidFill>
                  <a:schemeClr val="bg1"/>
                </a:solidFill>
                <a:highlight>
                  <a:srgbClr val="000080"/>
                </a:highlight>
                <a:latin typeface="Lucida Console" panose="020B0609040504020204" pitchFamily="49" charset="0"/>
              </a:rPr>
              <a:t>|7  | 0.01| 0.99| 0.00|</a:t>
            </a:r>
          </a:p>
          <a:p>
            <a:r>
              <a:rPr lang="en-US" sz="1050" dirty="0">
                <a:solidFill>
                  <a:schemeClr val="bg1"/>
                </a:solidFill>
                <a:highlight>
                  <a:srgbClr val="800000"/>
                </a:highlight>
                <a:latin typeface="Lucida Console" panose="020B0609040504020204" pitchFamily="49" charset="0"/>
              </a:rPr>
              <a:t>|8  | 0.63| 0.37| 0.00|</a:t>
            </a:r>
          </a:p>
          <a:p>
            <a:r>
              <a:rPr lang="en-US" sz="1050" dirty="0">
                <a:solidFill>
                  <a:schemeClr val="bg1"/>
                </a:solidFill>
                <a:highlight>
                  <a:srgbClr val="800000"/>
                </a:highlight>
                <a:latin typeface="Lucida Console" panose="020B0609040504020204" pitchFamily="49" charset="0"/>
              </a:rPr>
              <a:t>|9  | 0.55| 0.27| 0.18|</a:t>
            </a:r>
          </a:p>
          <a:p>
            <a:r>
              <a:rPr lang="en-US" sz="1050" dirty="0">
                <a:solidFill>
                  <a:schemeClr val="bg1"/>
                </a:solidFill>
                <a:highlight>
                  <a:srgbClr val="800000"/>
                </a:highlight>
                <a:latin typeface="Lucida Console" panose="020B0609040504020204" pitchFamily="49" charset="0"/>
              </a:rPr>
              <a:t>|10 | 0.87| 0.13| 0.00|</a:t>
            </a:r>
          </a:p>
          <a:p>
            <a:r>
              <a:rPr lang="en-US" sz="1050" dirty="0">
                <a:solidFill>
                  <a:schemeClr val="bg1"/>
                </a:solidFill>
                <a:highlight>
                  <a:srgbClr val="800000"/>
                </a:highlight>
                <a:latin typeface="Lucida Console" panose="020B0609040504020204" pitchFamily="49" charset="0"/>
              </a:rPr>
              <a:t>|11 | 0.50| 0.50| 0.00|</a:t>
            </a:r>
          </a:p>
          <a:p>
            <a:r>
              <a:rPr lang="en-US" sz="1050" dirty="0">
                <a:solidFill>
                  <a:schemeClr val="bg1"/>
                </a:solidFill>
                <a:highlight>
                  <a:srgbClr val="000080"/>
                </a:highlight>
                <a:latin typeface="Lucida Console" panose="020B0609040504020204" pitchFamily="49" charset="0"/>
              </a:rPr>
              <a:t>|12 | 0.05| 0.94| 0.00|</a:t>
            </a:r>
          </a:p>
          <a:p>
            <a:r>
              <a:rPr lang="en-US" sz="1050" dirty="0">
                <a:solidFill>
                  <a:schemeClr val="bg1"/>
                </a:solidFill>
                <a:highlight>
                  <a:srgbClr val="800000"/>
                </a:highlight>
                <a:latin typeface="Lucida Console" panose="020B0609040504020204" pitchFamily="49" charset="0"/>
              </a:rPr>
              <a:t>|13 | 0.88| 0.10| 0.01|</a:t>
            </a:r>
          </a:p>
          <a:p>
            <a:r>
              <a:rPr lang="en-US" sz="1050" dirty="0">
                <a:solidFill>
                  <a:schemeClr val="bg1"/>
                </a:solidFill>
                <a:highlight>
                  <a:srgbClr val="000080"/>
                </a:highlight>
                <a:latin typeface="Lucida Console" panose="020B0609040504020204" pitchFamily="49" charset="0"/>
              </a:rPr>
              <a:t>|14 | 0.00| 1.00| 0.00|</a:t>
            </a:r>
          </a:p>
          <a:p>
            <a:r>
              <a:rPr lang="en-US" sz="1050" dirty="0">
                <a:solidFill>
                  <a:schemeClr val="bg1"/>
                </a:solidFill>
                <a:highlight>
                  <a:srgbClr val="800000"/>
                </a:highlight>
                <a:latin typeface="Lucida Console" panose="020B0609040504020204" pitchFamily="49" charset="0"/>
              </a:rPr>
              <a:t>|15 | 0.91| 0.09| 0.00|</a:t>
            </a:r>
          </a:p>
          <a:p>
            <a:r>
              <a:rPr lang="en-US" sz="1050" dirty="0">
                <a:solidFill>
                  <a:schemeClr val="bg1"/>
                </a:solidFill>
                <a:highlight>
                  <a:srgbClr val="000080"/>
                </a:highlight>
                <a:latin typeface="Lucida Console" panose="020B0609040504020204" pitchFamily="49" charset="0"/>
              </a:rPr>
              <a:t>|16 | 0.09| 0.91| 0.00|</a:t>
            </a:r>
          </a:p>
          <a:p>
            <a:r>
              <a:rPr lang="en-US" sz="1050" dirty="0">
                <a:solidFill>
                  <a:schemeClr val="bg1"/>
                </a:solidFill>
                <a:highlight>
                  <a:srgbClr val="800000"/>
                </a:highlight>
                <a:latin typeface="Lucida Console" panose="020B0609040504020204" pitchFamily="49" charset="0"/>
              </a:rPr>
              <a:t>|17 | 0.59| 0.29| 0.12|</a:t>
            </a:r>
          </a:p>
          <a:p>
            <a:r>
              <a:rPr lang="en-US" sz="1050" dirty="0">
                <a:solidFill>
                  <a:schemeClr val="bg1"/>
                </a:solidFill>
                <a:highlight>
                  <a:srgbClr val="800000"/>
                </a:highlight>
                <a:latin typeface="Lucida Console" panose="020B0609040504020204" pitchFamily="49" charset="0"/>
              </a:rPr>
              <a:t>|18 | 0.67| 0.33| 0.00|</a:t>
            </a:r>
          </a:p>
          <a:p>
            <a:r>
              <a:rPr lang="en-US" sz="1050" dirty="0">
                <a:solidFill>
                  <a:schemeClr val="bg1"/>
                </a:solidFill>
                <a:highlight>
                  <a:srgbClr val="000080"/>
                </a:highlight>
                <a:latin typeface="Lucida Console" panose="020B0609040504020204" pitchFamily="49" charset="0"/>
              </a:rPr>
              <a:t>|19 | 0.00| 0.99| 0.01|</a:t>
            </a:r>
          </a:p>
          <a:p>
            <a:r>
              <a:rPr lang="en-US" sz="1050" dirty="0">
                <a:solidFill>
                  <a:schemeClr val="bg1"/>
                </a:solidFill>
                <a:highlight>
                  <a:srgbClr val="000080"/>
                </a:highlight>
                <a:latin typeface="Lucida Console" panose="020B0609040504020204" pitchFamily="49" charset="0"/>
              </a:rPr>
              <a:t>|20 | 0.00| 1.00| 0.00|</a:t>
            </a:r>
          </a:p>
          <a:p>
            <a:r>
              <a:rPr lang="en-US" sz="1050" dirty="0">
                <a:solidFill>
                  <a:schemeClr val="bg1"/>
                </a:solidFill>
                <a:highlight>
                  <a:srgbClr val="000080"/>
                </a:highlight>
                <a:latin typeface="Lucida Console" panose="020B0609040504020204" pitchFamily="49" charset="0"/>
              </a:rPr>
              <a:t>|21 | 0.00| 1.00| 0.00|</a:t>
            </a:r>
          </a:p>
          <a:p>
            <a:r>
              <a:rPr lang="en-US" sz="1050" dirty="0">
                <a:solidFill>
                  <a:schemeClr val="bg1"/>
                </a:solidFill>
                <a:highlight>
                  <a:srgbClr val="000080"/>
                </a:highlight>
                <a:latin typeface="Lucida Console" panose="020B0609040504020204" pitchFamily="49" charset="0"/>
              </a:rPr>
              <a:t>|23 | 0.00| 1.00| 0.00|</a:t>
            </a:r>
          </a:p>
          <a:p>
            <a:r>
              <a:rPr lang="en-US" sz="1050" dirty="0">
                <a:solidFill>
                  <a:schemeClr val="bg1"/>
                </a:solidFill>
                <a:highlight>
                  <a:srgbClr val="000080"/>
                </a:highlight>
                <a:latin typeface="Lucida Console" panose="020B0609040504020204" pitchFamily="49" charset="0"/>
              </a:rPr>
              <a:t>|25 | 0.03| 0.91| 0.06|</a:t>
            </a:r>
          </a:p>
          <a:p>
            <a:r>
              <a:rPr lang="en-US" sz="1050" dirty="0">
                <a:solidFill>
                  <a:schemeClr val="bg1"/>
                </a:solidFill>
                <a:highlight>
                  <a:srgbClr val="000080"/>
                </a:highlight>
                <a:latin typeface="Lucida Console" panose="020B0609040504020204" pitchFamily="49" charset="0"/>
              </a:rPr>
              <a:t>|26 | 0.17| 0.83| 0.00|</a:t>
            </a:r>
          </a:p>
          <a:p>
            <a:r>
              <a:rPr lang="en-US" sz="1050" dirty="0">
                <a:solidFill>
                  <a:schemeClr val="bg1"/>
                </a:solidFill>
                <a:highlight>
                  <a:srgbClr val="800000"/>
                </a:highlight>
                <a:latin typeface="Lucida Console" panose="020B0609040504020204" pitchFamily="49" charset="0"/>
              </a:rPr>
              <a:t>|27 | 0.93| 0.07| 0.00|</a:t>
            </a:r>
          </a:p>
          <a:p>
            <a:r>
              <a:rPr lang="en-US" sz="1050" dirty="0">
                <a:solidFill>
                  <a:schemeClr val="bg1"/>
                </a:solidFill>
                <a:highlight>
                  <a:srgbClr val="000080"/>
                </a:highlight>
                <a:latin typeface="Lucida Console" panose="020B0609040504020204" pitchFamily="49" charset="0"/>
              </a:rPr>
              <a:t>|29 | 0.35| 0.65| 0.00|</a:t>
            </a:r>
          </a:p>
          <a:p>
            <a:r>
              <a:rPr lang="en-US" sz="1050" dirty="0">
                <a:solidFill>
                  <a:schemeClr val="bg1"/>
                </a:solidFill>
                <a:highlight>
                  <a:srgbClr val="000080"/>
                </a:highlight>
                <a:latin typeface="Lucida Console" panose="020B0609040504020204" pitchFamily="49" charset="0"/>
              </a:rPr>
              <a:t>|40 | 0.02| 0.96| 0.02|</a:t>
            </a:r>
          </a:p>
          <a:p>
            <a:r>
              <a:rPr lang="en-US" sz="1050" dirty="0">
                <a:solidFill>
                  <a:schemeClr val="bg1"/>
                </a:solidFill>
                <a:highlight>
                  <a:srgbClr val="000080"/>
                </a:highlight>
                <a:latin typeface="Lucida Console" panose="020B0609040504020204" pitchFamily="49" charset="0"/>
              </a:rPr>
              <a:t>|50 | 0.00| 0.80| 0.20|</a:t>
            </a:r>
          </a:p>
          <a:p>
            <a:r>
              <a:rPr lang="en-US" sz="1050" dirty="0">
                <a:solidFill>
                  <a:schemeClr val="bg1"/>
                </a:solidFill>
                <a:highlight>
                  <a:srgbClr val="800000"/>
                </a:highlight>
                <a:latin typeface="Lucida Console" panose="020B0609040504020204" pitchFamily="49" charset="0"/>
              </a:rPr>
              <a:t>|71 | 1.00| 0.00| 0.00|</a:t>
            </a:r>
          </a:p>
          <a:p>
            <a:r>
              <a:rPr lang="en-US" sz="1050" dirty="0">
                <a:solidFill>
                  <a:schemeClr val="bg1"/>
                </a:solidFill>
                <a:highlight>
                  <a:srgbClr val="000080"/>
                </a:highlight>
                <a:latin typeface="Lucida Console" panose="020B0609040504020204" pitchFamily="49" charset="0"/>
              </a:rPr>
              <a:t>|81 | 0.00| 1.00| 0.00|</a:t>
            </a:r>
          </a:p>
          <a:p>
            <a:r>
              <a:rPr lang="en-US" sz="1050" dirty="0">
                <a:solidFill>
                  <a:schemeClr val="bg1"/>
                </a:solidFill>
                <a:highlight>
                  <a:srgbClr val="000080"/>
                </a:highlight>
                <a:latin typeface="Lucida Console" panose="020B0609040504020204" pitchFamily="49" charset="0"/>
              </a:rPr>
              <a:t>|82 | 0.00| 0.91| 0.09|</a:t>
            </a:r>
          </a:p>
          <a:p>
            <a:r>
              <a:rPr lang="en-US" sz="1050" dirty="0">
                <a:highlight>
                  <a:srgbClr val="FFFF00"/>
                </a:highlight>
                <a:latin typeface="Lucida Console" panose="020B0609040504020204" pitchFamily="49" charset="0"/>
              </a:rPr>
              <a:t>|91 | 0.06| 0.38| 0.56|</a:t>
            </a:r>
          </a:p>
          <a:p>
            <a:r>
              <a:rPr lang="en-US" sz="1050" dirty="0">
                <a:highlight>
                  <a:srgbClr val="FFFF00"/>
                </a:highlight>
                <a:latin typeface="Lucida Console" panose="020B0609040504020204" pitchFamily="49" charset="0"/>
              </a:rPr>
              <a:t>|92 | 0.01| 0.31| 0.68|</a:t>
            </a:r>
          </a:p>
        </p:txBody>
      </p:sp>
      <p:sp>
        <p:nvSpPr>
          <p:cNvPr id="8" name="TextBox 7">
            <a:extLst>
              <a:ext uri="{FF2B5EF4-FFF2-40B4-BE49-F238E27FC236}">
                <a16:creationId xmlns:a16="http://schemas.microsoft.com/office/drawing/2014/main" id="{4570B7E1-6437-972F-96EB-355F01D53681}"/>
              </a:ext>
            </a:extLst>
          </p:cNvPr>
          <p:cNvSpPr txBox="1"/>
          <p:nvPr/>
        </p:nvSpPr>
        <p:spPr>
          <a:xfrm>
            <a:off x="6355978" y="905595"/>
            <a:ext cx="8014446" cy="5924699"/>
          </a:xfrm>
          <a:prstGeom prst="rect">
            <a:avLst/>
          </a:prstGeom>
          <a:noFill/>
        </p:spPr>
        <p:txBody>
          <a:bodyPr wrap="square">
            <a:spAutoFit/>
          </a:bodyPr>
          <a:lstStyle/>
          <a:p>
            <a:r>
              <a:rPr lang="en-US" sz="1000" dirty="0">
                <a:latin typeface="Lucida Console" panose="020B0609040504020204" pitchFamily="49" charset="0"/>
                <a:cs typeface="Courier New" panose="02070309020205020404" pitchFamily="49" charset="0"/>
              </a:rPr>
              <a:t>SUBSECCD   Subsector Code 501c()</a:t>
            </a:r>
            <a:endParaRPr lang="en-US" sz="900" dirty="0">
              <a:latin typeface="Lucida Console" panose="020B0609040504020204" pitchFamily="49" charset="0"/>
            </a:endParaRPr>
          </a:p>
          <a:p>
            <a:r>
              <a:rPr lang="en-US" sz="900" dirty="0">
                <a:latin typeface="Lucida Console" panose="020B0609040504020204" pitchFamily="49" charset="0"/>
              </a:rPr>
              <a:t>CO	CO- Unspecified 501(c) Organization Other Than 501(c)(3)</a:t>
            </a:r>
          </a:p>
          <a:p>
            <a:r>
              <a:rPr lang="en-US" sz="900" dirty="0">
                <a:latin typeface="Lucida Console" panose="020B0609040504020204" pitchFamily="49" charset="0"/>
              </a:rPr>
              <a:t>01	01- Corporations originated under Act of Congress, including Federal Credit Unions</a:t>
            </a:r>
          </a:p>
          <a:p>
            <a:r>
              <a:rPr lang="en-US" sz="900" dirty="0">
                <a:latin typeface="Lucida Console" panose="020B0609040504020204" pitchFamily="49" charset="0"/>
              </a:rPr>
              <a:t>02	02- Title holding corporation for a tax-exempt organization.</a:t>
            </a:r>
          </a:p>
          <a:p>
            <a:r>
              <a:rPr lang="en-US" sz="900" dirty="0">
                <a:solidFill>
                  <a:schemeClr val="accent2"/>
                </a:solidFill>
                <a:latin typeface="Lucida Console" panose="020B0609040504020204" pitchFamily="49" charset="0"/>
              </a:rPr>
              <a:t>03	03- Religious, educational, charitable, scientific, and literary organizations...</a:t>
            </a:r>
          </a:p>
          <a:p>
            <a:r>
              <a:rPr lang="en-US" sz="900" dirty="0">
                <a:latin typeface="Lucida Console" panose="020B0609040504020204" pitchFamily="49" charset="0"/>
              </a:rPr>
              <a:t>04	04- Civic leagues, social welfare organizations, and local associations of employees</a:t>
            </a:r>
          </a:p>
          <a:p>
            <a:r>
              <a:rPr lang="en-US" sz="900" dirty="0">
                <a:latin typeface="Lucida Console" panose="020B0609040504020204" pitchFamily="49" charset="0"/>
              </a:rPr>
              <a:t>05	05- Labor, agricultural, horticultural organizations. These are </a:t>
            </a:r>
            <a:r>
              <a:rPr lang="en-US" sz="900" dirty="0" err="1">
                <a:latin typeface="Lucida Console" panose="020B0609040504020204" pitchFamily="49" charset="0"/>
              </a:rPr>
              <a:t>eduactional</a:t>
            </a:r>
            <a:r>
              <a:rPr lang="en-US" sz="900" dirty="0">
                <a:latin typeface="Lucida Console" panose="020B0609040504020204" pitchFamily="49" charset="0"/>
              </a:rPr>
              <a:t> or instruct. </a:t>
            </a:r>
            <a:r>
              <a:rPr lang="en-US" sz="900" dirty="0" err="1">
                <a:latin typeface="Lucida Console" panose="020B0609040504020204" pitchFamily="49" charset="0"/>
              </a:rPr>
              <a:t>grps</a:t>
            </a:r>
            <a:r>
              <a:rPr lang="en-US" sz="900" dirty="0">
                <a:latin typeface="Lucida Console" panose="020B0609040504020204" pitchFamily="49" charset="0"/>
              </a:rPr>
              <a:t>...</a:t>
            </a:r>
          </a:p>
          <a:p>
            <a:r>
              <a:rPr lang="en-US" sz="900" dirty="0">
                <a:latin typeface="Lucida Console" panose="020B0609040504020204" pitchFamily="49" charset="0"/>
              </a:rPr>
              <a:t>06	06- Business leagues, chambers of commerce, real estate boards, etc. formed to improve conditions...</a:t>
            </a:r>
          </a:p>
          <a:p>
            <a:r>
              <a:rPr lang="en-US" sz="900" dirty="0">
                <a:latin typeface="Lucida Console" panose="020B0609040504020204" pitchFamily="49" charset="0"/>
              </a:rPr>
              <a:t>07	07- Social and recreational clubs which provide pleasure, recreation, and social activities.</a:t>
            </a:r>
          </a:p>
          <a:p>
            <a:r>
              <a:rPr lang="en-US" sz="900" dirty="0">
                <a:latin typeface="Lucida Console" panose="020B0609040504020204" pitchFamily="49" charset="0"/>
              </a:rPr>
              <a:t>08	08- Fraternal beneficiary societies and associations, with lodges providing for payment of life...</a:t>
            </a:r>
          </a:p>
          <a:p>
            <a:r>
              <a:rPr lang="en-US" sz="900" dirty="0">
                <a:latin typeface="Lucida Console" panose="020B0609040504020204" pitchFamily="49" charset="0"/>
              </a:rPr>
              <a:t>09	09- Voluntary employees' beneficiary </a:t>
            </a:r>
            <a:r>
              <a:rPr lang="en-US" sz="900" dirty="0" err="1">
                <a:latin typeface="Lucida Console" panose="020B0609040504020204" pitchFamily="49" charset="0"/>
              </a:rPr>
              <a:t>ass'ns</a:t>
            </a:r>
            <a:r>
              <a:rPr lang="en-US" sz="900" dirty="0">
                <a:latin typeface="Lucida Console" panose="020B0609040504020204" pitchFamily="49" charset="0"/>
              </a:rPr>
              <a:t> (including fed. employees' voluntary beneficiary...</a:t>
            </a:r>
          </a:p>
          <a:p>
            <a:r>
              <a:rPr lang="en-US" sz="900" dirty="0">
                <a:latin typeface="Lucida Console" panose="020B0609040504020204" pitchFamily="49" charset="0"/>
              </a:rPr>
              <a:t>10	10- Domestic fraternal societies and </a:t>
            </a:r>
            <a:r>
              <a:rPr lang="en-US" sz="900" dirty="0" err="1">
                <a:latin typeface="Lucida Console" panose="020B0609040504020204" pitchFamily="49" charset="0"/>
              </a:rPr>
              <a:t>assoc's</a:t>
            </a:r>
            <a:r>
              <a:rPr lang="en-US" sz="900" dirty="0">
                <a:latin typeface="Lucida Console" panose="020B0609040504020204" pitchFamily="49" charset="0"/>
              </a:rPr>
              <a:t>-lodges devoting their net earnings to charitable...</a:t>
            </a:r>
          </a:p>
          <a:p>
            <a:r>
              <a:rPr lang="en-US" sz="900" dirty="0">
                <a:latin typeface="Lucida Console" panose="020B0609040504020204" pitchFamily="49" charset="0"/>
              </a:rPr>
              <a:t>11	11- Teachers retirement fund associations.</a:t>
            </a:r>
          </a:p>
          <a:p>
            <a:r>
              <a:rPr lang="en-US" sz="900" dirty="0">
                <a:latin typeface="Lucida Console" panose="020B0609040504020204" pitchFamily="49" charset="0"/>
              </a:rPr>
              <a:t>12	12- Benevolent life insurance associations, mutual ditch or irrigation companies, mutual or coop...</a:t>
            </a:r>
          </a:p>
          <a:p>
            <a:r>
              <a:rPr lang="en-US" sz="900" dirty="0">
                <a:latin typeface="Lucida Console" panose="020B0609040504020204" pitchFamily="49" charset="0"/>
              </a:rPr>
              <a:t>13	13- Cemetery companies, providing burial and incidental activities for members.</a:t>
            </a:r>
          </a:p>
          <a:p>
            <a:r>
              <a:rPr lang="en-US" sz="900" dirty="0">
                <a:latin typeface="Lucida Console" panose="020B0609040504020204" pitchFamily="49" charset="0"/>
              </a:rPr>
              <a:t>14	14- State-chartered credit unions, mutual reserve funds, offering loans to members...</a:t>
            </a:r>
          </a:p>
          <a:p>
            <a:r>
              <a:rPr lang="en-US" sz="900" dirty="0">
                <a:latin typeface="Lucida Console" panose="020B0609040504020204" pitchFamily="49" charset="0"/>
              </a:rPr>
              <a:t>15	15- Mutual insurance cos. </a:t>
            </a:r>
            <a:r>
              <a:rPr lang="en-US" sz="900" dirty="0" err="1">
                <a:latin typeface="Lucida Console" panose="020B0609040504020204" pitchFamily="49" charset="0"/>
              </a:rPr>
              <a:t>ar</a:t>
            </a:r>
            <a:r>
              <a:rPr lang="en-US" sz="900" dirty="0">
                <a:latin typeface="Lucida Console" panose="020B0609040504020204" pitchFamily="49" charset="0"/>
              </a:rPr>
              <a:t> associations, providing insurance to members substantially at cost...</a:t>
            </a:r>
          </a:p>
          <a:p>
            <a:r>
              <a:rPr lang="en-US" sz="900" dirty="0">
                <a:latin typeface="Lucida Console" panose="020B0609040504020204" pitchFamily="49" charset="0"/>
              </a:rPr>
              <a:t>16	16- Cooperative organizations to finance crop operations, in conjunction with activities ...</a:t>
            </a:r>
          </a:p>
          <a:p>
            <a:r>
              <a:rPr lang="en-US" sz="900" dirty="0">
                <a:latin typeface="Lucida Console" panose="020B0609040504020204" pitchFamily="49" charset="0"/>
              </a:rPr>
              <a:t>17	17- Supplemental unemployment benefit trusts, providing payments of suppl. unemployment comp...</a:t>
            </a:r>
          </a:p>
          <a:p>
            <a:r>
              <a:rPr lang="en-US" sz="900" dirty="0">
                <a:latin typeface="Lucida Console" panose="020B0609040504020204" pitchFamily="49" charset="0"/>
              </a:rPr>
              <a:t>18	18- Employee funded pension trusts, providing benefits under a pension plan funded by employees...</a:t>
            </a:r>
          </a:p>
          <a:p>
            <a:r>
              <a:rPr lang="en-US" sz="900" dirty="0">
                <a:latin typeface="Lucida Console" panose="020B0609040504020204" pitchFamily="49" charset="0"/>
              </a:rPr>
              <a:t>19	19- Post or organization of war veterans.</a:t>
            </a:r>
          </a:p>
          <a:p>
            <a:r>
              <a:rPr lang="en-US" sz="900" dirty="0">
                <a:latin typeface="Lucida Console" panose="020B0609040504020204" pitchFamily="49" charset="0"/>
              </a:rPr>
              <a:t>20	20- Trusts for prepaid group legal services, as part of a qual. group legal service plan or plans.</a:t>
            </a:r>
          </a:p>
          <a:p>
            <a:r>
              <a:rPr lang="en-US" sz="900" dirty="0">
                <a:latin typeface="Lucida Console" panose="020B0609040504020204" pitchFamily="49" charset="0"/>
              </a:rPr>
              <a:t>21	21- Black lung trusts, satisfying claims for compensation under Black Lung Acts.</a:t>
            </a:r>
          </a:p>
          <a:p>
            <a:r>
              <a:rPr lang="en-US" sz="900" dirty="0">
                <a:latin typeface="Lucida Console" panose="020B0609040504020204" pitchFamily="49" charset="0"/>
              </a:rPr>
              <a:t>22	22- Multiemployer Pension Plan</a:t>
            </a:r>
          </a:p>
          <a:p>
            <a:r>
              <a:rPr lang="en-US" sz="900" dirty="0">
                <a:latin typeface="Lucida Console" panose="020B0609040504020204" pitchFamily="49" charset="0"/>
              </a:rPr>
              <a:t>23	23- Veterans association formed prior to 1880</a:t>
            </a:r>
          </a:p>
          <a:p>
            <a:r>
              <a:rPr lang="en-US" sz="900" dirty="0">
                <a:latin typeface="Lucida Console" panose="020B0609040504020204" pitchFamily="49" charset="0"/>
              </a:rPr>
              <a:t>24	24-Trust described in Section 4049 of ERISA</a:t>
            </a:r>
          </a:p>
          <a:p>
            <a:r>
              <a:rPr lang="en-US" sz="900" dirty="0">
                <a:latin typeface="Lucida Console" panose="020B0609040504020204" pitchFamily="49" charset="0"/>
              </a:rPr>
              <a:t>25	25- Title Holding Company for Pensions, </a:t>
            </a:r>
            <a:r>
              <a:rPr lang="en-US" sz="900" dirty="0" err="1">
                <a:latin typeface="Lucida Console" panose="020B0609040504020204" pitchFamily="49" charset="0"/>
              </a:rPr>
              <a:t>etc</a:t>
            </a:r>
            <a:endParaRPr lang="en-US" sz="900" dirty="0">
              <a:latin typeface="Lucida Console" panose="020B0609040504020204" pitchFamily="49" charset="0"/>
            </a:endParaRPr>
          </a:p>
          <a:p>
            <a:r>
              <a:rPr lang="en-US" sz="900" dirty="0">
                <a:latin typeface="Lucida Console" panose="020B0609040504020204" pitchFamily="49" charset="0"/>
              </a:rPr>
              <a:t>26	26- State-Sponsored High Risk Health Insurance Organizations</a:t>
            </a:r>
          </a:p>
          <a:p>
            <a:r>
              <a:rPr lang="en-US" sz="900" dirty="0">
                <a:latin typeface="Lucida Console" panose="020B0609040504020204" pitchFamily="49" charset="0"/>
              </a:rPr>
              <a:t>27	27- State-Sponsored Workers Compensation Reinsurance</a:t>
            </a:r>
          </a:p>
          <a:p>
            <a:r>
              <a:rPr lang="en-US" sz="900" dirty="0">
                <a:latin typeface="Lucida Console" panose="020B0609040504020204" pitchFamily="49" charset="0"/>
              </a:rPr>
              <a:t>40	40- Apostolic and religious orgs. - 501(d)</a:t>
            </a:r>
          </a:p>
          <a:p>
            <a:r>
              <a:rPr lang="en-US" sz="900" dirty="0">
                <a:latin typeface="Lucida Console" panose="020B0609040504020204" pitchFamily="49" charset="0"/>
              </a:rPr>
              <a:t>50	50- Cooperative Hospital Service Organization - 501(e)</a:t>
            </a:r>
          </a:p>
          <a:p>
            <a:r>
              <a:rPr lang="en-US" sz="900" dirty="0">
                <a:latin typeface="Lucida Console" panose="020B0609040504020204" pitchFamily="49" charset="0"/>
              </a:rPr>
              <a:t>60	60- Cooperative Service Org. of Operating Educ. Org.- 501(f)</a:t>
            </a:r>
          </a:p>
          <a:p>
            <a:r>
              <a:rPr lang="en-US" sz="900" dirty="0">
                <a:latin typeface="Lucida Console" panose="020B0609040504020204" pitchFamily="49" charset="0"/>
              </a:rPr>
              <a:t>70	70- Child Care Organization - 501(k)</a:t>
            </a:r>
          </a:p>
          <a:p>
            <a:r>
              <a:rPr lang="en-US" sz="900" dirty="0">
                <a:latin typeface="Lucida Console" panose="020B0609040504020204" pitchFamily="49" charset="0"/>
              </a:rPr>
              <a:t>71	71- Charitable Risk Pool</a:t>
            </a:r>
          </a:p>
          <a:p>
            <a:r>
              <a:rPr lang="en-US" sz="900" dirty="0">
                <a:latin typeface="Lucida Console" panose="020B0609040504020204" pitchFamily="49" charset="0"/>
              </a:rPr>
              <a:t>80	80- Farmers' Cooperatives</a:t>
            </a:r>
          </a:p>
          <a:p>
            <a:r>
              <a:rPr lang="en-US" sz="900" dirty="0">
                <a:latin typeface="Lucida Console" panose="020B0609040504020204" pitchFamily="49" charset="0"/>
              </a:rPr>
              <a:t>81	81- Qualified State-Sponsored Tuition Program</a:t>
            </a:r>
          </a:p>
          <a:p>
            <a:r>
              <a:rPr lang="en-US" sz="900" dirty="0">
                <a:latin typeface="Lucida Console" panose="020B0609040504020204" pitchFamily="49" charset="0"/>
              </a:rPr>
              <a:t>82	82- 527 Political Organizations</a:t>
            </a:r>
          </a:p>
          <a:p>
            <a:r>
              <a:rPr lang="en-US" sz="900" dirty="0">
                <a:latin typeface="Lucida Console" panose="020B0609040504020204" pitchFamily="49" charset="0"/>
              </a:rPr>
              <a:t>90	90- 4947(a)(2) Split Interest Trust</a:t>
            </a:r>
          </a:p>
          <a:p>
            <a:r>
              <a:rPr lang="en-US" sz="900" dirty="0">
                <a:latin typeface="Lucida Console" panose="020B0609040504020204" pitchFamily="49" charset="0"/>
              </a:rPr>
              <a:t>91	91- 4947(a)(1) Public Charity (Files 990/990-EZ)</a:t>
            </a:r>
          </a:p>
          <a:p>
            <a:r>
              <a:rPr lang="en-US" sz="900" dirty="0">
                <a:latin typeface="Lucida Console" panose="020B0609040504020204" pitchFamily="49" charset="0"/>
              </a:rPr>
              <a:t>92	92- 4947(a)(1) Private Foundations</a:t>
            </a:r>
          </a:p>
          <a:p>
            <a:r>
              <a:rPr lang="en-US" sz="900" dirty="0">
                <a:latin typeface="Lucida Console" panose="020B0609040504020204" pitchFamily="49" charset="0"/>
              </a:rPr>
              <a:t>93	93- 1381(a)(2) Taxable Farmers Cooperative</a:t>
            </a:r>
          </a:p>
        </p:txBody>
      </p:sp>
    </p:spTree>
    <p:extLst>
      <p:ext uri="{BB962C8B-B14F-4D97-AF65-F5344CB8AC3E}">
        <p14:creationId xmlns:p14="http://schemas.microsoft.com/office/powerpoint/2010/main" val="1392796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023622-17AC-ADB5-E521-E7F92880DD6F}"/>
              </a:ext>
            </a:extLst>
          </p:cNvPr>
          <p:cNvSpPr txBox="1"/>
          <p:nvPr/>
        </p:nvSpPr>
        <p:spPr>
          <a:xfrm>
            <a:off x="309880" y="1715229"/>
            <a:ext cx="11750040" cy="3647152"/>
          </a:xfrm>
          <a:prstGeom prst="rect">
            <a:avLst/>
          </a:prstGeom>
          <a:noFill/>
        </p:spPr>
        <p:txBody>
          <a:bodyPr wrap="square">
            <a:spAutoFit/>
          </a:bodyPr>
          <a:lstStyle/>
          <a:p>
            <a:r>
              <a:rPr lang="en-US" sz="1100" dirty="0">
                <a:latin typeface="Lucida Console" panose="020B0609040504020204" pitchFamily="49" charset="0"/>
              </a:rPr>
              <a:t>|   |     00| 01|  02|   03|    04| 06| 07|  09|     10|    11|   12|  13|  14|     15|     16|   17| 18|  21|  22| 23| 24|     NA|</a:t>
            </a:r>
          </a:p>
          <a:p>
            <a:r>
              <a:rPr lang="en-US" sz="1100" dirty="0">
                <a:latin typeface="Lucida Console" panose="020B0609040504020204" pitchFamily="49" charset="0"/>
              </a:rPr>
              <a:t>|:--|------:|--:|---:|----:|-----:|--:|--:|---:|------:|-----:|----:|---:|---:|------:|------:|----:|--:|---:|---:|--:|--:|------:|</a:t>
            </a:r>
          </a:p>
          <a:p>
            <a:r>
              <a:rPr lang="en-US" sz="1100" dirty="0">
                <a:latin typeface="Lucida Console" panose="020B0609040504020204" pitchFamily="49" charset="0"/>
              </a:rPr>
              <a:t>|   |      0|  0|   0|    0|     0|  0|  0|   0|      0|     0|    0|   0|   0|      0|      0|    0|  0|   0|   0|  0|  0|      2|</a:t>
            </a:r>
          </a:p>
          <a:p>
            <a:r>
              <a:rPr lang="en-US" sz="1100" dirty="0">
                <a:latin typeface="Lucida Console" panose="020B0609040504020204" pitchFamily="49" charset="0"/>
              </a:rPr>
              <a:t>|-  |      0|  0|   0|    0|     0|  0|  0|   0|      1|     1|    0|   0|   0|      5|      2|    0|  0|   0|   0|  0|  0|  31815|</a:t>
            </a:r>
          </a:p>
          <a:p>
            <a:r>
              <a:rPr lang="en-US" sz="1100" dirty="0">
                <a:latin typeface="Lucida Console" panose="020B0609040504020204" pitchFamily="49" charset="0"/>
              </a:rPr>
              <a:t>|AR |  27425|  1|  51| 1288|  8283|  1|  3| 269|   1835|  1709|   46|  60|  32|  82226|  62431| 1120|  7|  95|  11| 13|  4|  38721|</a:t>
            </a:r>
          </a:p>
          <a:p>
            <a:r>
              <a:rPr lang="en-US" sz="1100" dirty="0">
                <a:latin typeface="Lucida Console" panose="020B0609040504020204" pitchFamily="49" charset="0"/>
              </a:rPr>
              <a:t>|ED |  64843|  7|  42|  754| 13094|  0|  2| 289|   6168| 24860|  159| 407|  92|  80949|  88848| 3592|  6| 194|  19| 34| 14|  56971|</a:t>
            </a:r>
          </a:p>
          <a:p>
            <a:r>
              <a:rPr lang="en-US" sz="1100" dirty="0">
                <a:latin typeface="Lucida Console" panose="020B0609040504020204" pitchFamily="49" charset="0"/>
              </a:rPr>
              <a:t>|EN |  11811| 29|  15|  709|  2933|  0|  0|  56|    682|   130|   30|  10|  16|  47064|  22510|  397|  6|  39|   6|  4|  2|  17044|</a:t>
            </a:r>
          </a:p>
          <a:p>
            <a:r>
              <a:rPr lang="en-US" sz="1100" dirty="0">
                <a:latin typeface="Lucida Console" panose="020B0609040504020204" pitchFamily="49" charset="0"/>
              </a:rPr>
              <a:t>|HE |  21301|  2|  25|  736|  6684|  0|  0| 264|   2812|   659| 8191|  78|  55|  71827|  33120| 4003|  6| 218|  82| 47|  8|  32278|</a:t>
            </a:r>
          </a:p>
          <a:p>
            <a:r>
              <a:rPr lang="en-US" sz="1100" dirty="0">
                <a:latin typeface="Lucida Console" panose="020B0609040504020204" pitchFamily="49" charset="0"/>
              </a:rPr>
              <a:t>|HS | 189431|  4| 108| 1518| 19103|  0|  3| 655|   6586|  3200|  300| 168| 143| 294891| 136584| 4953| 32| 307|  57| 40| 10| 141941|</a:t>
            </a:r>
          </a:p>
          <a:p>
            <a:r>
              <a:rPr lang="en-US" sz="1100" dirty="0">
                <a:latin typeface="Lucida Console" panose="020B0609040504020204" pitchFamily="49" charset="0"/>
              </a:rPr>
              <a:t>|IN |   5443|  0|   4|  171|  1234|  0|  0|  29|   1084|   128|   60|   9|   9|  20765|   3776|  244|  2|   8|   4|  2|  0|   5660|</a:t>
            </a:r>
          </a:p>
          <a:p>
            <a:r>
              <a:rPr lang="en-US" sz="1100" dirty="0">
                <a:latin typeface="Lucida Console" panose="020B0609040504020204" pitchFamily="49" charset="0"/>
              </a:rPr>
              <a:t>|MO | 116855|  0|   1|   28|   304|  0|  0|  10|   1526|    23|    9|   5|   4|   2337|   1355|  416|  0|  12|   2|  1|  0|   2413|</a:t>
            </a:r>
          </a:p>
          <a:p>
            <a:r>
              <a:rPr lang="en-US" sz="1100" dirty="0">
                <a:latin typeface="Lucida Console" panose="020B0609040504020204" pitchFamily="49" charset="0"/>
              </a:rPr>
              <a:t>|MR |    110|  0|   0|    0|     3|  0|  0|   0|     65|     0|    1|   0|   0|     16|     17|   20|  0|   0|   0|  0|  0|     17|</a:t>
            </a:r>
          </a:p>
          <a:p>
            <a:r>
              <a:rPr lang="en-US" sz="1100" dirty="0">
                <a:latin typeface="Lucida Console" panose="020B0609040504020204" pitchFamily="49" charset="0"/>
              </a:rPr>
              <a:t>|PB | 252057| 10|  24|  623|  6868|  0|  0| 264|   9037|   814|  145|  87|  91|  77261|  53232| 2297| 13| 195|  37| 23|  8|  46516|</a:t>
            </a:r>
          </a:p>
          <a:p>
            <a:r>
              <a:rPr lang="en-US" sz="1100" dirty="0">
                <a:latin typeface="Lucida Console" panose="020B0609040504020204" pitchFamily="49" charset="0"/>
              </a:rPr>
              <a:t>|RE |  17517|  1|  16|  561|  5632|  3|  0| 191| 236872|  1096|   78|  27|  15|  71734|  15653| 1843|  3| 195|  27| 13|  7|  41812|</a:t>
            </a:r>
          </a:p>
          <a:p>
            <a:r>
              <a:rPr lang="en-US" sz="1100" dirty="0">
                <a:latin typeface="Lucida Console" panose="020B0609040504020204" pitchFamily="49" charset="0"/>
              </a:rPr>
              <a:t>|UN |   7806|  1|   1|    6|   603|  1|  0|  98|   2048|   182|   32|  14|   0|   7920|   4964|  170|  3|   5|   0|  0|  0|  18546|</a:t>
            </a:r>
          </a:p>
          <a:p>
            <a:r>
              <a:rPr lang="en-US" sz="1100" dirty="0">
                <a:latin typeface="Lucida Console" panose="020B0609040504020204" pitchFamily="49" charset="0"/>
              </a:rPr>
              <a:t>|ZA |   7539|  2|  22|  401|  7614|  0|  0| 142|    773|   591|  329| 669|  23|  38609|  25322| 8839|  7| 811| 144| 70| 48|  15708|</a:t>
            </a:r>
          </a:p>
          <a:p>
            <a:r>
              <a:rPr lang="en-US" sz="1100" dirty="0">
                <a:latin typeface="Lucida Console" panose="020B0609040504020204" pitchFamily="49" charset="0"/>
              </a:rPr>
              <a:t>|ZB |    995|  0|  10|  289|  3721|  0|  0|  29|     98|    67|   45|  39|   4|  18809|   5818| 1621|  0| 135|  18| 21| 10|  18647|</a:t>
            </a:r>
          </a:p>
          <a:p>
            <a:r>
              <a:rPr lang="en-US" sz="1100" dirty="0">
                <a:latin typeface="Lucida Console" panose="020B0609040504020204" pitchFamily="49" charset="0"/>
              </a:rPr>
              <a:t>|ZC |   4142|  3| 177| 2447| 95354|  0|  0| 118|    530|    75|   46|  18|   4|   9505|   2964| 2071|  2|  76|   9|  4| 15|  22690|</a:t>
            </a:r>
          </a:p>
          <a:p>
            <a:r>
              <a:rPr lang="en-US" sz="1100" dirty="0">
                <a:latin typeface="Lucida Console" panose="020B0609040504020204" pitchFamily="49" charset="0"/>
              </a:rPr>
              <a:t>|ZD |    107|  0|   0|   29|  1663|  0|  0|  11|     28|    22|    8|   7|   7|  11498|   2497| 1157|  1|  55|   7|  2|  7|   2963|</a:t>
            </a:r>
          </a:p>
          <a:p>
            <a:r>
              <a:rPr lang="en-US" sz="1100" dirty="0">
                <a:latin typeface="Lucida Console" panose="020B0609040504020204" pitchFamily="49" charset="0"/>
              </a:rPr>
              <a:t>|ZE |    384|  0|   0|   11|   490|  0|  0|  16|     31|     5|    6|   3|   1|   4063|   1100|  422|  0|  11|   2|  2|  1|    593|</a:t>
            </a:r>
          </a:p>
          <a:p>
            <a:r>
              <a:rPr lang="en-US" sz="1100" dirty="0">
                <a:latin typeface="Lucida Console" panose="020B0609040504020204" pitchFamily="49" charset="0"/>
              </a:rPr>
              <a:t>|ZF |   6524|  0|  25|   94|  5778|  0|  0|  31|    144|     8|    9|   3|   3|   2022|    741| 1288|  2|  31|   0|  4| 13|   3358|</a:t>
            </a:r>
          </a:p>
        </p:txBody>
      </p:sp>
      <p:sp>
        <p:nvSpPr>
          <p:cNvPr id="2" name="TextBox 1">
            <a:extLst>
              <a:ext uri="{FF2B5EF4-FFF2-40B4-BE49-F238E27FC236}">
                <a16:creationId xmlns:a16="http://schemas.microsoft.com/office/drawing/2014/main" id="{5AA9937D-573A-2953-47DE-3900CAF08D83}"/>
              </a:ext>
            </a:extLst>
          </p:cNvPr>
          <p:cNvSpPr txBox="1"/>
          <p:nvPr/>
        </p:nvSpPr>
        <p:spPr>
          <a:xfrm>
            <a:off x="2259106" y="5585012"/>
            <a:ext cx="5230919" cy="369332"/>
          </a:xfrm>
          <a:prstGeom prst="rect">
            <a:avLst/>
          </a:prstGeom>
          <a:noFill/>
        </p:spPr>
        <p:txBody>
          <a:bodyPr wrap="none" rtlCol="0">
            <a:spAutoFit/>
          </a:bodyPr>
          <a:lstStyle/>
          <a:p>
            <a:r>
              <a:rPr lang="en-US" dirty="0"/>
              <a:t>Why do only half of the orgs have foundation codes?  </a:t>
            </a:r>
          </a:p>
        </p:txBody>
      </p:sp>
    </p:spTree>
    <p:extLst>
      <p:ext uri="{BB962C8B-B14F-4D97-AF65-F5344CB8AC3E}">
        <p14:creationId xmlns:p14="http://schemas.microsoft.com/office/powerpoint/2010/main" val="130919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33BD56-E2DB-046A-589A-CD0938312628}"/>
              </a:ext>
            </a:extLst>
          </p:cNvPr>
          <p:cNvSpPr txBox="1"/>
          <p:nvPr/>
        </p:nvSpPr>
        <p:spPr>
          <a:xfrm>
            <a:off x="788895" y="74898"/>
            <a:ext cx="9152963" cy="7040389"/>
          </a:xfrm>
          <a:prstGeom prst="rect">
            <a:avLst/>
          </a:prstGeom>
          <a:noFill/>
        </p:spPr>
        <p:txBody>
          <a:bodyPr wrap="square" numCol="3">
            <a:spAutoFit/>
          </a:bodyPr>
          <a:lstStyle/>
          <a:p>
            <a:r>
              <a:rPr lang="en-US" sz="900" dirty="0"/>
              <a:t>&gt; table( </a:t>
            </a:r>
            <a:r>
              <a:rPr lang="en-US" sz="900" dirty="0" err="1"/>
              <a:t>d$AGE</a:t>
            </a:r>
            <a:r>
              <a:rPr lang="en-US" sz="900" dirty="0"/>
              <a:t>, is.na(</a:t>
            </a:r>
            <a:r>
              <a:rPr lang="en-US" sz="900" dirty="0" err="1"/>
              <a:t>d$FNDNCD</a:t>
            </a:r>
            <a:r>
              <a:rPr lang="en-US" sz="900" dirty="0"/>
              <a:t>) )</a:t>
            </a:r>
          </a:p>
          <a:p>
            <a:r>
              <a:rPr lang="en-US" sz="900" dirty="0"/>
              <a:t>     </a:t>
            </a:r>
          </a:p>
          <a:p>
            <a:r>
              <a:rPr lang="en-US" sz="900" dirty="0"/>
              <a:t>      FALSE  TRUE</a:t>
            </a:r>
          </a:p>
          <a:p>
            <a:r>
              <a:rPr lang="en-US" sz="900" dirty="0"/>
              <a:t>  1    2172 58853</a:t>
            </a:r>
          </a:p>
          <a:p>
            <a:r>
              <a:rPr lang="en-US" sz="900" dirty="0"/>
              <a:t>  2    3875 78799</a:t>
            </a:r>
          </a:p>
          <a:p>
            <a:r>
              <a:rPr lang="en-US" sz="900" dirty="0"/>
              <a:t>  3    6487 68288</a:t>
            </a:r>
          </a:p>
          <a:p>
            <a:r>
              <a:rPr lang="en-US" sz="900" dirty="0"/>
              <a:t>  4    8921 67059</a:t>
            </a:r>
          </a:p>
          <a:p>
            <a:r>
              <a:rPr lang="en-US" sz="900" dirty="0"/>
              <a:t>  5    7336 53323</a:t>
            </a:r>
          </a:p>
          <a:p>
            <a:r>
              <a:rPr lang="en-US" sz="900" dirty="0"/>
              <a:t>  6    7869 50463</a:t>
            </a:r>
          </a:p>
          <a:p>
            <a:r>
              <a:rPr lang="en-US" sz="900" dirty="0"/>
              <a:t>  7   35432 22767</a:t>
            </a:r>
          </a:p>
          <a:p>
            <a:r>
              <a:rPr lang="en-US" sz="900" dirty="0"/>
              <a:t>  8   55937  1744</a:t>
            </a:r>
          </a:p>
          <a:p>
            <a:r>
              <a:rPr lang="en-US" sz="900" dirty="0"/>
              <a:t>  9   83356  1430</a:t>
            </a:r>
          </a:p>
          <a:p>
            <a:r>
              <a:rPr lang="en-US" sz="900" dirty="0"/>
              <a:t>  10  36674  2662</a:t>
            </a:r>
          </a:p>
          <a:p>
            <a:r>
              <a:rPr lang="en-US" sz="900" dirty="0"/>
              <a:t>  11  31555    66</a:t>
            </a:r>
          </a:p>
          <a:p>
            <a:r>
              <a:rPr lang="en-US" sz="900" dirty="0"/>
              <a:t>  12  32260   459</a:t>
            </a:r>
          </a:p>
          <a:p>
            <a:r>
              <a:rPr lang="en-US" sz="900" dirty="0"/>
              <a:t>  13  31883   432</a:t>
            </a:r>
          </a:p>
          <a:p>
            <a:r>
              <a:rPr lang="en-US" sz="900" dirty="0"/>
              <a:t>  14  32634   261</a:t>
            </a:r>
          </a:p>
          <a:p>
            <a:r>
              <a:rPr lang="en-US" sz="900" dirty="0"/>
              <a:t>  15  25853   585</a:t>
            </a:r>
          </a:p>
          <a:p>
            <a:r>
              <a:rPr lang="en-US" sz="900" dirty="0"/>
              <a:t>  16  27996   157</a:t>
            </a:r>
          </a:p>
          <a:p>
            <a:r>
              <a:rPr lang="en-US" sz="900" dirty="0"/>
              <a:t>  17  26993   128</a:t>
            </a:r>
          </a:p>
          <a:p>
            <a:r>
              <a:rPr lang="en-US" sz="900" dirty="0"/>
              <a:t>  18  24548  4663</a:t>
            </a:r>
          </a:p>
          <a:p>
            <a:r>
              <a:rPr lang="en-US" sz="900" dirty="0"/>
              <a:t>  19  26728   189</a:t>
            </a:r>
          </a:p>
          <a:p>
            <a:r>
              <a:rPr lang="en-US" sz="900" dirty="0"/>
              <a:t>  20  24567   226</a:t>
            </a:r>
          </a:p>
          <a:p>
            <a:r>
              <a:rPr lang="en-US" sz="900" dirty="0"/>
              <a:t>  21  26772   305</a:t>
            </a:r>
          </a:p>
          <a:p>
            <a:r>
              <a:rPr lang="en-US" sz="900" dirty="0"/>
              <a:t>  22  25489   542</a:t>
            </a:r>
          </a:p>
          <a:p>
            <a:r>
              <a:rPr lang="en-US" sz="900" dirty="0"/>
              <a:t>  23  23946   106</a:t>
            </a:r>
          </a:p>
          <a:p>
            <a:r>
              <a:rPr lang="en-US" sz="900" dirty="0"/>
              <a:t>  24  23353   113</a:t>
            </a:r>
          </a:p>
          <a:p>
            <a:r>
              <a:rPr lang="en-US" sz="900" dirty="0"/>
              <a:t>  25  21595   118</a:t>
            </a:r>
          </a:p>
          <a:p>
            <a:r>
              <a:rPr lang="en-US" sz="900" dirty="0"/>
              <a:t>  26  20346    52</a:t>
            </a:r>
          </a:p>
          <a:p>
            <a:r>
              <a:rPr lang="en-US" sz="900" dirty="0"/>
              <a:t>  27  19158   282</a:t>
            </a:r>
          </a:p>
          <a:p>
            <a:r>
              <a:rPr lang="en-US" sz="900" dirty="0"/>
              <a:t>  28  19739   215</a:t>
            </a:r>
          </a:p>
          <a:p>
            <a:r>
              <a:rPr lang="en-US" sz="900" dirty="0"/>
              <a:t>  29  18494   201</a:t>
            </a:r>
          </a:p>
          <a:p>
            <a:r>
              <a:rPr lang="en-US" sz="900" dirty="0"/>
              <a:t>  30  20628   272</a:t>
            </a:r>
          </a:p>
          <a:p>
            <a:r>
              <a:rPr lang="en-US" sz="900" dirty="0"/>
              <a:t>  31  16019   136</a:t>
            </a:r>
          </a:p>
          <a:p>
            <a:r>
              <a:rPr lang="en-US" sz="900" dirty="0"/>
              <a:t>  32  17421   367</a:t>
            </a:r>
          </a:p>
          <a:p>
            <a:r>
              <a:rPr lang="en-US" sz="900" dirty="0"/>
              <a:t>  33  13299   223</a:t>
            </a:r>
          </a:p>
          <a:p>
            <a:r>
              <a:rPr lang="en-US" sz="900" dirty="0"/>
              <a:t>  34  13480   197</a:t>
            </a:r>
          </a:p>
          <a:p>
            <a:r>
              <a:rPr lang="en-US" sz="900" dirty="0"/>
              <a:t>  35  18517   576</a:t>
            </a:r>
          </a:p>
          <a:p>
            <a:r>
              <a:rPr lang="en-US" sz="900" dirty="0"/>
              <a:t>  36  13690    41</a:t>
            </a:r>
          </a:p>
          <a:p>
            <a:r>
              <a:rPr lang="en-US" sz="900" dirty="0"/>
              <a:t>  37  13493   200</a:t>
            </a:r>
          </a:p>
          <a:p>
            <a:r>
              <a:rPr lang="en-US" sz="900" dirty="0"/>
              <a:t>  38  14775   272</a:t>
            </a:r>
          </a:p>
          <a:p>
            <a:r>
              <a:rPr lang="en-US" sz="900" dirty="0"/>
              <a:t>  39  13802   114</a:t>
            </a:r>
          </a:p>
          <a:p>
            <a:r>
              <a:rPr lang="en-US" sz="900" dirty="0"/>
              <a:t>  40  12618   175</a:t>
            </a:r>
          </a:p>
          <a:p>
            <a:r>
              <a:rPr lang="en-US" sz="900" dirty="0"/>
              <a:t>  41  11045   142</a:t>
            </a:r>
          </a:p>
          <a:p>
            <a:r>
              <a:rPr lang="en-US" sz="900" dirty="0"/>
              <a:t> </a:t>
            </a:r>
          </a:p>
          <a:p>
            <a:endParaRPr lang="en-US" sz="900" dirty="0"/>
          </a:p>
          <a:p>
            <a:r>
              <a:rPr lang="en-US" sz="900" dirty="0"/>
              <a:t> 42  10236    73</a:t>
            </a:r>
          </a:p>
          <a:p>
            <a:r>
              <a:rPr lang="en-US" sz="900" dirty="0"/>
              <a:t>  43   9961   174</a:t>
            </a:r>
          </a:p>
          <a:p>
            <a:r>
              <a:rPr lang="en-US" sz="900" dirty="0"/>
              <a:t>  44  10025   187</a:t>
            </a:r>
          </a:p>
          <a:p>
            <a:r>
              <a:rPr lang="en-US" sz="900" dirty="0"/>
              <a:t>  45   8275   125</a:t>
            </a:r>
          </a:p>
          <a:p>
            <a:r>
              <a:rPr lang="en-US" sz="900" dirty="0"/>
              <a:t>  46   9318   376</a:t>
            </a:r>
          </a:p>
          <a:p>
            <a:r>
              <a:rPr lang="en-US" sz="900" dirty="0"/>
              <a:t>  47  10569   275</a:t>
            </a:r>
          </a:p>
          <a:p>
            <a:r>
              <a:rPr lang="en-US" sz="900" dirty="0"/>
              <a:t>  48  10005   140</a:t>
            </a:r>
          </a:p>
          <a:p>
            <a:r>
              <a:rPr lang="en-US" sz="900" dirty="0"/>
              <a:t>  49  12534   552</a:t>
            </a:r>
          </a:p>
          <a:p>
            <a:r>
              <a:rPr lang="en-US" sz="900" dirty="0"/>
              <a:t>  50  11202   399</a:t>
            </a:r>
          </a:p>
          <a:p>
            <a:r>
              <a:rPr lang="en-US" sz="900" dirty="0"/>
              <a:t>  51  29853  1021</a:t>
            </a:r>
          </a:p>
          <a:p>
            <a:r>
              <a:rPr lang="en-US" sz="900" dirty="0"/>
              <a:t>  52  13968   384</a:t>
            </a:r>
          </a:p>
          <a:p>
            <a:r>
              <a:rPr lang="en-US" sz="900" dirty="0"/>
              <a:t>  53  11479  1072</a:t>
            </a:r>
          </a:p>
          <a:p>
            <a:r>
              <a:rPr lang="en-US" sz="900" dirty="0"/>
              <a:t>  54  14959   401</a:t>
            </a:r>
          </a:p>
          <a:p>
            <a:r>
              <a:rPr lang="en-US" sz="900" dirty="0"/>
              <a:t>  55   8806   285</a:t>
            </a:r>
          </a:p>
          <a:p>
            <a:r>
              <a:rPr lang="en-US" sz="900" dirty="0"/>
              <a:t>  56  19529   970</a:t>
            </a:r>
          </a:p>
          <a:p>
            <a:r>
              <a:rPr lang="en-US" sz="900" dirty="0"/>
              <a:t>  57  11666   297</a:t>
            </a:r>
          </a:p>
          <a:p>
            <a:r>
              <a:rPr lang="en-US" sz="900" dirty="0"/>
              <a:t>  58   9683   255</a:t>
            </a:r>
          </a:p>
          <a:p>
            <a:r>
              <a:rPr lang="en-US" sz="900" dirty="0"/>
              <a:t>  59  30654   884</a:t>
            </a:r>
          </a:p>
          <a:p>
            <a:r>
              <a:rPr lang="en-US" sz="900" dirty="0"/>
              <a:t>  60   8184   241</a:t>
            </a:r>
          </a:p>
          <a:p>
            <a:r>
              <a:rPr lang="en-US" sz="900" dirty="0"/>
              <a:t>  61   3719    90</a:t>
            </a:r>
          </a:p>
          <a:p>
            <a:r>
              <a:rPr lang="en-US" sz="900" dirty="0"/>
              <a:t>  62   5249   514</a:t>
            </a:r>
          </a:p>
          <a:p>
            <a:r>
              <a:rPr lang="en-US" sz="900" dirty="0"/>
              <a:t>  63   5312   149</a:t>
            </a:r>
          </a:p>
          <a:p>
            <a:r>
              <a:rPr lang="en-US" sz="900" dirty="0"/>
              <a:t>  64   5084   157</a:t>
            </a:r>
          </a:p>
          <a:p>
            <a:r>
              <a:rPr lang="en-US" sz="900" dirty="0"/>
              <a:t>  65   5433   262</a:t>
            </a:r>
          </a:p>
          <a:p>
            <a:r>
              <a:rPr lang="en-US" sz="900" dirty="0"/>
              <a:t>  66   7194   216</a:t>
            </a:r>
          </a:p>
          <a:p>
            <a:r>
              <a:rPr lang="en-US" sz="900" dirty="0"/>
              <a:t>  67   8336   384</a:t>
            </a:r>
          </a:p>
          <a:p>
            <a:r>
              <a:rPr lang="en-US" sz="900" dirty="0"/>
              <a:t>  68   6280   285</a:t>
            </a:r>
          </a:p>
          <a:p>
            <a:r>
              <a:rPr lang="en-US" sz="900" dirty="0"/>
              <a:t>  69   5053   192</a:t>
            </a:r>
          </a:p>
          <a:p>
            <a:r>
              <a:rPr lang="en-US" sz="900" dirty="0"/>
              <a:t>  70   2832    80</a:t>
            </a:r>
          </a:p>
          <a:p>
            <a:r>
              <a:rPr lang="en-US" sz="900" dirty="0"/>
              <a:t>  71   5174   188</a:t>
            </a:r>
          </a:p>
          <a:p>
            <a:r>
              <a:rPr lang="en-US" sz="900" dirty="0"/>
              <a:t>  72   7265   159</a:t>
            </a:r>
          </a:p>
          <a:p>
            <a:r>
              <a:rPr lang="en-US" sz="900" dirty="0"/>
              <a:t>  73   3082    78</a:t>
            </a:r>
          </a:p>
          <a:p>
            <a:r>
              <a:rPr lang="en-US" sz="900" dirty="0"/>
              <a:t>  74   5747   353</a:t>
            </a:r>
          </a:p>
          <a:p>
            <a:r>
              <a:rPr lang="en-US" sz="900" dirty="0"/>
              <a:t>  75   1607    33</a:t>
            </a:r>
          </a:p>
          <a:p>
            <a:r>
              <a:rPr lang="en-US" sz="900" dirty="0"/>
              <a:t>  76   2826   129</a:t>
            </a:r>
          </a:p>
          <a:p>
            <a:r>
              <a:rPr lang="en-US" sz="900" dirty="0"/>
              <a:t>  77  25543  3733</a:t>
            </a:r>
          </a:p>
          <a:p>
            <a:r>
              <a:rPr lang="en-US" sz="900" dirty="0"/>
              <a:t>  78  13561  2875</a:t>
            </a:r>
          </a:p>
          <a:p>
            <a:r>
              <a:rPr lang="en-US" sz="900" dirty="0"/>
              <a:t>  79   4443   102</a:t>
            </a:r>
          </a:p>
          <a:p>
            <a:r>
              <a:rPr lang="en-US" sz="900" dirty="0"/>
              <a:t>  80   4455   329</a:t>
            </a:r>
          </a:p>
          <a:p>
            <a:r>
              <a:rPr lang="en-US" sz="900" dirty="0"/>
              <a:t>  81   7797   153</a:t>
            </a:r>
          </a:p>
          <a:p>
            <a:r>
              <a:rPr lang="en-US" sz="900" dirty="0"/>
              <a:t>  82  15766   468</a:t>
            </a:r>
          </a:p>
          <a:p>
            <a:r>
              <a:rPr lang="en-US" sz="900" dirty="0"/>
              <a:t>  83  28220  1960</a:t>
            </a:r>
          </a:p>
          <a:p>
            <a:r>
              <a:rPr lang="en-US" sz="900" dirty="0"/>
              <a:t>  </a:t>
            </a:r>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r>
              <a:rPr lang="en-US" sz="900" dirty="0"/>
              <a:t> 84   1015    52</a:t>
            </a:r>
          </a:p>
          <a:p>
            <a:r>
              <a:rPr lang="en-US" sz="900" dirty="0"/>
              <a:t>  85   1104     0</a:t>
            </a:r>
          </a:p>
          <a:p>
            <a:r>
              <a:rPr lang="en-US" sz="900" dirty="0"/>
              <a:t>  86    918    13</a:t>
            </a:r>
          </a:p>
          <a:p>
            <a:r>
              <a:rPr lang="en-US" sz="900" dirty="0"/>
              <a:t>  87    406     1</a:t>
            </a:r>
          </a:p>
          <a:p>
            <a:r>
              <a:rPr lang="en-US" sz="900" dirty="0"/>
              <a:t>  88   2108     6</a:t>
            </a:r>
          </a:p>
          <a:p>
            <a:r>
              <a:rPr lang="en-US" sz="900" dirty="0"/>
              <a:t>  89    978     0</a:t>
            </a:r>
          </a:p>
          <a:p>
            <a:r>
              <a:rPr lang="en-US" sz="900" dirty="0"/>
              <a:t>  90    227     1</a:t>
            </a:r>
          </a:p>
          <a:p>
            <a:r>
              <a:rPr lang="en-US" sz="900" dirty="0"/>
              <a:t>  91    226     0</a:t>
            </a:r>
          </a:p>
          <a:p>
            <a:r>
              <a:rPr lang="en-US" sz="900" dirty="0"/>
              <a:t>  92    146     0</a:t>
            </a:r>
          </a:p>
          <a:p>
            <a:r>
              <a:rPr lang="en-US" sz="900" dirty="0"/>
              <a:t>  93    121     0</a:t>
            </a:r>
          </a:p>
          <a:p>
            <a:r>
              <a:rPr lang="en-US" sz="900" dirty="0"/>
              <a:t>  94     85     0</a:t>
            </a:r>
          </a:p>
          <a:p>
            <a:r>
              <a:rPr lang="en-US" sz="900" dirty="0"/>
              <a:t>  95    205    25</a:t>
            </a:r>
          </a:p>
          <a:p>
            <a:r>
              <a:rPr lang="en-US" sz="900" dirty="0"/>
              <a:t>  96    103     1</a:t>
            </a:r>
          </a:p>
          <a:p>
            <a:r>
              <a:rPr lang="en-US" sz="900" dirty="0"/>
              <a:t>  97    146     0</a:t>
            </a:r>
          </a:p>
          <a:p>
            <a:r>
              <a:rPr lang="en-US" sz="900" dirty="0"/>
              <a:t>  98    128     0</a:t>
            </a:r>
          </a:p>
          <a:p>
            <a:r>
              <a:rPr lang="en-US" sz="900" dirty="0"/>
              <a:t>  99     60     0</a:t>
            </a:r>
          </a:p>
          <a:p>
            <a:r>
              <a:rPr lang="en-US" sz="900" dirty="0"/>
              <a:t>  100    66     1</a:t>
            </a:r>
          </a:p>
          <a:p>
            <a:r>
              <a:rPr lang="en-US" sz="900" dirty="0"/>
              <a:t>  101    54     0</a:t>
            </a:r>
          </a:p>
          <a:p>
            <a:r>
              <a:rPr lang="en-US" sz="900" dirty="0"/>
              <a:t>  102    42     0</a:t>
            </a:r>
          </a:p>
          <a:p>
            <a:r>
              <a:rPr lang="en-US" sz="900" dirty="0"/>
              <a:t>  103    44     0</a:t>
            </a:r>
          </a:p>
          <a:p>
            <a:r>
              <a:rPr lang="en-US" sz="900" dirty="0"/>
              <a:t>  104    22     0</a:t>
            </a:r>
          </a:p>
          <a:p>
            <a:r>
              <a:rPr lang="en-US" sz="900" dirty="0"/>
              <a:t>  105    21    12</a:t>
            </a:r>
          </a:p>
          <a:p>
            <a:r>
              <a:rPr lang="en-US" sz="900" dirty="0"/>
              <a:t>  106     9     0</a:t>
            </a:r>
          </a:p>
          <a:p>
            <a:r>
              <a:rPr lang="en-US" sz="900" dirty="0"/>
              <a:t>  107    11     1</a:t>
            </a:r>
          </a:p>
          <a:p>
            <a:r>
              <a:rPr lang="en-US" sz="900" dirty="0"/>
              <a:t>  108     7     0</a:t>
            </a:r>
          </a:p>
          <a:p>
            <a:r>
              <a:rPr lang="en-US" sz="900" dirty="0"/>
              <a:t>  109    17     0</a:t>
            </a:r>
          </a:p>
          <a:p>
            <a:r>
              <a:rPr lang="en-US" sz="900" dirty="0"/>
              <a:t>  110     5     0</a:t>
            </a:r>
          </a:p>
          <a:p>
            <a:r>
              <a:rPr lang="en-US" sz="900" dirty="0"/>
              <a:t>  111     3     0</a:t>
            </a:r>
          </a:p>
          <a:p>
            <a:r>
              <a:rPr lang="en-US" sz="900" dirty="0"/>
              <a:t>  112     2     0</a:t>
            </a:r>
          </a:p>
          <a:p>
            <a:r>
              <a:rPr lang="en-US" sz="900" dirty="0"/>
              <a:t>  113     9     0</a:t>
            </a:r>
          </a:p>
          <a:p>
            <a:r>
              <a:rPr lang="en-US" sz="900" dirty="0"/>
              <a:t>  114     2     0</a:t>
            </a:r>
          </a:p>
          <a:p>
            <a:r>
              <a:rPr lang="en-US" sz="900" dirty="0"/>
              <a:t>  115     7     0</a:t>
            </a:r>
          </a:p>
          <a:p>
            <a:r>
              <a:rPr lang="en-US" sz="900" dirty="0"/>
              <a:t>  116     4     0</a:t>
            </a:r>
          </a:p>
          <a:p>
            <a:r>
              <a:rPr lang="en-US" sz="900" dirty="0"/>
              <a:t>  117     2     0</a:t>
            </a:r>
          </a:p>
          <a:p>
            <a:r>
              <a:rPr lang="en-US" sz="900" dirty="0"/>
              <a:t>  118     4     0</a:t>
            </a:r>
          </a:p>
          <a:p>
            <a:r>
              <a:rPr lang="en-US" sz="900" dirty="0"/>
              <a:t>  119     9     0</a:t>
            </a:r>
          </a:p>
          <a:p>
            <a:r>
              <a:rPr lang="en-US" sz="900" dirty="0"/>
              <a:t>  120     7     0</a:t>
            </a:r>
          </a:p>
        </p:txBody>
      </p:sp>
      <p:sp>
        <p:nvSpPr>
          <p:cNvPr id="4" name="TextBox 3">
            <a:extLst>
              <a:ext uri="{FF2B5EF4-FFF2-40B4-BE49-F238E27FC236}">
                <a16:creationId xmlns:a16="http://schemas.microsoft.com/office/drawing/2014/main" id="{979D2678-0381-89C8-59AD-ABC882C11621}"/>
              </a:ext>
            </a:extLst>
          </p:cNvPr>
          <p:cNvSpPr txBox="1"/>
          <p:nvPr/>
        </p:nvSpPr>
        <p:spPr>
          <a:xfrm>
            <a:off x="1810870" y="797859"/>
            <a:ext cx="1661032" cy="276999"/>
          </a:xfrm>
          <a:prstGeom prst="rect">
            <a:avLst/>
          </a:prstGeom>
          <a:noFill/>
        </p:spPr>
        <p:txBody>
          <a:bodyPr wrap="none" rtlCol="0">
            <a:spAutoFit/>
          </a:bodyPr>
          <a:lstStyle/>
          <a:p>
            <a:r>
              <a:rPr lang="en-US" sz="1200" dirty="0"/>
              <a:t>1023-EZ do not have it?</a:t>
            </a:r>
          </a:p>
        </p:txBody>
      </p:sp>
    </p:spTree>
    <p:extLst>
      <p:ext uri="{BB962C8B-B14F-4D97-AF65-F5344CB8AC3E}">
        <p14:creationId xmlns:p14="http://schemas.microsoft.com/office/powerpoint/2010/main" val="46636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7FACD-5689-FA5E-4F11-91BD27FD7C7C}"/>
              </a:ext>
            </a:extLst>
          </p:cNvPr>
          <p:cNvSpPr txBox="1"/>
          <p:nvPr/>
        </p:nvSpPr>
        <p:spPr>
          <a:xfrm>
            <a:off x="1699403" y="1838198"/>
            <a:ext cx="9540815" cy="3323987"/>
          </a:xfrm>
          <a:prstGeom prst="rect">
            <a:avLst/>
          </a:prstGeom>
          <a:noFill/>
        </p:spPr>
        <p:txBody>
          <a:bodyPr wrap="square">
            <a:spAutoFit/>
          </a:bodyPr>
          <a:lstStyle/>
          <a:p>
            <a:r>
              <a:rPr lang="en-US" sz="1050" dirty="0">
                <a:latin typeface="Lucida Console" panose="020B0609040504020204" pitchFamily="49" charset="0"/>
                <a:cs typeface="Courier New" panose="02070309020205020404" pitchFamily="49" charset="0"/>
              </a:rPr>
              <a:t># FRCD       Filing Requirement Code</a:t>
            </a:r>
          </a:p>
          <a:p>
            <a:endParaRPr lang="en-US" sz="1050" dirty="0">
              <a:latin typeface="Lucida Console" panose="020B0609040504020204" pitchFamily="49" charset="0"/>
            </a:endParaRPr>
          </a:p>
          <a:p>
            <a:r>
              <a:rPr lang="en-US" sz="1050" dirty="0">
                <a:latin typeface="Lucida Console" panose="020B0609040504020204" pitchFamily="49" charset="0"/>
              </a:rPr>
              <a:t>000	990 - Not required to file (all other)</a:t>
            </a:r>
          </a:p>
          <a:p>
            <a:r>
              <a:rPr lang="en-US" sz="1050" dirty="0">
                <a:latin typeface="Lucida Console" panose="020B0609040504020204" pitchFamily="49" charset="0"/>
              </a:rPr>
              <a:t>001	990PF Required - 990 not required to file (all other)</a:t>
            </a:r>
          </a:p>
          <a:p>
            <a:r>
              <a:rPr lang="en-US" sz="1050" dirty="0">
                <a:latin typeface="Lucida Console" panose="020B0609040504020204" pitchFamily="49" charset="0"/>
              </a:rPr>
              <a:t>010	990 (all other) or 990EZ return</a:t>
            </a:r>
          </a:p>
          <a:p>
            <a:r>
              <a:rPr lang="en-US" sz="1050" dirty="0">
                <a:latin typeface="Lucida Console" panose="020B0609040504020204" pitchFamily="49" charset="0"/>
              </a:rPr>
              <a:t>011	990PF Required (all other)</a:t>
            </a:r>
          </a:p>
          <a:p>
            <a:r>
              <a:rPr lang="en-US" sz="1050" dirty="0">
                <a:latin typeface="Lucida Console" panose="020B0609040504020204" pitchFamily="49" charset="0"/>
              </a:rPr>
              <a:t>020	990 - Required to file Form 990-N (Income less than $25,000 per year)</a:t>
            </a:r>
          </a:p>
          <a:p>
            <a:r>
              <a:rPr lang="en-US" sz="1050" dirty="0">
                <a:latin typeface="Lucida Console" panose="020B0609040504020204" pitchFamily="49" charset="0"/>
              </a:rPr>
              <a:t>021	990PF Required - 990 Required to file Form 990-N (Income less than $25,000 per year)</a:t>
            </a:r>
          </a:p>
          <a:p>
            <a:r>
              <a:rPr lang="en-US" sz="1050" dirty="0">
                <a:latin typeface="Lucida Console" panose="020B0609040504020204" pitchFamily="49" charset="0"/>
              </a:rPr>
              <a:t>030	990 - Group return</a:t>
            </a:r>
          </a:p>
          <a:p>
            <a:r>
              <a:rPr lang="en-US" sz="1050" dirty="0">
                <a:latin typeface="Lucida Console" panose="020B0609040504020204" pitchFamily="49" charset="0"/>
              </a:rPr>
              <a:t>031	990PF Required - Group return</a:t>
            </a:r>
          </a:p>
          <a:p>
            <a:r>
              <a:rPr lang="en-US" sz="1050" dirty="0">
                <a:latin typeface="Lucida Console" panose="020B0609040504020204" pitchFamily="49" charset="0"/>
              </a:rPr>
              <a:t>040	990 - Required to file Form 990-BL, Black Lung Trusts</a:t>
            </a:r>
          </a:p>
          <a:p>
            <a:r>
              <a:rPr lang="en-US" sz="1050" dirty="0">
                <a:latin typeface="Lucida Console" panose="020B0609040504020204" pitchFamily="49" charset="0"/>
              </a:rPr>
              <a:t>041	990PF Required - 990 Required to file Form 990-BL, Black Lung Trusts</a:t>
            </a:r>
          </a:p>
          <a:p>
            <a:r>
              <a:rPr lang="en-US" sz="1050" dirty="0">
                <a:latin typeface="Lucida Console" panose="020B0609040504020204" pitchFamily="49" charset="0"/>
              </a:rPr>
              <a:t>060	990 - Not required to file (church)</a:t>
            </a:r>
          </a:p>
          <a:p>
            <a:r>
              <a:rPr lang="en-US" sz="1050" dirty="0">
                <a:latin typeface="Lucida Console" panose="020B0609040504020204" pitchFamily="49" charset="0"/>
              </a:rPr>
              <a:t>061	990PF Required - Not required to file (church)</a:t>
            </a:r>
          </a:p>
          <a:p>
            <a:r>
              <a:rPr lang="en-US" sz="1050" dirty="0">
                <a:latin typeface="Lucida Console" panose="020B0609040504020204" pitchFamily="49" charset="0"/>
              </a:rPr>
              <a:t>070	990 - Government 501(c)(1)</a:t>
            </a:r>
          </a:p>
          <a:p>
            <a:r>
              <a:rPr lang="en-US" sz="1050" dirty="0">
                <a:latin typeface="Lucida Console" panose="020B0609040504020204" pitchFamily="49" charset="0"/>
              </a:rPr>
              <a:t>071	990PF Required - Government 501(c)(1)</a:t>
            </a:r>
          </a:p>
          <a:p>
            <a:r>
              <a:rPr lang="en-US" sz="1050" dirty="0">
                <a:latin typeface="Lucida Console" panose="020B0609040504020204" pitchFamily="49" charset="0"/>
              </a:rPr>
              <a:t>130	990 - Not required to file (religious organization)</a:t>
            </a:r>
          </a:p>
          <a:p>
            <a:r>
              <a:rPr lang="en-US" sz="1050" dirty="0">
                <a:latin typeface="Lucida Console" panose="020B0609040504020204" pitchFamily="49" charset="0"/>
              </a:rPr>
              <a:t>131	990PF Required - Not required to file (religious organization)</a:t>
            </a:r>
          </a:p>
          <a:p>
            <a:r>
              <a:rPr lang="en-US" sz="1050" dirty="0">
                <a:latin typeface="Lucida Console" panose="020B0609040504020204" pitchFamily="49" charset="0"/>
              </a:rPr>
              <a:t>140	990 - Not required to file (instrumentalities of states or political subdivisions)</a:t>
            </a:r>
          </a:p>
          <a:p>
            <a:r>
              <a:rPr lang="en-US" sz="1050" dirty="0">
                <a:latin typeface="Lucida Console" panose="020B0609040504020204" pitchFamily="49" charset="0"/>
              </a:rPr>
              <a:t>141	990PF Required - Not required to file (instrumentalities of states or political subdivisions)</a:t>
            </a:r>
          </a:p>
        </p:txBody>
      </p:sp>
    </p:spTree>
    <p:extLst>
      <p:ext uri="{BB962C8B-B14F-4D97-AF65-F5344CB8AC3E}">
        <p14:creationId xmlns:p14="http://schemas.microsoft.com/office/powerpoint/2010/main" val="1651183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D7846-6084-9097-9203-6A875209BF51}"/>
              </a:ext>
            </a:extLst>
          </p:cNvPr>
          <p:cNvSpPr txBox="1"/>
          <p:nvPr/>
        </p:nvSpPr>
        <p:spPr>
          <a:xfrm>
            <a:off x="1198880" y="1589266"/>
            <a:ext cx="6096000" cy="3985706"/>
          </a:xfrm>
          <a:prstGeom prst="rect">
            <a:avLst/>
          </a:prstGeom>
          <a:noFill/>
        </p:spPr>
        <p:txBody>
          <a:bodyPr wrap="square">
            <a:spAutoFit/>
          </a:bodyPr>
          <a:lstStyle/>
          <a:p>
            <a:r>
              <a:rPr lang="en-US" sz="1100" dirty="0">
                <a:latin typeface="Lucida Console" panose="020B0609040504020204" pitchFamily="49" charset="0"/>
              </a:rPr>
              <a:t>|</a:t>
            </a:r>
            <a:r>
              <a:rPr lang="en-US" sz="1100" dirty="0" err="1">
                <a:latin typeface="Lucida Console" panose="020B0609040504020204" pitchFamily="49" charset="0"/>
              </a:rPr>
              <a:t>frcd</a:t>
            </a:r>
            <a:r>
              <a:rPr lang="en-US" sz="1100" dirty="0">
                <a:latin typeface="Lucida Console" panose="020B0609040504020204" pitchFamily="49" charset="0"/>
              </a:rPr>
              <a:t> |    Freq|</a:t>
            </a:r>
          </a:p>
          <a:p>
            <a:r>
              <a:rPr lang="en-US" sz="1100" dirty="0">
                <a:latin typeface="Lucida Console" panose="020B0609040504020204" pitchFamily="49" charset="0"/>
              </a:rPr>
              <a:t>|:----|-------:|</a:t>
            </a:r>
          </a:p>
          <a:p>
            <a:r>
              <a:rPr lang="en-US" sz="1100" dirty="0">
                <a:latin typeface="Lucida Console" panose="020B0609040504020204" pitchFamily="49" charset="0"/>
              </a:rPr>
              <a:t>|NA   |  791229|</a:t>
            </a:r>
          </a:p>
          <a:p>
            <a:r>
              <a:rPr lang="en-US" sz="1100" dirty="0">
                <a:latin typeface="Lucida Console" panose="020B0609040504020204" pitchFamily="49" charset="0"/>
              </a:rPr>
              <a:t>|000  |  121742|</a:t>
            </a:r>
          </a:p>
          <a:p>
            <a:r>
              <a:rPr lang="en-US" sz="1100" dirty="0">
                <a:latin typeface="Lucida Console" panose="020B0609040504020204" pitchFamily="49" charset="0"/>
              </a:rPr>
              <a:t>|001  |  173722|</a:t>
            </a:r>
          </a:p>
          <a:p>
            <a:r>
              <a:rPr lang="en-US" sz="1100" dirty="0">
                <a:latin typeface="Lucida Console" panose="020B0609040504020204" pitchFamily="49" charset="0"/>
              </a:rPr>
              <a:t>|002  |   82379|</a:t>
            </a:r>
          </a:p>
          <a:p>
            <a:r>
              <a:rPr lang="en-US" sz="1100" dirty="0">
                <a:latin typeface="Lucida Console" panose="020B0609040504020204" pitchFamily="49" charset="0"/>
              </a:rPr>
              <a:t>|003  |     880|</a:t>
            </a:r>
          </a:p>
          <a:p>
            <a:r>
              <a:rPr lang="en-US" sz="1100" dirty="0">
                <a:latin typeface="Lucida Console" panose="020B0609040504020204" pitchFamily="49" charset="0"/>
              </a:rPr>
              <a:t>|004  |       3|</a:t>
            </a:r>
          </a:p>
          <a:p>
            <a:r>
              <a:rPr lang="en-US" sz="1100" dirty="0">
                <a:latin typeface="Lucida Console" panose="020B0609040504020204" pitchFamily="49" charset="0"/>
              </a:rPr>
              <a:t>|006  |    3245|</a:t>
            </a:r>
          </a:p>
          <a:p>
            <a:r>
              <a:rPr lang="en-US" sz="1100" dirty="0">
                <a:latin typeface="Lucida Console" panose="020B0609040504020204" pitchFamily="49" charset="0"/>
              </a:rPr>
              <a:t>|007  |      14|</a:t>
            </a:r>
          </a:p>
          <a:p>
            <a:r>
              <a:rPr lang="en-US" sz="1100" dirty="0">
                <a:latin typeface="Lucida Console" panose="020B0609040504020204" pitchFamily="49" charset="0"/>
              </a:rPr>
              <a:t>|010  |  521369|</a:t>
            </a:r>
          </a:p>
          <a:p>
            <a:r>
              <a:rPr lang="en-US" sz="1100" dirty="0">
                <a:latin typeface="Lucida Console" panose="020B0609040504020204" pitchFamily="49" charset="0"/>
              </a:rPr>
              <a:t>|011  |      12|</a:t>
            </a:r>
          </a:p>
          <a:p>
            <a:r>
              <a:rPr lang="en-US" sz="1100" dirty="0">
                <a:latin typeface="Lucida Console" panose="020B0609040504020204" pitchFamily="49" charset="0"/>
              </a:rPr>
              <a:t>|013  |      87|</a:t>
            </a:r>
          </a:p>
          <a:p>
            <a:r>
              <a:rPr lang="en-US" sz="1100" dirty="0">
                <a:latin typeface="Lucida Console" panose="020B0609040504020204" pitchFamily="49" charset="0"/>
              </a:rPr>
              <a:t>|014  |      13|</a:t>
            </a:r>
          </a:p>
          <a:p>
            <a:r>
              <a:rPr lang="en-US" sz="1100" dirty="0">
                <a:latin typeface="Lucida Console" panose="020B0609040504020204" pitchFamily="49" charset="0"/>
              </a:rPr>
              <a:t>|020  | 1109908|</a:t>
            </a:r>
          </a:p>
          <a:p>
            <a:r>
              <a:rPr lang="en-US" sz="1100" dirty="0">
                <a:latin typeface="Lucida Console" panose="020B0609040504020204" pitchFamily="49" charset="0"/>
              </a:rPr>
              <a:t>|021  |       3|</a:t>
            </a:r>
          </a:p>
          <a:p>
            <a:r>
              <a:rPr lang="en-US" sz="1100" dirty="0">
                <a:latin typeface="Lucida Console" panose="020B0609040504020204" pitchFamily="49" charset="0"/>
              </a:rPr>
              <a:t>|030  |     973|</a:t>
            </a:r>
          </a:p>
          <a:p>
            <a:r>
              <a:rPr lang="en-US" sz="1100" dirty="0">
                <a:latin typeface="Lucida Console" panose="020B0609040504020204" pitchFamily="49" charset="0"/>
              </a:rPr>
              <a:t>|040  |      27|</a:t>
            </a:r>
          </a:p>
          <a:p>
            <a:r>
              <a:rPr lang="en-US" sz="1100" dirty="0">
                <a:latin typeface="Lucida Console" panose="020B0609040504020204" pitchFamily="49" charset="0"/>
              </a:rPr>
              <a:t>|060  |  263138|</a:t>
            </a:r>
          </a:p>
          <a:p>
            <a:r>
              <a:rPr lang="en-US" sz="1100" dirty="0">
                <a:latin typeface="Lucida Console" panose="020B0609040504020204" pitchFamily="49" charset="0"/>
              </a:rPr>
              <a:t>|070  |     731|</a:t>
            </a:r>
          </a:p>
          <a:p>
            <a:r>
              <a:rPr lang="en-US" sz="1100" dirty="0">
                <a:latin typeface="Lucida Console" panose="020B0609040504020204" pitchFamily="49" charset="0"/>
              </a:rPr>
              <a:t>|130  |    7928|</a:t>
            </a:r>
          </a:p>
          <a:p>
            <a:r>
              <a:rPr lang="en-US" sz="1100" dirty="0">
                <a:latin typeface="Lucida Console" panose="020B0609040504020204" pitchFamily="49" charset="0"/>
              </a:rPr>
              <a:t>|140  |    2377|</a:t>
            </a:r>
          </a:p>
          <a:p>
            <a:r>
              <a:rPr lang="en-US" sz="1100" dirty="0">
                <a:latin typeface="Lucida Console" panose="020B0609040504020204" pitchFamily="49" charset="0"/>
              </a:rPr>
              <a:t>|888  |       1|</a:t>
            </a:r>
          </a:p>
        </p:txBody>
      </p:sp>
      <p:sp>
        <p:nvSpPr>
          <p:cNvPr id="4" name="TextBox 3">
            <a:extLst>
              <a:ext uri="{FF2B5EF4-FFF2-40B4-BE49-F238E27FC236}">
                <a16:creationId xmlns:a16="http://schemas.microsoft.com/office/drawing/2014/main" id="{7CC06AEC-5B01-6DC4-E48B-2885D3F3474A}"/>
              </a:ext>
            </a:extLst>
          </p:cNvPr>
          <p:cNvSpPr txBox="1"/>
          <p:nvPr/>
        </p:nvSpPr>
        <p:spPr>
          <a:xfrm>
            <a:off x="3232029" y="1759070"/>
            <a:ext cx="9540815" cy="3477875"/>
          </a:xfrm>
          <a:prstGeom prst="rect">
            <a:avLst/>
          </a:prstGeom>
          <a:noFill/>
        </p:spPr>
        <p:txBody>
          <a:bodyPr wrap="square">
            <a:spAutoFit/>
          </a:bodyPr>
          <a:lstStyle/>
          <a:p>
            <a:r>
              <a:rPr lang="en-US" sz="1100" dirty="0">
                <a:latin typeface="Lucida Console" panose="020B0609040504020204" pitchFamily="49" charset="0"/>
                <a:cs typeface="Courier New" panose="02070309020205020404" pitchFamily="49" charset="0"/>
              </a:rPr>
              <a:t># FRCD       Filing Requirement Code</a:t>
            </a:r>
          </a:p>
          <a:p>
            <a:endParaRPr lang="en-US" sz="1100" dirty="0">
              <a:latin typeface="Lucida Console" panose="020B0609040504020204" pitchFamily="49" charset="0"/>
            </a:endParaRPr>
          </a:p>
          <a:p>
            <a:r>
              <a:rPr lang="en-US" sz="1100" dirty="0">
                <a:latin typeface="Lucida Console" panose="020B0609040504020204" pitchFamily="49" charset="0"/>
              </a:rPr>
              <a:t>000	990 - Not required to file (all other)</a:t>
            </a:r>
          </a:p>
          <a:p>
            <a:r>
              <a:rPr lang="en-US" sz="1100" dirty="0">
                <a:latin typeface="Lucida Console" panose="020B0609040504020204" pitchFamily="49" charset="0"/>
              </a:rPr>
              <a:t>001	990PF Required - 990 not required to file (all other)</a:t>
            </a:r>
          </a:p>
          <a:p>
            <a:r>
              <a:rPr lang="en-US" sz="1100" dirty="0">
                <a:latin typeface="Lucida Console" panose="020B0609040504020204" pitchFamily="49" charset="0"/>
              </a:rPr>
              <a:t>010	990 (all other) or 990EZ return</a:t>
            </a:r>
          </a:p>
          <a:p>
            <a:r>
              <a:rPr lang="en-US" sz="1100" dirty="0">
                <a:latin typeface="Lucida Console" panose="020B0609040504020204" pitchFamily="49" charset="0"/>
              </a:rPr>
              <a:t>011	990PF Required (all other)</a:t>
            </a:r>
          </a:p>
          <a:p>
            <a:r>
              <a:rPr lang="en-US" sz="1100" dirty="0">
                <a:latin typeface="Lucida Console" panose="020B0609040504020204" pitchFamily="49" charset="0"/>
              </a:rPr>
              <a:t>020	990 - Required to file Form 990-N (Income less than $25,000 per year)</a:t>
            </a:r>
          </a:p>
          <a:p>
            <a:r>
              <a:rPr lang="en-US" sz="1100" dirty="0">
                <a:latin typeface="Lucida Console" panose="020B0609040504020204" pitchFamily="49" charset="0"/>
              </a:rPr>
              <a:t>021	990PF Required - 990 Required to file Form 990-N (Income less than $25,000 per year)</a:t>
            </a:r>
          </a:p>
          <a:p>
            <a:r>
              <a:rPr lang="en-US" sz="1100" dirty="0">
                <a:latin typeface="Lucida Console" panose="020B0609040504020204" pitchFamily="49" charset="0"/>
              </a:rPr>
              <a:t>030	990 - Group return</a:t>
            </a:r>
          </a:p>
          <a:p>
            <a:r>
              <a:rPr lang="en-US" sz="1100" dirty="0">
                <a:latin typeface="Lucida Console" panose="020B0609040504020204" pitchFamily="49" charset="0"/>
              </a:rPr>
              <a:t>031	990PF Required - Group return</a:t>
            </a:r>
          </a:p>
          <a:p>
            <a:r>
              <a:rPr lang="en-US" sz="1100" dirty="0">
                <a:latin typeface="Lucida Console" panose="020B0609040504020204" pitchFamily="49" charset="0"/>
              </a:rPr>
              <a:t>040	990 - Required to file Form 990-BL, Black Lung Trusts</a:t>
            </a:r>
          </a:p>
          <a:p>
            <a:r>
              <a:rPr lang="en-US" sz="1100" dirty="0">
                <a:latin typeface="Lucida Console" panose="020B0609040504020204" pitchFamily="49" charset="0"/>
              </a:rPr>
              <a:t>041	990PF Required - 990 Required to file Form 990-BL, Black Lung Trusts</a:t>
            </a:r>
          </a:p>
          <a:p>
            <a:r>
              <a:rPr lang="en-US" sz="1100" dirty="0">
                <a:latin typeface="Lucida Console" panose="020B0609040504020204" pitchFamily="49" charset="0"/>
              </a:rPr>
              <a:t>060	990 - Not required to file (church)</a:t>
            </a:r>
          </a:p>
          <a:p>
            <a:r>
              <a:rPr lang="en-US" sz="1100" dirty="0">
                <a:latin typeface="Lucida Console" panose="020B0609040504020204" pitchFamily="49" charset="0"/>
              </a:rPr>
              <a:t>061	990PF Required - Not required to file (church)</a:t>
            </a:r>
          </a:p>
          <a:p>
            <a:r>
              <a:rPr lang="en-US" sz="1100" dirty="0">
                <a:latin typeface="Lucida Console" panose="020B0609040504020204" pitchFamily="49" charset="0"/>
              </a:rPr>
              <a:t>070	990 - Government 501(c)(1)</a:t>
            </a:r>
          </a:p>
          <a:p>
            <a:r>
              <a:rPr lang="en-US" sz="1100" dirty="0">
                <a:latin typeface="Lucida Console" panose="020B0609040504020204" pitchFamily="49" charset="0"/>
              </a:rPr>
              <a:t>071	990PF Required - Government 501(c)(1)</a:t>
            </a:r>
          </a:p>
          <a:p>
            <a:r>
              <a:rPr lang="en-US" sz="1100" dirty="0">
                <a:latin typeface="Lucida Console" panose="020B0609040504020204" pitchFamily="49" charset="0"/>
              </a:rPr>
              <a:t>130	990 - Not required to file (religious organization)</a:t>
            </a:r>
          </a:p>
          <a:p>
            <a:r>
              <a:rPr lang="en-US" sz="1100" dirty="0">
                <a:latin typeface="Lucida Console" panose="020B0609040504020204" pitchFamily="49" charset="0"/>
              </a:rPr>
              <a:t>131	990PF Required - Not required to file (religious organization)</a:t>
            </a:r>
          </a:p>
          <a:p>
            <a:r>
              <a:rPr lang="en-US" sz="1100" dirty="0">
                <a:latin typeface="Lucida Console" panose="020B0609040504020204" pitchFamily="49" charset="0"/>
              </a:rPr>
              <a:t>140	990 - Not required to file (instrumentalities of states or political subdivisions)</a:t>
            </a:r>
          </a:p>
          <a:p>
            <a:r>
              <a:rPr lang="en-US" sz="1100" dirty="0">
                <a:latin typeface="Lucida Console" panose="020B0609040504020204" pitchFamily="49" charset="0"/>
              </a:rPr>
              <a:t>141	990PF Required - Not required to file (instrumentalities of states or political subdivisions)</a:t>
            </a:r>
          </a:p>
        </p:txBody>
      </p:sp>
    </p:spTree>
    <p:extLst>
      <p:ext uri="{BB962C8B-B14F-4D97-AF65-F5344CB8AC3E}">
        <p14:creationId xmlns:p14="http://schemas.microsoft.com/office/powerpoint/2010/main" val="154246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C3C1C-2F7A-F6B1-9160-97DA05E07783}"/>
              </a:ext>
            </a:extLst>
          </p:cNvPr>
          <p:cNvSpPr txBox="1"/>
          <p:nvPr/>
        </p:nvSpPr>
        <p:spPr>
          <a:xfrm>
            <a:off x="1268083" y="343134"/>
            <a:ext cx="7056408" cy="6033511"/>
          </a:xfrm>
          <a:prstGeom prst="rect">
            <a:avLst/>
          </a:prstGeom>
          <a:noFill/>
        </p:spPr>
        <p:txBody>
          <a:bodyPr wrap="square">
            <a:spAutoFit/>
          </a:bodyPr>
          <a:lstStyle/>
          <a:p>
            <a:pPr marL="0" marR="0">
              <a:lnSpc>
                <a:spcPct val="107000"/>
              </a:lnSpc>
              <a:spcBef>
                <a:spcPts val="0"/>
              </a:spcBef>
              <a:spcAft>
                <a:spcPts val="800"/>
              </a:spcAft>
            </a:pPr>
            <a:r>
              <a:rPr lang="en-US" sz="1600" b="1" cap="small"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TYRANY OF THE TAX CODE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Our definitional understanding of the sector has not only been defined by lawyers and accountants, not by social scientists, but it has emerged organically through the incremental adaptation of a clunky tax code. </a:t>
            </a:r>
          </a:p>
          <a:p>
            <a:pPr marL="0" marR="0">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For example, we do not even have a formal definition of an operating tax-exempt nonprofit. Instead, we have definitions of foundations an exceptions: </a:t>
            </a:r>
          </a:p>
          <a:p>
            <a:pPr lvl="1">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https://www.stayexempt.irs.gov/se/files/downloads/FoundationClassification_Print.pdf</a:t>
            </a:r>
          </a:p>
          <a:p>
            <a:pPr lvl="1">
              <a:spcAft>
                <a:spcPts val="800"/>
              </a:spcAft>
            </a:pPr>
            <a:r>
              <a:rPr lang="en-US" sz="1100" i="1" dirty="0"/>
              <a:t>I’m sure you already know that an organization has to fill out an application and be approved by the IRS as a 501(c)(3) tax-exempt organization. But here’s what you may not be as familiar with – every new 501(c)(3) organization also receives a foundation classification from the IRS. All 501(c)(3) organizations would be classified as private foundations if not for a section in the Internal Revenue Code that provides for exceptions to that status. You may not remember doing it, but I’ll bet that most of the 501(c)(3)s represented at the clinic today asked to be covered by one of those exceptions in its application for tax exempt status. We call an organization that qualifies for an exception to private foundation status a public charity, but that’s just IRS shorthand. You won’t find this term in the Internal Revenue Code anywhere. There are several ways that an organization can qualify. </a:t>
            </a:r>
            <a:endParaRPr lang="en-US" sz="11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What has emerged is a Frankenstein patchwork of organizational definitions characterized by obtuse language and jargon that is meaningful to lawyers and accountants but obfuscating for the median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datizen</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a:latin typeface="Calibri" panose="020F0502020204030204" pitchFamily="34" charset="0"/>
                <a:ea typeface="Calibri" panose="020F0502020204030204" pitchFamily="34" charset="0"/>
                <a:cs typeface="Times New Roman" panose="02020603050405020304" pitchFamily="18" charset="0"/>
              </a:rPr>
              <a:t> (citizen using the data).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200" b="1" dirty="0">
                <a:latin typeface="Calibri" panose="020F0502020204030204" pitchFamily="34" charset="0"/>
                <a:ea typeface="Calibri" panose="020F0502020204030204" pitchFamily="34" charset="0"/>
                <a:cs typeface="Times New Roman" panose="02020603050405020304" pitchFamily="18" charset="0"/>
              </a:rPr>
              <a:t>The goal of the new metadata standards is (1) a set of organizational attributes that add meaning and value to the data by (2) adding precision to the data and (3) improving ease of use for the typical analyst. </a:t>
            </a:r>
          </a:p>
          <a:p>
            <a:pPr marR="0" lvl="0">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To achieve both we work to differentiate administrative definitions (e.g. legal </a:t>
            </a:r>
            <a:r>
              <a:rPr lang="en-US" sz="1200" dirty="0" err="1">
                <a:latin typeface="Calibri" panose="020F0502020204030204" pitchFamily="34" charset="0"/>
                <a:ea typeface="Calibri" panose="020F0502020204030204" pitchFamily="34" charset="0"/>
                <a:cs typeface="Times New Roman" panose="02020603050405020304" pitchFamily="18" charset="0"/>
              </a:rPr>
              <a:t>corp</a:t>
            </a:r>
            <a:r>
              <a:rPr lang="en-US" sz="1200" dirty="0">
                <a:latin typeface="Calibri" panose="020F0502020204030204" pitchFamily="34" charset="0"/>
                <a:ea typeface="Calibri" panose="020F0502020204030204" pitchFamily="34" charset="0"/>
                <a:cs typeface="Times New Roman" panose="02020603050405020304" pitchFamily="18" charset="0"/>
              </a:rPr>
              <a:t> type) from latent constructs in social sciences (groups defined by tactics or business models), and a more consistent application of ontologies and taxonomies using explicit concepts of group membership (mutual exclusion or fuzzy) and mutability of traits. </a:t>
            </a:r>
          </a:p>
          <a:p>
            <a:pPr marL="800100" lvl="1" indent="-342900">
              <a:lnSpc>
                <a:spcPct val="107000"/>
              </a:lnSpc>
              <a:buFont typeface="Courier New" panose="02070309020205020404" pitchFamily="49" charset="0"/>
              <a:buChar char="o"/>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42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98E0-9BE8-D04C-7FD0-EC23C5230807}"/>
              </a:ext>
            </a:extLst>
          </p:cNvPr>
          <p:cNvSpPr>
            <a:spLocks noGrp="1"/>
          </p:cNvSpPr>
          <p:nvPr>
            <p:ph type="title"/>
          </p:nvPr>
        </p:nvSpPr>
        <p:spPr/>
        <p:txBody>
          <a:bodyPr/>
          <a:lstStyle/>
          <a:p>
            <a:r>
              <a:rPr lang="en-US" dirty="0"/>
              <a:t>Org Size</a:t>
            </a:r>
          </a:p>
        </p:txBody>
      </p:sp>
      <p:sp>
        <p:nvSpPr>
          <p:cNvPr id="3" name="Content Placeholder 2">
            <a:extLst>
              <a:ext uri="{FF2B5EF4-FFF2-40B4-BE49-F238E27FC236}">
                <a16:creationId xmlns:a16="http://schemas.microsoft.com/office/drawing/2014/main" id="{6236BEA6-BE24-1526-F27C-6F401B5C8E50}"/>
              </a:ext>
            </a:extLst>
          </p:cNvPr>
          <p:cNvSpPr>
            <a:spLocks noGrp="1"/>
          </p:cNvSpPr>
          <p:nvPr>
            <p:ph idx="1"/>
          </p:nvPr>
        </p:nvSpPr>
        <p:spPr/>
        <p:txBody>
          <a:bodyPr/>
          <a:lstStyle/>
          <a:p>
            <a:r>
              <a:rPr lang="en-US" dirty="0"/>
              <a:t>Age (</a:t>
            </a:r>
            <a:r>
              <a:rPr lang="en-US" dirty="0" err="1"/>
              <a:t>ruledate</a:t>
            </a:r>
            <a:r>
              <a:rPr lang="en-US" dirty="0"/>
              <a:t>)</a:t>
            </a:r>
          </a:p>
          <a:p>
            <a:r>
              <a:rPr lang="en-US" dirty="0"/>
              <a:t>990N filer? </a:t>
            </a:r>
          </a:p>
          <a:p>
            <a:r>
              <a:rPr lang="en-US" dirty="0"/>
              <a:t>Expense categories</a:t>
            </a:r>
          </a:p>
          <a:p>
            <a:r>
              <a:rPr lang="en-US" dirty="0"/>
              <a:t>Asset categories</a:t>
            </a:r>
          </a:p>
        </p:txBody>
      </p:sp>
    </p:spTree>
    <p:extLst>
      <p:ext uri="{BB962C8B-B14F-4D97-AF65-F5344CB8AC3E}">
        <p14:creationId xmlns:p14="http://schemas.microsoft.com/office/powerpoint/2010/main" val="270198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95B-C166-6D17-0E65-AB791B598522}"/>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70579482-AEF1-D90D-A781-F5E3AE2C546A}"/>
              </a:ext>
            </a:extLst>
          </p:cNvPr>
          <p:cNvSpPr>
            <a:spLocks noGrp="1"/>
          </p:cNvSpPr>
          <p:nvPr>
            <p:ph idx="1"/>
          </p:nvPr>
        </p:nvSpPr>
        <p:spPr/>
        <p:txBody>
          <a:bodyPr>
            <a:normAutofit lnSpcReduction="10000"/>
          </a:bodyPr>
          <a:lstStyle/>
          <a:p>
            <a:pPr marL="0" indent="0">
              <a:buNone/>
            </a:pPr>
            <a:r>
              <a:rPr lang="en-US" dirty="0"/>
              <a:t>Industry</a:t>
            </a:r>
          </a:p>
          <a:p>
            <a:r>
              <a:rPr lang="en-US" dirty="0"/>
              <a:t>MAJ10</a:t>
            </a:r>
          </a:p>
          <a:p>
            <a:r>
              <a:rPr lang="en-US" dirty="0"/>
              <a:t>NAICS</a:t>
            </a:r>
          </a:p>
          <a:p>
            <a:r>
              <a:rPr lang="en-US" dirty="0"/>
              <a:t>Hosp / Univ</a:t>
            </a:r>
          </a:p>
          <a:p>
            <a:endParaRPr lang="en-US" dirty="0"/>
          </a:p>
          <a:p>
            <a:r>
              <a:rPr lang="en-US" dirty="0"/>
              <a:t>Major Group A-Z</a:t>
            </a:r>
          </a:p>
          <a:p>
            <a:r>
              <a:rPr lang="en-US" dirty="0"/>
              <a:t>NTEE </a:t>
            </a:r>
          </a:p>
          <a:p>
            <a:endParaRPr lang="en-US" dirty="0"/>
          </a:p>
          <a:p>
            <a:r>
              <a:rPr lang="en-US" dirty="0"/>
              <a:t>Common Codes</a:t>
            </a:r>
          </a:p>
          <a:p>
            <a:endParaRPr lang="en-US" dirty="0"/>
          </a:p>
        </p:txBody>
      </p:sp>
      <p:sp>
        <p:nvSpPr>
          <p:cNvPr id="5" name="TextBox 4">
            <a:extLst>
              <a:ext uri="{FF2B5EF4-FFF2-40B4-BE49-F238E27FC236}">
                <a16:creationId xmlns:a16="http://schemas.microsoft.com/office/drawing/2014/main" id="{A1B2B640-5492-F657-52D3-4A08AD246EDF}"/>
              </a:ext>
            </a:extLst>
          </p:cNvPr>
          <p:cNvSpPr txBox="1"/>
          <p:nvPr/>
        </p:nvSpPr>
        <p:spPr>
          <a:xfrm>
            <a:off x="5178006" y="566241"/>
            <a:ext cx="6094562" cy="923330"/>
          </a:xfrm>
          <a:prstGeom prst="rect">
            <a:avLst/>
          </a:prstGeom>
          <a:noFill/>
        </p:spPr>
        <p:txBody>
          <a:bodyPr wrap="square">
            <a:spAutoFit/>
          </a:bodyPr>
          <a:lstStyle/>
          <a:p>
            <a:r>
              <a:rPr lang="en-US" dirty="0"/>
              <a:t>"NTMAJ5", "NTMAJ10", "NTMAJ12", </a:t>
            </a:r>
          </a:p>
          <a:p>
            <a:r>
              <a:rPr lang="en-US" dirty="0"/>
              <a:t>"MAJGRPB", "LEVEL4",</a:t>
            </a:r>
          </a:p>
          <a:p>
            <a:r>
              <a:rPr lang="en-US" dirty="0"/>
              <a:t>"NTEECC","NTEE1","NTEEFINAL", "NAICS", </a:t>
            </a:r>
          </a:p>
        </p:txBody>
      </p:sp>
    </p:spTree>
    <p:extLst>
      <p:ext uri="{BB962C8B-B14F-4D97-AF65-F5344CB8AC3E}">
        <p14:creationId xmlns:p14="http://schemas.microsoft.com/office/powerpoint/2010/main" val="98081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69E21-6B94-A0FC-34D2-3F576F087C10}"/>
              </a:ext>
            </a:extLst>
          </p:cNvPr>
          <p:cNvSpPr txBox="1"/>
          <p:nvPr/>
        </p:nvSpPr>
        <p:spPr>
          <a:xfrm>
            <a:off x="4350327" y="704740"/>
            <a:ext cx="6096000" cy="646331"/>
          </a:xfrm>
          <a:prstGeom prst="rect">
            <a:avLst/>
          </a:prstGeom>
          <a:noFill/>
        </p:spPr>
        <p:txBody>
          <a:bodyPr wrap="square">
            <a:spAutoFit/>
          </a:bodyPr>
          <a:lstStyle/>
          <a:p>
            <a:r>
              <a:rPr lang="en-US" dirty="0"/>
              <a:t>"ADDRESS", "CITY", "STATE", "ZIP5",</a:t>
            </a:r>
          </a:p>
          <a:p>
            <a:r>
              <a:rPr lang="en-US" dirty="0"/>
              <a:t>"FIPS","PMSA", "MSA_NECH",</a:t>
            </a:r>
          </a:p>
        </p:txBody>
      </p:sp>
      <p:sp>
        <p:nvSpPr>
          <p:cNvPr id="4" name="Title 3">
            <a:extLst>
              <a:ext uri="{FF2B5EF4-FFF2-40B4-BE49-F238E27FC236}">
                <a16:creationId xmlns:a16="http://schemas.microsoft.com/office/drawing/2014/main" id="{0AA81248-D7E7-705B-EC0D-A1A0D9683AF2}"/>
              </a:ext>
            </a:extLst>
          </p:cNvPr>
          <p:cNvSpPr>
            <a:spLocks noGrp="1"/>
          </p:cNvSpPr>
          <p:nvPr>
            <p:ph type="title"/>
          </p:nvPr>
        </p:nvSpPr>
        <p:spPr/>
        <p:txBody>
          <a:bodyPr/>
          <a:lstStyle/>
          <a:p>
            <a:r>
              <a:rPr lang="en-US" dirty="0"/>
              <a:t>Select Geo</a:t>
            </a:r>
          </a:p>
        </p:txBody>
      </p:sp>
      <p:sp>
        <p:nvSpPr>
          <p:cNvPr id="5" name="Content Placeholder 4">
            <a:extLst>
              <a:ext uri="{FF2B5EF4-FFF2-40B4-BE49-F238E27FC236}">
                <a16:creationId xmlns:a16="http://schemas.microsoft.com/office/drawing/2014/main" id="{F880E186-439B-23C0-02F4-3434CD6B1C5B}"/>
              </a:ext>
            </a:extLst>
          </p:cNvPr>
          <p:cNvSpPr>
            <a:spLocks noGrp="1"/>
          </p:cNvSpPr>
          <p:nvPr>
            <p:ph idx="1"/>
          </p:nvPr>
        </p:nvSpPr>
        <p:spPr/>
        <p:txBody>
          <a:bodyPr>
            <a:normAutofit/>
          </a:bodyPr>
          <a:lstStyle/>
          <a:p>
            <a:pPr marL="0" indent="0">
              <a:buNone/>
            </a:pPr>
            <a:r>
              <a:rPr lang="en-US" sz="2000" dirty="0"/>
              <a:t>Nonprofit Geo Attributes: </a:t>
            </a:r>
          </a:p>
          <a:p>
            <a:r>
              <a:rPr lang="en-US" sz="2000" dirty="0"/>
              <a:t>State of legal domicile </a:t>
            </a:r>
          </a:p>
          <a:p>
            <a:r>
              <a:rPr lang="en-US" sz="2000" dirty="0"/>
              <a:t>Scope of activities </a:t>
            </a:r>
          </a:p>
          <a:p>
            <a:endParaRPr lang="en-US" sz="2000" dirty="0"/>
          </a:p>
          <a:p>
            <a:pPr marL="0" indent="0">
              <a:buNone/>
            </a:pPr>
            <a:r>
              <a:rPr lang="en-US" sz="2000" dirty="0"/>
              <a:t>Possible HQ Geo Attributes</a:t>
            </a:r>
          </a:p>
          <a:p>
            <a:r>
              <a:rPr lang="en-US" sz="2000" dirty="0"/>
              <a:t>Tract / County</a:t>
            </a:r>
          </a:p>
          <a:p>
            <a:r>
              <a:rPr lang="en-US" sz="2000" dirty="0"/>
              <a:t>Metro</a:t>
            </a:r>
          </a:p>
          <a:p>
            <a:r>
              <a:rPr lang="en-US" sz="2000" dirty="0"/>
              <a:t>Urban/Rural</a:t>
            </a:r>
          </a:p>
          <a:p>
            <a:r>
              <a:rPr lang="en-US" sz="2000" dirty="0"/>
              <a:t>State / Region</a:t>
            </a:r>
          </a:p>
          <a:p>
            <a:pPr marL="0" indent="0">
              <a:buNone/>
            </a:pPr>
            <a:endParaRPr lang="en-US" sz="2000" dirty="0"/>
          </a:p>
        </p:txBody>
      </p:sp>
    </p:spTree>
    <p:extLst>
      <p:ext uri="{BB962C8B-B14F-4D97-AF65-F5344CB8AC3E}">
        <p14:creationId xmlns:p14="http://schemas.microsoft.com/office/powerpoint/2010/main" val="294870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80E5-B57E-6936-B7CE-C05A09C167C4}"/>
              </a:ext>
            </a:extLst>
          </p:cNvPr>
          <p:cNvSpPr>
            <a:spLocks noGrp="1"/>
          </p:cNvSpPr>
          <p:nvPr>
            <p:ph type="title"/>
          </p:nvPr>
        </p:nvSpPr>
        <p:spPr>
          <a:xfrm>
            <a:off x="831850" y="260500"/>
            <a:ext cx="10515600" cy="1421651"/>
          </a:xfrm>
        </p:spPr>
        <p:txBody>
          <a:bodyPr>
            <a:normAutofit/>
          </a:bodyPr>
          <a:lstStyle/>
          <a:p>
            <a:r>
              <a:rPr lang="en-US" sz="4800" dirty="0">
                <a:latin typeface="Lucida Console" panose="020B0609040504020204" pitchFamily="49" charset="0"/>
              </a:rPr>
              <a:t>Table Decomposition</a:t>
            </a:r>
          </a:p>
        </p:txBody>
      </p:sp>
      <p:sp>
        <p:nvSpPr>
          <p:cNvPr id="3" name="Text Placeholder 2">
            <a:extLst>
              <a:ext uri="{FF2B5EF4-FFF2-40B4-BE49-F238E27FC236}">
                <a16:creationId xmlns:a16="http://schemas.microsoft.com/office/drawing/2014/main" id="{6958DF22-D51D-800C-3A63-8DF360065CB4}"/>
              </a:ext>
            </a:extLst>
          </p:cNvPr>
          <p:cNvSpPr>
            <a:spLocks noGrp="1"/>
          </p:cNvSpPr>
          <p:nvPr>
            <p:ph type="body" idx="1"/>
          </p:nvPr>
        </p:nvSpPr>
        <p:spPr>
          <a:xfrm>
            <a:off x="952620" y="2346594"/>
            <a:ext cx="10515600" cy="3950689"/>
          </a:xfrm>
        </p:spPr>
        <p:txBody>
          <a:bodyPr>
            <a:normAutofit fontScale="85000" lnSpcReduction="20000"/>
          </a:bodyPr>
          <a:lstStyle/>
          <a:p>
            <a:r>
              <a:rPr lang="en-US" sz="1800" dirty="0">
                <a:solidFill>
                  <a:schemeClr val="tx1"/>
                </a:solidFill>
                <a:latin typeface="+mj-lt"/>
              </a:rPr>
              <a:t>Decouple static traits from dynamic traits (in the BMF specifically)</a:t>
            </a:r>
          </a:p>
          <a:p>
            <a:pPr marL="800100" lvl="1" indent="-342900">
              <a:buFont typeface="Arial" panose="020B0604020202020204" pitchFamily="34" charset="0"/>
              <a:buChar char="•"/>
            </a:pPr>
            <a:r>
              <a:rPr lang="en-US" sz="1600" dirty="0">
                <a:solidFill>
                  <a:schemeClr val="tx1"/>
                </a:solidFill>
                <a:latin typeface="+mj-lt"/>
              </a:rPr>
              <a:t>Maintain master table for static traits</a:t>
            </a:r>
          </a:p>
          <a:p>
            <a:endParaRPr lang="en-US" sz="1800" dirty="0">
              <a:solidFill>
                <a:schemeClr val="tx1"/>
              </a:solidFill>
              <a:latin typeface="+mj-lt"/>
            </a:endParaRPr>
          </a:p>
          <a:p>
            <a:r>
              <a:rPr lang="en-US" sz="1800" dirty="0">
                <a:solidFill>
                  <a:schemeClr val="tx1"/>
                </a:solidFill>
                <a:latin typeface="+mj-lt"/>
              </a:rPr>
              <a:t>Differentiate change tables (occasional changes) from longitudinal tables (annual changes)</a:t>
            </a:r>
          </a:p>
          <a:p>
            <a:pPr marL="800100" lvl="1" indent="-342900">
              <a:buFont typeface="Arial" panose="020B0604020202020204" pitchFamily="34" charset="0"/>
              <a:buChar char="•"/>
            </a:pPr>
            <a:r>
              <a:rPr lang="en-US" sz="1600" dirty="0">
                <a:solidFill>
                  <a:schemeClr val="tx1"/>
                </a:solidFill>
                <a:latin typeface="+mj-lt"/>
              </a:rPr>
              <a:t>Occasional change: RULEDATE, affiliations, mission code</a:t>
            </a:r>
          </a:p>
          <a:p>
            <a:pPr marL="800100" lvl="1" indent="-342900">
              <a:buFont typeface="Arial" panose="020B0604020202020204" pitchFamily="34" charset="0"/>
              <a:buChar char="•"/>
            </a:pPr>
            <a:r>
              <a:rPr lang="en-US" sz="1600" dirty="0">
                <a:solidFill>
                  <a:schemeClr val="tx1"/>
                </a:solidFill>
                <a:latin typeface="+mj-lt"/>
              </a:rPr>
              <a:t>Annual change: expenses, program service accomplishments </a:t>
            </a:r>
          </a:p>
          <a:p>
            <a:endParaRPr lang="en-US" sz="1800" dirty="0">
              <a:solidFill>
                <a:schemeClr val="tx1"/>
              </a:solidFill>
              <a:latin typeface="+mj-lt"/>
            </a:endParaRPr>
          </a:p>
          <a:p>
            <a:r>
              <a:rPr lang="en-US" sz="1800" dirty="0">
                <a:solidFill>
                  <a:schemeClr val="tx1"/>
                </a:solidFill>
                <a:latin typeface="+mj-lt"/>
              </a:rPr>
              <a:t>Maintain tables of “current status” for dynamic traits (e.g. HQ address) </a:t>
            </a:r>
          </a:p>
          <a:p>
            <a:pPr marL="800100" lvl="1" indent="-342900">
              <a:buFont typeface="Arial" panose="020B0604020202020204" pitchFamily="34" charset="0"/>
              <a:buChar char="•"/>
            </a:pPr>
            <a:r>
              <a:rPr lang="en-US" sz="1600" dirty="0">
                <a:solidFill>
                  <a:schemeClr val="tx1"/>
                </a:solidFill>
                <a:latin typeface="+mj-lt"/>
              </a:rPr>
              <a:t>Change tables document time and source of change </a:t>
            </a:r>
          </a:p>
          <a:p>
            <a:endParaRPr lang="en-US" sz="1800" dirty="0">
              <a:solidFill>
                <a:schemeClr val="tx1"/>
              </a:solidFill>
              <a:latin typeface="+mj-lt"/>
            </a:endParaRPr>
          </a:p>
          <a:p>
            <a:r>
              <a:rPr lang="en-US" sz="1800" dirty="0">
                <a:solidFill>
                  <a:schemeClr val="tx1"/>
                </a:solidFill>
                <a:latin typeface="+mj-lt"/>
              </a:rPr>
              <a:t>Standardize database IDs (join keys) across all</a:t>
            </a:r>
          </a:p>
          <a:p>
            <a:pPr marL="800100" lvl="1" indent="-342900">
              <a:buFont typeface="Arial" panose="020B0604020202020204" pitchFamily="34" charset="0"/>
              <a:buChar char="•"/>
            </a:pPr>
            <a:r>
              <a:rPr lang="en-US" sz="1600" dirty="0">
                <a:solidFill>
                  <a:schemeClr val="tx1"/>
                </a:solidFill>
                <a:latin typeface="+mj-lt"/>
              </a:rPr>
              <a:t>New EIN: EIN-XXX-XXX-XXX-V1</a:t>
            </a:r>
          </a:p>
          <a:p>
            <a:pPr marL="800100" lvl="1" indent="-342900">
              <a:buFont typeface="Arial" panose="020B0604020202020204" pitchFamily="34" charset="0"/>
              <a:buChar char="•"/>
            </a:pPr>
            <a:r>
              <a:rPr lang="en-US" sz="1600" dirty="0">
                <a:solidFill>
                  <a:schemeClr val="tx1"/>
                </a:solidFill>
                <a:latin typeface="+mj-lt"/>
              </a:rPr>
              <a:t>Year = </a:t>
            </a:r>
            <a:r>
              <a:rPr lang="en-US" sz="1600" dirty="0" err="1">
                <a:solidFill>
                  <a:schemeClr val="tx1"/>
                </a:solidFill>
                <a:latin typeface="+mj-lt"/>
              </a:rPr>
              <a:t>taxyear</a:t>
            </a:r>
            <a:endParaRPr lang="en-US" sz="1600" dirty="0">
              <a:solidFill>
                <a:schemeClr val="tx1"/>
              </a:solidFill>
              <a:latin typeface="+mj-lt"/>
            </a:endParaRPr>
          </a:p>
          <a:p>
            <a:pPr marL="800100" lvl="1" indent="-342900">
              <a:buFont typeface="Arial" panose="020B0604020202020204" pitchFamily="34" charset="0"/>
              <a:buChar char="•"/>
            </a:pPr>
            <a:r>
              <a:rPr lang="en-US" sz="1600" dirty="0">
                <a:solidFill>
                  <a:schemeClr val="tx1"/>
                </a:solidFill>
                <a:latin typeface="+mj-lt"/>
              </a:rPr>
              <a:t>Version or current flag = deals with multiple filings in single year </a:t>
            </a:r>
            <a:r>
              <a:rPr lang="en-US" sz="1600" dirty="0" err="1">
                <a:solidFill>
                  <a:schemeClr val="tx1"/>
                </a:solidFill>
                <a:latin typeface="+mj-lt"/>
              </a:rPr>
              <a:t>bc</a:t>
            </a:r>
            <a:r>
              <a:rPr lang="en-US" sz="1600" dirty="0">
                <a:solidFill>
                  <a:schemeClr val="tx1"/>
                </a:solidFill>
                <a:latin typeface="+mj-lt"/>
              </a:rPr>
              <a:t> of amendments </a:t>
            </a:r>
          </a:p>
          <a:p>
            <a:pPr marL="1257300" lvl="2" indent="-342900">
              <a:buFont typeface="Arial" panose="020B0604020202020204" pitchFamily="34" charset="0"/>
              <a:buChar char="•"/>
            </a:pPr>
            <a:r>
              <a:rPr lang="en-US" sz="1400" dirty="0">
                <a:solidFill>
                  <a:schemeClr val="tx1"/>
                </a:solidFill>
                <a:latin typeface="+mj-lt"/>
              </a:rPr>
              <a:t>Also for group exemptions ?</a:t>
            </a:r>
          </a:p>
          <a:p>
            <a:endParaRPr lang="en-US" sz="1800" dirty="0">
              <a:solidFill>
                <a:schemeClr val="tx1"/>
              </a:solidFill>
              <a:latin typeface="+mj-lt"/>
            </a:endParaRPr>
          </a:p>
        </p:txBody>
      </p:sp>
    </p:spTree>
    <p:extLst>
      <p:ext uri="{BB962C8B-B14F-4D97-AF65-F5344CB8AC3E}">
        <p14:creationId xmlns:p14="http://schemas.microsoft.com/office/powerpoint/2010/main" val="694206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A4646-40B1-7B8E-42A7-6DB619EE4381}"/>
              </a:ext>
            </a:extLst>
          </p:cNvPr>
          <p:cNvSpPr txBox="1"/>
          <p:nvPr/>
        </p:nvSpPr>
        <p:spPr>
          <a:xfrm>
            <a:off x="1968979" y="852978"/>
            <a:ext cx="6094562" cy="4686219"/>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1" i="0" u="none" strike="noStrike" kern="1200" cap="small"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Calibri" panose="020F0502020204030204" pitchFamily="34" charset="0"/>
              </a:rPr>
              <a:t>Organization Name</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We often need to identify an organization by its name, but organizations often have either (1) many names because of DBA status or use of acronyms, or (2) names are not unique because of federated structures. The names database would facilitate disambiguation purposes. </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of Nonprofit Names (one-to-many)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Year</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Source of data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Organization name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Organization name type: official name or alternative doing-business-as (DBA) names or abbreviations  </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of Entity Status (one-to-one?)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Entity status: a categorical variable indicating whether they are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(1) an independent entity,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(2) part of a federated structure (one central organization / EIN and group returns), or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(3) part of an organizational network (each chapter has a unique EIN but identical names like Ducks Unlimited, Habitat for Humanity, etc.)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srgbClr val="70AD47">
                    <a:lumMod val="75000"/>
                  </a:srgbClr>
                </a:solidFill>
                <a:effectLst/>
                <a:uLnTx/>
                <a:uFillTx/>
                <a:latin typeface="Calibri" panose="020F0502020204030204" pitchFamily="34" charset="0"/>
                <a:ea typeface="Calibri" panose="020F0502020204030204" pitchFamily="34" charset="0"/>
                <a:cs typeface="Times New Roman" panose="02020603050405020304" pitchFamily="18" charset="0"/>
              </a:rPr>
              <a:t>Group exemption number / affiliation network name (if it exists)</a:t>
            </a:r>
          </a:p>
          <a:p>
            <a:pPr marL="91440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Types of standards</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disambiguation tables described above</a:t>
            </a:r>
          </a:p>
          <a:p>
            <a:pPr marL="742950" marR="0" lvl="1"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publicly? YES </a:t>
            </a:r>
          </a:p>
        </p:txBody>
      </p:sp>
      <p:sp>
        <p:nvSpPr>
          <p:cNvPr id="4" name="TextBox 3">
            <a:extLst>
              <a:ext uri="{FF2B5EF4-FFF2-40B4-BE49-F238E27FC236}">
                <a16:creationId xmlns:a16="http://schemas.microsoft.com/office/drawing/2014/main" id="{05A88363-3647-6ED4-631F-189E605B7B5E}"/>
              </a:ext>
            </a:extLst>
          </p:cNvPr>
          <p:cNvSpPr txBox="1"/>
          <p:nvPr/>
        </p:nvSpPr>
        <p:spPr>
          <a:xfrm>
            <a:off x="9376913" y="4140680"/>
            <a:ext cx="18151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BMF, </a:t>
            </a:r>
            <a:r>
              <a:rPr kumimoji="0" lang="en-US" sz="1800" b="0" i="0" u="none" strike="noStrike" kern="1200" cap="none" spc="0" normalizeH="0" baseline="0" noProof="0" dirty="0" err="1">
                <a:ln>
                  <a:noFill/>
                </a:ln>
                <a:solidFill>
                  <a:srgbClr val="70AD47">
                    <a:lumMod val="75000"/>
                  </a:srgbClr>
                </a:solidFill>
                <a:effectLst/>
                <a:uLnTx/>
                <a:uFillTx/>
                <a:latin typeface="Calibri" panose="020F0502020204030204"/>
                <a:ea typeface="+mn-ea"/>
                <a:cs typeface="+mn-cs"/>
              </a:rPr>
              <a:t>Efile</a:t>
            </a:r>
            <a:r>
              <a:rPr kumimoji="0" lang="en-US" sz="1800" b="0"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 header</a:t>
            </a:r>
          </a:p>
        </p:txBody>
      </p:sp>
    </p:spTree>
    <p:extLst>
      <p:ext uri="{BB962C8B-B14F-4D97-AF65-F5344CB8AC3E}">
        <p14:creationId xmlns:p14="http://schemas.microsoft.com/office/powerpoint/2010/main" val="385532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ADEB8-48AF-5FDE-91C5-73F288D1CFF4}"/>
              </a:ext>
            </a:extLst>
          </p:cNvPr>
          <p:cNvSpPr txBox="1"/>
          <p:nvPr/>
        </p:nvSpPr>
        <p:spPr>
          <a:xfrm>
            <a:off x="577968" y="209176"/>
            <a:ext cx="10869283" cy="6439648"/>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small"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Organization Type</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 table that includes all attributes that describe an organization’s corporate form (corporation, association, trust, etc.), purpose, tax-exempt status, mission codes, etc.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It should be a table of more-or-less immutable organizational traits that can be easily added to any dataset with the EIN.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 lot of these are derived from existing data like 501c status (03, 04, </a:t>
            </a:r>
            <a:r>
              <a:rPr kumimoji="0" lang="en-US"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etc</a:t>
            </a: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but they could be renamed or reformatted to make them easier to apply. Others would be derived attributes from defined standards. For example, how is a grant-making organization operationalized? Private foundations are easy, but there are also community foundations and other grant-making nonprofits. There is a code to flag community foundations but not necessarily grant-making nonprofits, which would be flagged by a high proportion of their resources/activities spent allocating grants.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One master one-to-one table with current traits for each org that can be used to join these mostly immutable org attributes to any dataset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fields (not exhaustive)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DATE</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CURRENT (Y/N)</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Corporate form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Year of formation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501c type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IRS </a:t>
            </a:r>
            <a:r>
              <a:rPr kumimoji="0" lang="en-US"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ruledate</a:t>
            </a: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State of legal domicile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Common purpose code: service provider, advocacy, technical assistance, professional association, fundraising (monetary or non-monetary support), </a:t>
            </a:r>
            <a:r>
              <a:rPr kumimoji="0" lang="en-US"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etc</a:t>
            </a: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Grant-making status: private foundation, public foundation, public charity that makes grants, </a:t>
            </a:r>
            <a:r>
              <a:rPr kumimoji="0" lang="en-US" sz="1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etc</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Affiliation status (e.g. single organization monetary support, foundation serving another org, etc.)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NTEE codes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PCS codes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Tax exempt purpose codes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91440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Historic changes table – a more compact table that records changes since they would not be frequent and the use case for old values is less clear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Date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Variable name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Old value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New value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Source of change </a:t>
            </a:r>
          </a:p>
          <a:p>
            <a:pPr marL="91440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Type of standard</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One current and cumulative table of attributes organized by EIN with only the current org traits</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Cumulative meaning it contains EINs of closed entities that would no longer be in the BMF or Pub 78 but would appear in many longitudinal datasets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Historic changes to traits could be stored in a separate table</a:t>
            </a:r>
          </a:p>
          <a:p>
            <a:pPr marL="742950" marR="0" lvl="1"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public asset: YES </a:t>
            </a:r>
          </a:p>
        </p:txBody>
      </p:sp>
    </p:spTree>
    <p:extLst>
      <p:ext uri="{BB962C8B-B14F-4D97-AF65-F5344CB8AC3E}">
        <p14:creationId xmlns:p14="http://schemas.microsoft.com/office/powerpoint/2010/main" val="305006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9824A-3F16-0AA5-DE4D-2EDE87D6104C}"/>
              </a:ext>
            </a:extLst>
          </p:cNvPr>
          <p:cNvSpPr txBox="1"/>
          <p:nvPr/>
        </p:nvSpPr>
        <p:spPr>
          <a:xfrm>
            <a:off x="566468" y="197539"/>
            <a:ext cx="11059064" cy="6234464"/>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small"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Organization Location</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 set of location assets that recognize the multi-dimensionality of location and also provide crosswalks of common geographic units to make translation easier.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type: one org to many locations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fields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Times New Roman" panose="02020603050405020304" pitchFamily="18" charset="0"/>
              </a:rPr>
              <a:t>Source?</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44546A"/>
                </a:solidFill>
                <a:effectLst/>
                <a:uLnTx/>
                <a:uFillTx/>
                <a:latin typeface="Calibri" panose="020F0502020204030204" pitchFamily="34" charset="0"/>
                <a:ea typeface="Calibri" panose="020F0502020204030204" pitchFamily="34" charset="0"/>
                <a:cs typeface="Times New Roman" panose="02020603050405020304" pitchFamily="18" charset="0"/>
              </a:rPr>
              <a:t>Current?</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Org address raw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Org address clean (building number, street, city, state, zip)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1"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Type of address? (HQ, Field, Accountant?)</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Lat-Lon geocode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Census tract FIPS</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ZIP code</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County FIPS</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Metro ID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State FIPS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Address type: HQ, field office, service location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Location type: urban, suburban, rural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Source of the data and date (addresses change) </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914400" marR="0" lvl="0" indent="0" algn="l" defTabSz="914400" rtl="0" eaLnBrk="1" fontAlgn="auto" latinLnBrk="0" hangingPunct="1">
              <a:lnSpc>
                <a:spcPct val="107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Type of standards</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Asset 1: standardized crosswalk of location definitions</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Tracts, zip code, counties, metros and location type need to be harmonized to a specific year (the most recent files available) since geographic units change frequently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This asset should include shapefiles corresponding to the crosswalk year (typically harmonized to the most recent decennial census files)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public asset? YES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Asset 2: census tables harmonized to the year of Asset 1</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Harmonization of census data requires apportionment to reconcile changes in geographic unit definitions over time – for example, population count or unemployment measures at the tract level with data from 1990, 2000, 2010, and 2020 all harmonized to 2020 tract definitions</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Harmonized files are necessary for longitudinal analysis but hard to produce and maintain – different files are needed for each geographic unit</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See: </a:t>
            </a:r>
            <a:r>
              <a:rPr kumimoji="0" lang="en-US" sz="10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Times New Roman" panose="02020603050405020304" pitchFamily="18" charset="0"/>
                <a:hlinkClick r:id="rId2"/>
              </a:rPr>
              <a:t>https://www.brown.edu/academics/spatial-structures-in-social-sciences/ltdb-following-neighborhoods-over-time</a:t>
            </a: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public asset? YES</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Asset 3: disambiguation database of nonprofit addresses described above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Would require aggregating records from the same form across time, or from multiple forms and databases</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Would be the basis for better matching processes that typically require organization names and addresses </a:t>
            </a:r>
          </a:p>
          <a:p>
            <a:pPr marL="1143000" marR="0" lvl="2" indent="-228600" algn="l"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Shared public asset: NO because of potential abuse by marketing agencies </a:t>
            </a:r>
          </a:p>
        </p:txBody>
      </p:sp>
    </p:spTree>
    <p:extLst>
      <p:ext uri="{BB962C8B-B14F-4D97-AF65-F5344CB8AC3E}">
        <p14:creationId xmlns:p14="http://schemas.microsoft.com/office/powerpoint/2010/main" val="4185951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C3C1C-2F7A-F6B1-9160-97DA05E07783}"/>
              </a:ext>
            </a:extLst>
          </p:cNvPr>
          <p:cNvSpPr txBox="1"/>
          <p:nvPr/>
        </p:nvSpPr>
        <p:spPr>
          <a:xfrm>
            <a:off x="1190445" y="814182"/>
            <a:ext cx="10006642" cy="522963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1" i="0" u="none" strike="noStrike" kern="1200" cap="small" spc="0" normalizeH="0" baseline="0" noProof="0" dirty="0">
                <a:ln>
                  <a:noFill/>
                </a:ln>
                <a:solidFill>
                  <a:srgbClr val="C45911"/>
                </a:solidFill>
                <a:effectLst/>
                <a:uLnTx/>
                <a:uFillTx/>
                <a:latin typeface="Calibri" panose="020F0502020204030204" pitchFamily="34" charset="0"/>
                <a:ea typeface="Calibri" panose="020F0502020204030204" pitchFamily="34" charset="0"/>
                <a:cs typeface="Times New Roman" panose="02020603050405020304" pitchFamily="18" charset="0"/>
              </a:rPr>
              <a:t>Organization Mission &amp; Industry Taxonomies </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Tables that contain nonprofit missions, activity descriptions, and activity taxonomies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01: Nonprofit Mission and Activity Descriptions  (one-to-may)</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Year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Mission statement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Source of info</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Current/best?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02: Program Service Accomplishments (one-to-many)</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Year</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Program service accomplishments </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sng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Source of information </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02: Mission Taxonomies (one-to-many)</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Year updated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Taxonomy type: NTEE, PCS, tax exempt purpose,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etc</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Taxonomy value/code</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Primary category (Y/N) - if an org has multiple codes within a single taxonomy</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Source (IRS, update from org, re-code, predicted value) </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Confidence?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Taxonomy Crosswalk</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Crosswalk of NTEE, PCS, NAICS, and any other taxonomies that have a one-to-one mapping and can be easily merged to existing data when one code is present </a:t>
            </a:r>
          </a:p>
          <a:p>
            <a:pPr marL="342900" marR="0" lvl="0" indent="-34290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Type of Standards:</a:t>
            </a:r>
          </a:p>
          <a:p>
            <a:pPr marL="742950" marR="0" lvl="1" indent="-285750" algn="l" defTabSz="9144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Asset 1: one table of current NTEE/PCS codes for all nonprofits (active and closed) </a:t>
            </a:r>
          </a:p>
          <a:p>
            <a:pPr marL="742950" marR="0" lvl="1"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Asset 2: crosswalk of mission codes</a:t>
            </a:r>
          </a:p>
        </p:txBody>
      </p:sp>
    </p:spTree>
    <p:extLst>
      <p:ext uri="{BB962C8B-B14F-4D97-AF65-F5344CB8AC3E}">
        <p14:creationId xmlns:p14="http://schemas.microsoft.com/office/powerpoint/2010/main" val="1621873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F51A65-2E7A-7785-3B39-AB1DF6271881}"/>
              </a:ext>
            </a:extLst>
          </p:cNvPr>
          <p:cNvSpPr/>
          <p:nvPr/>
        </p:nvSpPr>
        <p:spPr>
          <a:xfrm>
            <a:off x="2751826" y="1224951"/>
            <a:ext cx="612476"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69BF3B8-A3CD-F2B9-39E7-25D31813FB48}"/>
              </a:ext>
            </a:extLst>
          </p:cNvPr>
          <p:cNvSpPr/>
          <p:nvPr/>
        </p:nvSpPr>
        <p:spPr>
          <a:xfrm>
            <a:off x="2751826" y="1486619"/>
            <a:ext cx="897148"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7A458C-0457-5753-8371-2D0367315806}"/>
              </a:ext>
            </a:extLst>
          </p:cNvPr>
          <p:cNvSpPr/>
          <p:nvPr/>
        </p:nvSpPr>
        <p:spPr>
          <a:xfrm>
            <a:off x="2751826" y="1748287"/>
            <a:ext cx="741872"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933E44-3EF6-2410-7E4E-83AA60E87528}"/>
              </a:ext>
            </a:extLst>
          </p:cNvPr>
          <p:cNvSpPr/>
          <p:nvPr/>
        </p:nvSpPr>
        <p:spPr>
          <a:xfrm>
            <a:off x="2751826" y="2009955"/>
            <a:ext cx="465827"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195019-8AB7-B88E-DDD2-465DC336C444}"/>
              </a:ext>
            </a:extLst>
          </p:cNvPr>
          <p:cNvPicPr>
            <a:picLocks noChangeAspect="1"/>
          </p:cNvPicPr>
          <p:nvPr/>
        </p:nvPicPr>
        <p:blipFill>
          <a:blip r:embed="rId2"/>
          <a:stretch>
            <a:fillRect/>
          </a:stretch>
        </p:blipFill>
        <p:spPr>
          <a:xfrm>
            <a:off x="3364302" y="3256472"/>
            <a:ext cx="3051774" cy="2990291"/>
          </a:xfrm>
          <a:prstGeom prst="rect">
            <a:avLst/>
          </a:prstGeom>
        </p:spPr>
      </p:pic>
      <p:sp>
        <p:nvSpPr>
          <p:cNvPr id="10" name="TextBox 9">
            <a:extLst>
              <a:ext uri="{FF2B5EF4-FFF2-40B4-BE49-F238E27FC236}">
                <a16:creationId xmlns:a16="http://schemas.microsoft.com/office/drawing/2014/main" id="{FC931245-83BC-D831-035D-A4105DC85E61}"/>
              </a:ext>
            </a:extLst>
          </p:cNvPr>
          <p:cNvSpPr txBox="1"/>
          <p:nvPr/>
        </p:nvSpPr>
        <p:spPr>
          <a:xfrm>
            <a:off x="1121434" y="1491734"/>
            <a:ext cx="1086516" cy="369332"/>
          </a:xfrm>
          <a:prstGeom prst="rect">
            <a:avLst/>
          </a:prstGeom>
          <a:noFill/>
        </p:spPr>
        <p:txBody>
          <a:bodyPr wrap="none" rtlCol="0">
            <a:spAutoFit/>
          </a:bodyPr>
          <a:lstStyle/>
          <a:p>
            <a:r>
              <a:rPr lang="en-US" dirty="0"/>
              <a:t>NTMAJ10</a:t>
            </a:r>
          </a:p>
        </p:txBody>
      </p:sp>
      <p:sp>
        <p:nvSpPr>
          <p:cNvPr id="11" name="Rectangle 10">
            <a:extLst>
              <a:ext uri="{FF2B5EF4-FFF2-40B4-BE49-F238E27FC236}">
                <a16:creationId xmlns:a16="http://schemas.microsoft.com/office/drawing/2014/main" id="{C92D6B26-8D7B-0EE9-CBD6-C21CB70CB10E}"/>
              </a:ext>
            </a:extLst>
          </p:cNvPr>
          <p:cNvSpPr/>
          <p:nvPr/>
        </p:nvSpPr>
        <p:spPr>
          <a:xfrm>
            <a:off x="7726392" y="1224951"/>
            <a:ext cx="612476"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D7CEAB-BDA7-8436-4A39-F3CB9B2FF998}"/>
              </a:ext>
            </a:extLst>
          </p:cNvPr>
          <p:cNvSpPr/>
          <p:nvPr/>
        </p:nvSpPr>
        <p:spPr>
          <a:xfrm>
            <a:off x="7726392" y="1486619"/>
            <a:ext cx="897148"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73F91A-DBB4-831D-10D2-DB2AE93A7EBA}"/>
              </a:ext>
            </a:extLst>
          </p:cNvPr>
          <p:cNvSpPr/>
          <p:nvPr/>
        </p:nvSpPr>
        <p:spPr>
          <a:xfrm>
            <a:off x="7726392" y="1748287"/>
            <a:ext cx="741872"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5C0D5F-034E-E488-6724-D89058DF92CF}"/>
              </a:ext>
            </a:extLst>
          </p:cNvPr>
          <p:cNvSpPr/>
          <p:nvPr/>
        </p:nvSpPr>
        <p:spPr>
          <a:xfrm>
            <a:off x="7726392" y="2009955"/>
            <a:ext cx="465827" cy="189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731350-D2BA-0D0D-79C4-CE5AE0C5D070}"/>
              </a:ext>
            </a:extLst>
          </p:cNvPr>
          <p:cNvSpPr txBox="1"/>
          <p:nvPr/>
        </p:nvSpPr>
        <p:spPr>
          <a:xfrm>
            <a:off x="5638800" y="1486619"/>
            <a:ext cx="1667444" cy="369332"/>
          </a:xfrm>
          <a:prstGeom prst="rect">
            <a:avLst/>
          </a:prstGeom>
          <a:noFill/>
        </p:spPr>
        <p:txBody>
          <a:bodyPr wrap="none" rtlCol="0">
            <a:spAutoFit/>
          </a:bodyPr>
          <a:lstStyle/>
          <a:p>
            <a:r>
              <a:rPr lang="en-US" dirty="0"/>
              <a:t>Common Codes</a:t>
            </a:r>
          </a:p>
        </p:txBody>
      </p:sp>
      <p:sp>
        <p:nvSpPr>
          <p:cNvPr id="16" name="TextBox 15">
            <a:extLst>
              <a:ext uri="{FF2B5EF4-FFF2-40B4-BE49-F238E27FC236}">
                <a16:creationId xmlns:a16="http://schemas.microsoft.com/office/drawing/2014/main" id="{DDA0676F-29CA-6470-C142-62B8E4BF7EA4}"/>
              </a:ext>
            </a:extLst>
          </p:cNvPr>
          <p:cNvSpPr txBox="1"/>
          <p:nvPr/>
        </p:nvSpPr>
        <p:spPr>
          <a:xfrm>
            <a:off x="1434861" y="4566951"/>
            <a:ext cx="1389611" cy="369332"/>
          </a:xfrm>
          <a:prstGeom prst="rect">
            <a:avLst/>
          </a:prstGeom>
          <a:noFill/>
        </p:spPr>
        <p:txBody>
          <a:bodyPr wrap="none" rtlCol="0">
            <a:spAutoFit/>
          </a:bodyPr>
          <a:lstStyle/>
          <a:p>
            <a:r>
              <a:rPr lang="en-US" dirty="0"/>
              <a:t>Major Group</a:t>
            </a:r>
          </a:p>
        </p:txBody>
      </p:sp>
      <p:sp>
        <p:nvSpPr>
          <p:cNvPr id="17" name="TextBox 16">
            <a:extLst>
              <a:ext uri="{FF2B5EF4-FFF2-40B4-BE49-F238E27FC236}">
                <a16:creationId xmlns:a16="http://schemas.microsoft.com/office/drawing/2014/main" id="{915A9B40-07A5-1E57-3096-28472D7E3316}"/>
              </a:ext>
            </a:extLst>
          </p:cNvPr>
          <p:cNvSpPr txBox="1"/>
          <p:nvPr/>
        </p:nvSpPr>
        <p:spPr>
          <a:xfrm>
            <a:off x="8169214" y="4196600"/>
            <a:ext cx="2587925" cy="1477328"/>
          </a:xfrm>
          <a:prstGeom prst="rect">
            <a:avLst/>
          </a:prstGeom>
          <a:noFill/>
        </p:spPr>
        <p:txBody>
          <a:bodyPr wrap="square" rtlCol="0">
            <a:spAutoFit/>
          </a:bodyPr>
          <a:lstStyle/>
          <a:p>
            <a:r>
              <a:rPr lang="en-US" dirty="0"/>
              <a:t>Have widgets in sections to show distributions of mission &amp; industry categories before selecting. </a:t>
            </a:r>
          </a:p>
        </p:txBody>
      </p:sp>
    </p:spTree>
    <p:extLst>
      <p:ext uri="{BB962C8B-B14F-4D97-AF65-F5344CB8AC3E}">
        <p14:creationId xmlns:p14="http://schemas.microsoft.com/office/powerpoint/2010/main" val="305860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C3C1C-2F7A-F6B1-9160-97DA05E07783}"/>
              </a:ext>
            </a:extLst>
          </p:cNvPr>
          <p:cNvSpPr txBox="1"/>
          <p:nvPr/>
        </p:nvSpPr>
        <p:spPr>
          <a:xfrm>
            <a:off x="810882" y="400280"/>
            <a:ext cx="4485737" cy="5946564"/>
          </a:xfrm>
          <a:prstGeom prst="rect">
            <a:avLst/>
          </a:prstGeom>
          <a:noFill/>
        </p:spPr>
        <p:txBody>
          <a:bodyPr wrap="square">
            <a:spAutoFit/>
          </a:bodyPr>
          <a:lstStyle/>
          <a:p>
            <a:pPr marL="0" marR="0">
              <a:lnSpc>
                <a:spcPct val="107000"/>
              </a:lnSpc>
              <a:spcBef>
                <a:spcPts val="0"/>
              </a:spcBef>
              <a:spcAft>
                <a:spcPts val="800"/>
              </a:spcAft>
            </a:pPr>
            <a:r>
              <a:rPr lang="en-US" sz="1200" b="1" cap="small"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NEW TAXONOMY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Tables that contain nonprofit missions, activity descriptions, and activity taxonomies. </a:t>
            </a:r>
            <a:r>
              <a:rPr lang="en-US" sz="900" dirty="0">
                <a:latin typeface="Calibri" panose="020F0502020204030204" pitchFamily="34" charset="0"/>
                <a:ea typeface="Calibri" panose="020F0502020204030204" pitchFamily="34" charset="0"/>
                <a:cs typeface="Times New Roman" panose="02020603050405020304" pitchFamily="18" charset="0"/>
              </a:rPr>
              <a:t>Important things to keep clear: </a:t>
            </a:r>
          </a:p>
          <a:p>
            <a:pPr marL="228600" marR="0" indent="-228600">
              <a:lnSpc>
                <a:spcPct val="107000"/>
              </a:lnSpc>
              <a:spcBef>
                <a:spcPts val="0"/>
              </a:spcBef>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Categories are defined by IRS or derived? </a:t>
            </a:r>
          </a:p>
          <a:p>
            <a:pPr marL="228600" marR="0" indent="-228600">
              <a:lnSpc>
                <a:spcPct val="107000"/>
              </a:lnSpc>
              <a:spcBef>
                <a:spcPts val="0"/>
              </a:spcBef>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Categories are mutually exclusive (crisp or fuzzy)? </a:t>
            </a:r>
          </a:p>
          <a:p>
            <a:pPr marL="228600" marR="0" indent="-228600">
              <a:lnSpc>
                <a:spcPct val="107000"/>
              </a:lnSpc>
              <a:spcBef>
                <a:spcPts val="0"/>
              </a:spcBef>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Traits are IMMUTABLE (org type, 501c status) or </a:t>
            </a:r>
            <a:r>
              <a:rPr lang="en-US" sz="9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DYNAMIC</a:t>
            </a:r>
            <a:r>
              <a:rPr lang="en-US" sz="900" dirty="0">
                <a:latin typeface="Calibri" panose="020F0502020204030204" pitchFamily="34" charset="0"/>
                <a:ea typeface="Calibri" panose="020F0502020204030204" pitchFamily="34" charset="0"/>
                <a:cs typeface="Times New Roman" panose="02020603050405020304" pitchFamily="18" charset="0"/>
              </a:rPr>
              <a:t> (size, program activities)</a:t>
            </a:r>
          </a:p>
          <a:p>
            <a:pPr marR="0">
              <a:lnSpc>
                <a:spcPct val="107000"/>
              </a:lnSpc>
              <a:spcBef>
                <a:spcPts val="0"/>
              </a:spcBef>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9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NAME</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Official</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Parent Name in group?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Doing Business As / Sort Name / Aliases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Acronyms </a:t>
            </a:r>
          </a:p>
          <a:p>
            <a:pPr lvl="1">
              <a:lnSpc>
                <a:spcPct val="107000"/>
              </a:lnSpc>
            </a:pP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900" b="1" dirty="0">
                <a:latin typeface="Calibri" panose="020F0502020204030204" pitchFamily="34" charset="0"/>
                <a:ea typeface="Calibri" panose="020F0502020204030204" pitchFamily="34" charset="0"/>
                <a:cs typeface="Times New Roman" panose="02020603050405020304" pitchFamily="18" charset="0"/>
              </a:rPr>
              <a:t>ORG TYPE</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Corporate form</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Independent or group?</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Multiple types of groups (federations/chapters)</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List affiliate org(s)? (EIN of parent NP?) </a:t>
            </a:r>
            <a:r>
              <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(dynamic?)</a:t>
            </a:r>
          </a:p>
          <a:p>
            <a:pPr marL="1714500" lvl="3"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Operating, Mutual, </a:t>
            </a:r>
            <a:r>
              <a:rPr lang="en-US" sz="900" b="1" dirty="0">
                <a:latin typeface="Calibri" panose="020F0502020204030204" pitchFamily="34" charset="0"/>
                <a:ea typeface="Calibri" panose="020F0502020204030204" pitchFamily="34" charset="0"/>
                <a:cs typeface="Times New Roman" panose="02020603050405020304" pitchFamily="18" charset="0"/>
              </a:rPr>
              <a:t>Support type? </a:t>
            </a:r>
          </a:p>
          <a:p>
            <a:pPr marL="1714500" lvl="3"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Common Codes (</a:t>
            </a:r>
            <a:r>
              <a:rPr lang="en-US" sz="900" b="1" dirty="0">
                <a:latin typeface="Calibri" panose="020F0502020204030204" pitchFamily="34" charset="0"/>
                <a:ea typeface="Calibri" panose="020F0502020204030204" pitchFamily="34" charset="0"/>
                <a:cs typeface="Times New Roman" panose="02020603050405020304" pitchFamily="18" charset="0"/>
              </a:rPr>
              <a:t>support type?</a:t>
            </a:r>
            <a:r>
              <a:rPr lang="en-US" sz="900" dirty="0">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Special types – school, hospital, university, foundation, church, government, international</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IRS has categories (sometimes non-sensical) and nonprofits disclose status or file schedules</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Other types? civic, special interest, political, religious </a:t>
            </a:r>
            <a:r>
              <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rPr>
              <a:t>(dynamic?)</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Are these mutually exclusive? International is not… separate flag under geo? </a:t>
            </a:r>
          </a:p>
          <a:p>
            <a:pPr lvl="2">
              <a:lnSpc>
                <a:spcPct val="107000"/>
              </a:lnSpc>
            </a:pP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900" b="1" dirty="0">
                <a:latin typeface="Calibri" panose="020F0502020204030204" pitchFamily="34" charset="0"/>
                <a:ea typeface="Calibri" panose="020F0502020204030204" pitchFamily="34" charset="0"/>
                <a:cs typeface="Times New Roman" panose="02020603050405020304" pitchFamily="18" charset="0"/>
              </a:rPr>
              <a:t>TAX EXEMPT PURPOSE</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Tax status (exempt, donations, other – can be non-exempt nonprofit as well)</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501c type</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Can 501c types be grouped?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Reason for exemption (not mutually exclusive)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Exemption tests</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Filing requirements? STATIC ONLY  (</a:t>
            </a:r>
            <a:r>
              <a:rPr lang="en-US" sz="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this is ambiguous and changes</a:t>
            </a:r>
            <a:r>
              <a:rPr lang="en-US" sz="9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buFont typeface="Courier New" panose="02070309020205020404" pitchFamily="49" charset="0"/>
              <a:buChar char="o"/>
            </a:pP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37FE4A4-239F-15AB-F1A3-94D153C9999C}"/>
              </a:ext>
            </a:extLst>
          </p:cNvPr>
          <p:cNvSpPr txBox="1"/>
          <p:nvPr/>
        </p:nvSpPr>
        <p:spPr>
          <a:xfrm>
            <a:off x="6691223" y="1667421"/>
            <a:ext cx="4485737" cy="4975786"/>
          </a:xfrm>
          <a:prstGeom prst="rect">
            <a:avLst/>
          </a:prstGeom>
          <a:noFill/>
        </p:spPr>
        <p:txBody>
          <a:bodyPr wrap="square">
            <a:spAutoFit/>
          </a:bodyPr>
          <a:lstStyle/>
          <a:p>
            <a:pPr marR="0">
              <a:lnSpc>
                <a:spcPct val="107000"/>
              </a:lnSpc>
              <a:spcBef>
                <a:spcPts val="0"/>
              </a:spcBef>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9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SIZE</a:t>
            </a:r>
            <a:r>
              <a:rPr lang="en-US" sz="900" b="1" dirty="0">
                <a:effectLst/>
                <a:latin typeface="Calibri" panose="020F0502020204030204" pitchFamily="34" charset="0"/>
                <a:ea typeface="Calibri" panose="020F0502020204030204" pitchFamily="34" charset="0"/>
                <a:cs typeface="Times New Roman" panose="02020603050405020304" pitchFamily="18" charset="0"/>
              </a:rPr>
              <a:t> / AGE </a:t>
            </a:r>
            <a:r>
              <a:rPr lang="en-US" sz="900" dirty="0">
                <a:effectLst/>
                <a:latin typeface="Calibri" panose="020F0502020204030204" pitchFamily="34" charset="0"/>
                <a:ea typeface="Calibri" panose="020F0502020204030204" pitchFamily="34" charset="0"/>
                <a:cs typeface="Times New Roman" panose="02020603050405020304" pitchFamily="18" charset="0"/>
              </a:rPr>
              <a:t>(</a:t>
            </a:r>
            <a:r>
              <a:rPr lang="en-US" sz="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expenses</a:t>
            </a:r>
            <a:r>
              <a:rPr lang="en-US" sz="900" dirty="0">
                <a:effectLst/>
                <a:latin typeface="Calibri" panose="020F0502020204030204" pitchFamily="34" charset="0"/>
                <a:ea typeface="Calibri" panose="020F0502020204030204" pitchFamily="34" charset="0"/>
                <a:cs typeface="Times New Roman" panose="02020603050405020304" pitchFamily="18" charset="0"/>
              </a:rPr>
              <a:t>, formation date,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ruledate</a:t>
            </a:r>
            <a:r>
              <a:rPr lang="en-US" sz="9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buFont typeface="Courier New" panose="02070309020205020404" pitchFamily="49" charset="0"/>
              <a:buChar char="o"/>
            </a:pPr>
            <a:r>
              <a:rPr lang="en-US" sz="9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GEOGRAPHY</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State of legal domicile</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HQ l</a:t>
            </a:r>
            <a:r>
              <a:rPr lang="en-US" sz="900" dirty="0">
                <a:effectLst/>
                <a:latin typeface="Calibri" panose="020F0502020204030204" pitchFamily="34" charset="0"/>
                <a:ea typeface="Calibri" panose="020F0502020204030204" pitchFamily="34" charset="0"/>
                <a:cs typeface="Times New Roman" panose="02020603050405020304" pitchFamily="18" charset="0"/>
              </a:rPr>
              <a:t>ocation (address/</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lat-lon</a:t>
            </a:r>
            <a:r>
              <a:rPr lang="en-US" sz="900" dirty="0">
                <a:effectLst/>
                <a:latin typeface="Calibri" panose="020F0502020204030204" pitchFamily="34" charset="0"/>
                <a:ea typeface="Calibri" panose="020F0502020204030204" pitchFamily="34" charset="0"/>
                <a:cs typeface="Times New Roman" panose="02020603050405020304" pitchFamily="18" charset="0"/>
              </a:rPr>
              <a:t>/FIPS)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Scope: state, regional, national, international</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Is this fundraising scope or activities? </a:t>
            </a:r>
            <a:br>
              <a:rPr lang="en-US" sz="900" dirty="0">
                <a:latin typeface="Calibri" panose="020F0502020204030204" pitchFamily="34" charset="0"/>
                <a:ea typeface="Calibri" panose="020F0502020204030204" pitchFamily="34" charset="0"/>
                <a:cs typeface="Times New Roman" panose="02020603050405020304" pitchFamily="18" charset="0"/>
              </a:rPr>
            </a:b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900" b="1" dirty="0">
                <a:effectLst/>
                <a:latin typeface="Calibri" panose="020F0502020204030204" pitchFamily="34" charset="0"/>
                <a:ea typeface="Calibri" panose="020F0502020204030204" pitchFamily="34" charset="0"/>
                <a:cs typeface="Times New Roman" panose="02020603050405020304" pitchFamily="18" charset="0"/>
              </a:rPr>
              <a:t>MISSION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Use overhauled NTEE codes</a:t>
            </a:r>
          </a:p>
          <a:p>
            <a:pPr marL="1257300" lvl="2"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C</a:t>
            </a:r>
            <a:r>
              <a:rPr lang="en-US" sz="900" dirty="0">
                <a:effectLst/>
                <a:latin typeface="Calibri" panose="020F0502020204030204" pitchFamily="34" charset="0"/>
                <a:ea typeface="Calibri" panose="020F0502020204030204" pitchFamily="34" charset="0"/>
                <a:cs typeface="Times New Roman" panose="02020603050405020304" pitchFamily="18" charset="0"/>
              </a:rPr>
              <a:t>ommon codes are described under org types?</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Other mission codes? (</a:t>
            </a:r>
          </a:p>
          <a:p>
            <a:pPr marL="342900" indent="-342900">
              <a:lnSpc>
                <a:spcPct val="107000"/>
              </a:lnSpc>
              <a:buFont typeface="Courier New" panose="02070309020205020404" pitchFamily="49" charset="0"/>
              <a:buChar char="o"/>
            </a:pPr>
            <a:r>
              <a:rPr lang="en-US" sz="9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ACTIVITIES (PROGRAMS)</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Program service accomplishments </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p>
            <a:pPr marL="1257300" lvl="2" indent="-342900">
              <a:lnSpc>
                <a:spcPct val="107000"/>
              </a:lnSpc>
              <a:buFont typeface="Courier New" panose="02070309020205020404" pitchFamily="49" charset="0"/>
              <a:buChar char="o"/>
            </a:pPr>
            <a:r>
              <a:rPr lang="en-US" sz="900" dirty="0"/>
              <a:t>Nonprofit Program Classifications (NPC)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9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TACTICS</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Lobbying (990 disclosures, H election)</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Grant-making (non-foundations that spend over X% or $Y on grants?) </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Political 527 org (separate category)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Other special types that have explicit IRS status? </a:t>
            </a:r>
          </a:p>
          <a:p>
            <a:pPr>
              <a:lnSpc>
                <a:spcPct val="107000"/>
              </a:lnSpc>
            </a:pPr>
            <a:endPar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endPar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9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BUSINESS MODEL  </a:t>
            </a:r>
            <a:endPar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revenue types – volunteer, donative, grants, earned income, mixed</a:t>
            </a:r>
          </a:p>
          <a:p>
            <a:pPr marL="342900" indent="-342900">
              <a:lnSpc>
                <a:spcPct val="107000"/>
              </a:lnSpc>
              <a:buFont typeface="Courier New" panose="02070309020205020404" pitchFamily="49" charset="0"/>
              <a:buChar char="o"/>
            </a:pPr>
            <a:endParaRPr lang="en-US" sz="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9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FISCAL </a:t>
            </a:r>
            <a:r>
              <a:rPr lang="en-US" sz="900" dirty="0">
                <a:solidFill>
                  <a:srgbClr val="7030A0"/>
                </a:solidFill>
                <a:latin typeface="Calibri" panose="020F0502020204030204" pitchFamily="34" charset="0"/>
                <a:ea typeface="Calibri" panose="020F0502020204030204" pitchFamily="34" charset="0"/>
                <a:cs typeface="Times New Roman" panose="02020603050405020304" pitchFamily="18" charset="0"/>
              </a:rPr>
              <a:t>HEALTH ?</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File</a:t>
            </a:r>
            <a:r>
              <a:rPr lang="en-US" sz="900" dirty="0">
                <a:latin typeface="Calibri" panose="020F0502020204030204" pitchFamily="34" charset="0"/>
                <a:ea typeface="Calibri" panose="020F0502020204030204" pitchFamily="34" charset="0"/>
                <a:cs typeface="Times New Roman" panose="02020603050405020304" pitchFamily="18" charset="0"/>
              </a:rPr>
              <a:t>d for 3 years?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Profit margins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ave</a:t>
            </a:r>
            <a:r>
              <a:rPr lang="en-US" sz="900" dirty="0">
                <a:effectLst/>
                <a:latin typeface="Calibri" panose="020F0502020204030204" pitchFamily="34" charset="0"/>
                <a:ea typeface="Calibri" panose="020F0502020204030204" pitchFamily="34" charset="0"/>
                <a:cs typeface="Times New Roman" panose="02020603050405020304" pitchFamily="18" charset="0"/>
              </a:rPr>
              <a:t> last 3 years)</a:t>
            </a: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Net assets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900" dirty="0">
                <a:latin typeface="Calibri" panose="020F0502020204030204" pitchFamily="34" charset="0"/>
                <a:ea typeface="Calibri" panose="020F0502020204030204" pitchFamily="34" charset="0"/>
                <a:cs typeface="Times New Roman" panose="02020603050405020304" pitchFamily="18" charset="0"/>
              </a:rPr>
              <a:t>Debt structure</a:t>
            </a:r>
          </a:p>
          <a:p>
            <a:pPr marL="800100" lvl="1" indent="-342900">
              <a:lnSpc>
                <a:spcPct val="107000"/>
              </a:lnSpc>
              <a:buFont typeface="Courier New" panose="02070309020205020404" pitchFamily="49" charset="0"/>
              <a:buChar char="o"/>
            </a:pPr>
            <a:r>
              <a:rPr lang="en-US" sz="900" dirty="0">
                <a:effectLst/>
                <a:latin typeface="Calibri" panose="020F0502020204030204" pitchFamily="34" charset="0"/>
                <a:ea typeface="Calibri" panose="020F0502020204030204" pitchFamily="34" charset="0"/>
                <a:cs typeface="Times New Roman" panose="02020603050405020304" pitchFamily="18" charset="0"/>
              </a:rPr>
              <a:t>Growth last 3 years</a:t>
            </a:r>
          </a:p>
          <a:p>
            <a:pPr marL="800100" lvl="1" indent="-342900">
              <a:lnSpc>
                <a:spcPct val="107000"/>
              </a:lnSpc>
              <a:buFont typeface="Courier New" panose="02070309020205020404" pitchFamily="49" charset="0"/>
              <a:buChar char="o"/>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6FF8E23-FB26-5060-8618-E18D654BC361}"/>
              </a:ext>
            </a:extLst>
          </p:cNvPr>
          <p:cNvSpPr txBox="1"/>
          <p:nvPr/>
        </p:nvSpPr>
        <p:spPr>
          <a:xfrm>
            <a:off x="2449901" y="1802921"/>
            <a:ext cx="1027845" cy="230832"/>
          </a:xfrm>
          <a:prstGeom prst="rect">
            <a:avLst/>
          </a:prstGeom>
          <a:noFill/>
        </p:spPr>
        <p:txBody>
          <a:bodyPr wrap="none" rtlCol="0">
            <a:spAutoFit/>
          </a:bodyPr>
          <a:lstStyle/>
          <a:p>
            <a:r>
              <a:rPr lang="en-US" sz="900" dirty="0"/>
              <a:t>How many to list?</a:t>
            </a:r>
          </a:p>
        </p:txBody>
      </p:sp>
    </p:spTree>
    <p:extLst>
      <p:ext uri="{BB962C8B-B14F-4D97-AF65-F5344CB8AC3E}">
        <p14:creationId xmlns:p14="http://schemas.microsoft.com/office/powerpoint/2010/main" val="324174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C3C1C-2F7A-F6B1-9160-97DA05E07783}"/>
              </a:ext>
            </a:extLst>
          </p:cNvPr>
          <p:cNvSpPr txBox="1"/>
          <p:nvPr/>
        </p:nvSpPr>
        <p:spPr>
          <a:xfrm>
            <a:off x="1199071" y="360387"/>
            <a:ext cx="10006642" cy="6497613"/>
          </a:xfrm>
          <a:prstGeom prst="rect">
            <a:avLst/>
          </a:prstGeom>
          <a:noFill/>
        </p:spPr>
        <p:txBody>
          <a:bodyPr wrap="square">
            <a:spAutoFit/>
          </a:bodyPr>
          <a:lstStyle/>
          <a:p>
            <a:pPr marL="0" marR="0">
              <a:lnSpc>
                <a:spcPct val="107000"/>
              </a:lnSpc>
              <a:spcBef>
                <a:spcPts val="0"/>
              </a:spcBef>
              <a:spcAft>
                <a:spcPts val="800"/>
              </a:spcAft>
            </a:pPr>
            <a:r>
              <a:rPr lang="en-US" sz="1400" b="1" cap="small"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MUTUAL BENEFIT ORGANIZATIONS </a:t>
            </a:r>
            <a:r>
              <a:rPr lang="en-US" sz="1400" b="1" cap="small"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(example of muddled definitions) </a:t>
            </a:r>
            <a:endParaRPr lang="en-US" sz="1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Misleading name – who is the “mutual” describing? Also an ambiguous category regarding tax-exempt status (many formed for the narrow benefit of members only, not society). More so, it </a:t>
            </a:r>
            <a:r>
              <a:rPr lang="en-US" sz="1100" dirty="0">
                <a:latin typeface="Calibri" panose="020F0502020204030204" pitchFamily="34" charset="0"/>
                <a:ea typeface="Calibri" panose="020F0502020204030204" pitchFamily="34" charset="0"/>
                <a:cs typeface="Times New Roman" panose="02020603050405020304" pitchFamily="18" charset="0"/>
              </a:rPr>
              <a:t>conflates traditional membership associations (civic groups) organized for broad public benefit with narrowly-focused special interest groups. See </a:t>
            </a:r>
            <a:r>
              <a:rPr lang="en-US" sz="1100" i="1" dirty="0">
                <a:latin typeface="Calibri" panose="020F0502020204030204" pitchFamily="34" charset="0"/>
                <a:ea typeface="Calibri" panose="020F0502020204030204" pitchFamily="34" charset="0"/>
                <a:cs typeface="Times New Roman" panose="02020603050405020304" pitchFamily="18" charset="0"/>
              </a:rPr>
              <a:t>Diminished Democracy</a:t>
            </a:r>
            <a:r>
              <a:rPr lang="en-US" sz="1100" dirty="0">
                <a:latin typeface="Calibri" panose="020F0502020204030204" pitchFamily="34" charset="0"/>
                <a:ea typeface="Calibri" panose="020F0502020204030204" pitchFamily="34" charset="0"/>
                <a:cs typeface="Times New Roman" panose="02020603050405020304" pitchFamily="18" charset="0"/>
              </a:rPr>
              <a:t>: https://www.amazon.com/Diminished-Democracy-Membership-Management-Distinguished-ebook/dp/B00DEVGONE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100" i="1" dirty="0">
                <a:latin typeface="Calibri" panose="020F0502020204030204" pitchFamily="34" charset="0"/>
                <a:ea typeface="Calibri" panose="020F0502020204030204" pitchFamily="34" charset="0"/>
                <a:cs typeface="Times New Roman" panose="02020603050405020304" pitchFamily="18" charset="0"/>
              </a:rPr>
              <a:t>From Wikipedia: A mutual-benefit nonprofit corporation or membership corporation is a type of nonprofit corporation in the US, similar to other mutual benefit organizations found in some of common law nations, chartered by government with a mandate to serve the mutual benefit of its members.</a:t>
            </a:r>
          </a:p>
          <a:p>
            <a:pPr marR="0" lvl="0">
              <a:lnSpc>
                <a:spcPct val="107000"/>
              </a:lnSpc>
              <a:spcBef>
                <a:spcPts val="0"/>
              </a:spcBef>
              <a:spcAft>
                <a:spcPts val="0"/>
              </a:spcAft>
            </a:pPr>
            <a:endParaRPr lang="en-US" sz="1100" i="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100" i="1" dirty="0">
                <a:latin typeface="Calibri" panose="020F0502020204030204" pitchFamily="34" charset="0"/>
                <a:ea typeface="Calibri" panose="020F0502020204030204" pitchFamily="34" charset="0"/>
                <a:cs typeface="Times New Roman" panose="02020603050405020304" pitchFamily="18" charset="0"/>
              </a:rPr>
              <a:t>A mutual-benefit corporation can be non-profit or not-for-profit in the United States, but it cannot obtain IRS 501(c)(3) non-profit status as a charitable organization.[1] It is distinct in U.S. law from public-benefit nonprofit corporations, and religious corporations. Mutual benefit corporations must still file tax returns and pay income tax because they are not formed for a purpose that is meant to benefit the general public (unlike public-benefit nonprofit corporations) but rather to provide an association of people with a common benefit. Due to its private purpose, a mutual benefit corporation pays the same taxes as a regular for-profit corporation (C corporation tax rates). However, the IRS still allows for tax exemptions for certain types of mutual-benefit nonprofits (501(c)(6)).</a:t>
            </a:r>
          </a:p>
          <a:p>
            <a:pPr marR="0" lvl="0">
              <a:lnSpc>
                <a:spcPct val="107000"/>
              </a:lnSpc>
              <a:spcBef>
                <a:spcPts val="0"/>
              </a:spcBef>
              <a:spcAft>
                <a:spcPts val="0"/>
              </a:spcAft>
            </a:pPr>
            <a:endParaRPr lang="en-US" sz="1100" i="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100" i="1" dirty="0">
                <a:latin typeface="Calibri" panose="020F0502020204030204" pitchFamily="34" charset="0"/>
                <a:ea typeface="Calibri" panose="020F0502020204030204" pitchFamily="34" charset="0"/>
                <a:cs typeface="Times New Roman" panose="02020603050405020304" pitchFamily="18" charset="0"/>
              </a:rPr>
              <a:t>Mutual benefit corporations are formed for common gain purposes such as providing insurance for members (many insurance companies still have "mutual" in their names, though many have since adopted other corporate forms), establishing a community financial institution, managing common property, or promoting the social or economic welfare of member individuals or organizations (for example through trade groups, professional organizations or business districts). Some mutual water companies are organized as mutual benefit corporations; an electric membership corporation is another example.</a:t>
            </a:r>
          </a:p>
          <a:p>
            <a:pPr marR="0" lvl="0">
              <a:lnSpc>
                <a:spcPct val="107000"/>
              </a:lnSpc>
              <a:spcBef>
                <a:spcPts val="0"/>
              </a:spcBef>
              <a:spcAft>
                <a:spcPts val="0"/>
              </a:spcAft>
            </a:pPr>
            <a:endParaRPr lang="en-US" sz="1100" i="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100" i="1" dirty="0">
                <a:latin typeface="Calibri" panose="020F0502020204030204" pitchFamily="34" charset="0"/>
                <a:ea typeface="Calibri" panose="020F0502020204030204" pitchFamily="34" charset="0"/>
                <a:cs typeface="Times New Roman" panose="02020603050405020304" pitchFamily="18" charset="0"/>
              </a:rPr>
              <a:t>Mutual benefit corporations have their roots in the benefit societies that sprang up to offer services and solidarity to workers during the Industrial Revolution, although most today do not have any particular connection to labor movements.</a:t>
            </a:r>
          </a:p>
          <a:p>
            <a:pPr marR="0" lvl="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Civic Groups [Putnam / Skocpol Style Social Capital – focused on identity]</a:t>
            </a:r>
          </a:p>
          <a:p>
            <a:pPr marL="342900" marR="0" lvl="0" indent="-342900">
              <a:lnSpc>
                <a:spcPct val="107000"/>
              </a:lnSpc>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Scientific Associations </a:t>
            </a:r>
          </a:p>
          <a:p>
            <a:pPr marL="342900" marR="0" lvl="0" indent="-342900">
              <a:lnSpc>
                <a:spcPct val="107000"/>
              </a:lnSpc>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Social Movements? </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Temperance society, pro-life movement? </a:t>
            </a:r>
          </a:p>
          <a:p>
            <a:pPr marL="342900" marR="0" lvl="0" indent="-342900">
              <a:lnSpc>
                <a:spcPct val="107000"/>
              </a:lnSpc>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Special Interest Groups [Olsen Style Collective Action] – there is no focus on ‘common good’ – only member benefits, can be zero sum with citizens, consumers, society</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Realtor’s association </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Labor unions </a:t>
            </a:r>
          </a:p>
          <a:p>
            <a:pPr marL="342900" marR="0" lvl="0" indent="-342900">
              <a:lnSpc>
                <a:spcPct val="107000"/>
              </a:lnSpc>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Commercial Associations (are nonprofit because profits distributed to members, not shareholders?) </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Insurance companies</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Credit Unions </a:t>
            </a:r>
          </a:p>
          <a:p>
            <a:pPr marL="800100" lvl="1"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Utilities like water / electric</a:t>
            </a:r>
          </a:p>
          <a:p>
            <a:pPr marL="342900" indent="-342900">
              <a:lnSpc>
                <a:spcPct val="107000"/>
              </a:lnSpc>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Homeowner Associations / Historic Preservation Districts ? </a:t>
            </a:r>
          </a:p>
          <a:p>
            <a:pPr marL="800100" lvl="1" indent="-342900">
              <a:lnSpc>
                <a:spcPct val="107000"/>
              </a:lnSpc>
              <a:buFont typeface="Courier New" panose="02070309020205020404" pitchFamily="49" charset="0"/>
              <a:buChar char="o"/>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10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74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176B-1A57-E96A-DC3C-D0407EA0CBDF}"/>
              </a:ext>
            </a:extLst>
          </p:cNvPr>
          <p:cNvSpPr>
            <a:spLocks noGrp="1"/>
          </p:cNvSpPr>
          <p:nvPr>
            <p:ph type="title"/>
          </p:nvPr>
        </p:nvSpPr>
        <p:spPr/>
        <p:txBody>
          <a:bodyPr/>
          <a:lstStyle/>
          <a:p>
            <a:r>
              <a:rPr lang="en-US" dirty="0"/>
              <a:t>Org Type</a:t>
            </a:r>
          </a:p>
        </p:txBody>
      </p:sp>
      <p:sp>
        <p:nvSpPr>
          <p:cNvPr id="3" name="Content Placeholder 2">
            <a:extLst>
              <a:ext uri="{FF2B5EF4-FFF2-40B4-BE49-F238E27FC236}">
                <a16:creationId xmlns:a16="http://schemas.microsoft.com/office/drawing/2014/main" id="{2A9BC99D-E9FB-8CD9-A827-B22118DB42CB}"/>
              </a:ext>
            </a:extLst>
          </p:cNvPr>
          <p:cNvSpPr>
            <a:spLocks noGrp="1"/>
          </p:cNvSpPr>
          <p:nvPr>
            <p:ph idx="1"/>
          </p:nvPr>
        </p:nvSpPr>
        <p:spPr/>
        <p:txBody>
          <a:bodyPr>
            <a:normAutofit lnSpcReduction="10000"/>
          </a:bodyPr>
          <a:lstStyle/>
          <a:p>
            <a:pPr marL="0" indent="0">
              <a:buNone/>
            </a:pPr>
            <a:r>
              <a:rPr lang="en-US" dirty="0" err="1"/>
              <a:t>CheckBox</a:t>
            </a:r>
            <a:endParaRPr lang="en-US" dirty="0"/>
          </a:p>
          <a:p>
            <a:r>
              <a:rPr lang="en-US" dirty="0"/>
              <a:t>PC, PF, OT (level1)</a:t>
            </a:r>
          </a:p>
          <a:p>
            <a:r>
              <a:rPr lang="en-US" dirty="0"/>
              <a:t>501c number</a:t>
            </a:r>
          </a:p>
          <a:p>
            <a:r>
              <a:rPr lang="en-US" dirty="0"/>
              <a:t>---</a:t>
            </a:r>
          </a:p>
          <a:p>
            <a:r>
              <a:rPr lang="en-US" dirty="0"/>
              <a:t>Reason for 501c3 status</a:t>
            </a:r>
          </a:p>
          <a:p>
            <a:r>
              <a:rPr lang="en-US" dirty="0"/>
              <a:t>Filing requirement code</a:t>
            </a:r>
          </a:p>
          <a:p>
            <a:r>
              <a:rPr lang="en-US" dirty="0"/>
              <a:t>---</a:t>
            </a:r>
          </a:p>
          <a:p>
            <a:r>
              <a:rPr lang="en-US" dirty="0"/>
              <a:t>Level 2 (mutual, operating, support)</a:t>
            </a:r>
          </a:p>
          <a:p>
            <a:r>
              <a:rPr lang="en-US" dirty="0"/>
              <a:t>Level 3 (foundation, fundraising, services, mutual, </a:t>
            </a:r>
            <a:r>
              <a:rPr lang="en-US" dirty="0" err="1"/>
              <a:t>etc</a:t>
            </a:r>
            <a:r>
              <a:rPr lang="en-US" dirty="0"/>
              <a:t>) </a:t>
            </a:r>
          </a:p>
          <a:p>
            <a:endParaRPr lang="en-US" dirty="0"/>
          </a:p>
        </p:txBody>
      </p:sp>
      <p:sp>
        <p:nvSpPr>
          <p:cNvPr id="5" name="TextBox 4">
            <a:extLst>
              <a:ext uri="{FF2B5EF4-FFF2-40B4-BE49-F238E27FC236}">
                <a16:creationId xmlns:a16="http://schemas.microsoft.com/office/drawing/2014/main" id="{7981296F-E70F-2310-56B1-77F5ACCE9E61}"/>
              </a:ext>
            </a:extLst>
          </p:cNvPr>
          <p:cNvSpPr txBox="1"/>
          <p:nvPr/>
        </p:nvSpPr>
        <p:spPr>
          <a:xfrm>
            <a:off x="5359879" y="365125"/>
            <a:ext cx="6096000" cy="2308324"/>
          </a:xfrm>
          <a:prstGeom prst="rect">
            <a:avLst/>
          </a:prstGeom>
          <a:noFill/>
        </p:spPr>
        <p:txBody>
          <a:bodyPr wrap="square">
            <a:spAutoFit/>
          </a:bodyPr>
          <a:lstStyle/>
          <a:p>
            <a:r>
              <a:rPr lang="en-US" sz="1600" dirty="0">
                <a:latin typeface="Lucida Console" panose="020B0609040504020204" pitchFamily="49" charset="0"/>
                <a:cs typeface="Courier New" panose="02070309020205020404" pitchFamily="49" charset="0"/>
              </a:rPr>
              <a:t>"FNDNCD", "FRCD",</a:t>
            </a:r>
          </a:p>
          <a:p>
            <a:r>
              <a:rPr lang="en-US" sz="1600" dirty="0">
                <a:latin typeface="Lucida Console" panose="020B0609040504020204" pitchFamily="49" charset="0"/>
                <a:cs typeface="Courier New" panose="02070309020205020404" pitchFamily="49" charset="0"/>
              </a:rPr>
              <a:t>"SUBSECCD", "LEVEL1",</a:t>
            </a:r>
          </a:p>
          <a:p>
            <a:endParaRPr lang="en-US" sz="1600" dirty="0">
              <a:latin typeface="Lucida Console" panose="020B0609040504020204" pitchFamily="49" charset="0"/>
              <a:cs typeface="Courier New" panose="02070309020205020404" pitchFamily="49" charset="0"/>
            </a:endParaRPr>
          </a:p>
          <a:p>
            <a:r>
              <a:rPr lang="en-US" sz="1600" dirty="0">
                <a:latin typeface="Lucida Console" panose="020B0609040504020204" pitchFamily="49" charset="0"/>
                <a:cs typeface="Courier New" panose="02070309020205020404" pitchFamily="49" charset="0"/>
              </a:rPr>
              <a:t># FRCD       Filing Requirement Code</a:t>
            </a:r>
          </a:p>
          <a:p>
            <a:r>
              <a:rPr lang="en-US" sz="1600" dirty="0">
                <a:latin typeface="Lucida Console" panose="020B0609040504020204" pitchFamily="49" charset="0"/>
                <a:cs typeface="Courier New" panose="02070309020205020404" pitchFamily="49" charset="0"/>
              </a:rPr>
              <a:t># FNDNCD     Reason for 501(c)(3) status</a:t>
            </a:r>
          </a:p>
          <a:p>
            <a:r>
              <a:rPr lang="en-US" sz="1600" dirty="0">
                <a:latin typeface="Lucida Console" panose="020B0609040504020204" pitchFamily="49" charset="0"/>
                <a:cs typeface="Courier New" panose="02070309020205020404" pitchFamily="49" charset="0"/>
              </a:rPr>
              <a:t># SUBSECCD   501c number</a:t>
            </a:r>
          </a:p>
          <a:p>
            <a:r>
              <a:rPr lang="en-US" sz="1600" dirty="0">
                <a:latin typeface="Lucida Console" panose="020B0609040504020204" pitchFamily="49" charset="0"/>
                <a:cs typeface="Courier New" panose="02070309020205020404" pitchFamily="49" charset="0"/>
              </a:rPr>
              <a:t># LEVEL1     PC, PF, OT</a:t>
            </a:r>
          </a:p>
          <a:p>
            <a:r>
              <a:rPr lang="en-US" sz="1600" dirty="0">
                <a:latin typeface="Lucida Console" panose="020B0609040504020204" pitchFamily="49" charset="0"/>
                <a:cs typeface="Courier New" panose="02070309020205020404" pitchFamily="49" charset="0"/>
              </a:rPr>
              <a:t># LEVEL2     Mutual, Operating, Support, </a:t>
            </a:r>
            <a:r>
              <a:rPr lang="en-US" sz="1600" dirty="0" err="1">
                <a:latin typeface="Lucida Console" panose="020B0609040504020204" pitchFamily="49" charset="0"/>
                <a:cs typeface="Courier New" panose="02070309020205020404" pitchFamily="49" charset="0"/>
              </a:rPr>
              <a:t>etc</a:t>
            </a:r>
            <a:endParaRPr lang="en-US" sz="1600" dirty="0">
              <a:latin typeface="Lucida Console" panose="020B0609040504020204" pitchFamily="49" charset="0"/>
              <a:cs typeface="Courier New" panose="02070309020205020404" pitchFamily="49" charset="0"/>
            </a:endParaRPr>
          </a:p>
          <a:p>
            <a:r>
              <a:rPr lang="en-US" sz="1600" dirty="0">
                <a:latin typeface="Lucida Console" panose="020B0609040504020204" pitchFamily="49" charset="0"/>
                <a:cs typeface="Courier New" panose="02070309020205020404" pitchFamily="49" charset="0"/>
              </a:rPr>
              <a:t># LEVEL3     </a:t>
            </a:r>
          </a:p>
        </p:txBody>
      </p:sp>
    </p:spTree>
    <p:extLst>
      <p:ext uri="{BB962C8B-B14F-4D97-AF65-F5344CB8AC3E}">
        <p14:creationId xmlns:p14="http://schemas.microsoft.com/office/powerpoint/2010/main" val="82727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C69329-DF98-158C-BDC8-49DD9F3F8DA2}"/>
              </a:ext>
            </a:extLst>
          </p:cNvPr>
          <p:cNvSpPr txBox="1"/>
          <p:nvPr/>
        </p:nvSpPr>
        <p:spPr>
          <a:xfrm>
            <a:off x="4813540" y="382012"/>
            <a:ext cx="5176866" cy="369332"/>
          </a:xfrm>
          <a:prstGeom prst="rect">
            <a:avLst/>
          </a:prstGeom>
          <a:noFill/>
        </p:spPr>
        <p:txBody>
          <a:bodyPr wrap="none" rtlCol="0">
            <a:spAutoFit/>
          </a:bodyPr>
          <a:lstStyle/>
          <a:p>
            <a:r>
              <a:rPr lang="en-US" dirty="0">
                <a:solidFill>
                  <a:schemeClr val="accent2">
                    <a:lumMod val="75000"/>
                  </a:schemeClr>
                </a:solidFill>
              </a:rPr>
              <a:t>Pub 78 – IRS list of all tax-exempt organizations (EO’s)</a:t>
            </a:r>
          </a:p>
        </p:txBody>
      </p:sp>
      <p:sp>
        <p:nvSpPr>
          <p:cNvPr id="5" name="TextBox 4">
            <a:extLst>
              <a:ext uri="{FF2B5EF4-FFF2-40B4-BE49-F238E27FC236}">
                <a16:creationId xmlns:a16="http://schemas.microsoft.com/office/drawing/2014/main" id="{061163CD-C07E-B8EC-59D7-D6412AB750F4}"/>
              </a:ext>
            </a:extLst>
          </p:cNvPr>
          <p:cNvSpPr txBox="1"/>
          <p:nvPr/>
        </p:nvSpPr>
        <p:spPr>
          <a:xfrm>
            <a:off x="5459800" y="1443840"/>
            <a:ext cx="3080351" cy="2862322"/>
          </a:xfrm>
          <a:prstGeom prst="rect">
            <a:avLst/>
          </a:prstGeom>
          <a:noFill/>
        </p:spPr>
        <p:txBody>
          <a:bodyPr wrap="square" rtlCol="0">
            <a:spAutoFit/>
          </a:bodyPr>
          <a:lstStyle/>
          <a:p>
            <a:r>
              <a:rPr lang="en-US" sz="1200" dirty="0"/>
              <a:t>(I don’t know where all of these charity types come from – how the IRS assigns each)</a:t>
            </a:r>
          </a:p>
          <a:p>
            <a:endParaRPr lang="en-US" sz="1200" dirty="0"/>
          </a:p>
          <a:p>
            <a:r>
              <a:rPr lang="en-US" sz="1200" dirty="0"/>
              <a:t>SOUNK – support org unknown? </a:t>
            </a:r>
          </a:p>
          <a:p>
            <a:endParaRPr lang="en-US" sz="1200" dirty="0"/>
          </a:p>
          <a:p>
            <a:r>
              <a:rPr lang="en-US" sz="1200" dirty="0"/>
              <a:t>GROUP – group exemption </a:t>
            </a:r>
          </a:p>
          <a:p>
            <a:endParaRPr lang="en-US" sz="1200" dirty="0"/>
          </a:p>
          <a:p>
            <a:r>
              <a:rPr lang="en-US" sz="1200" dirty="0"/>
              <a:t>POF – private operating foundation </a:t>
            </a:r>
          </a:p>
          <a:p>
            <a:endParaRPr lang="en-US" sz="1200" dirty="0"/>
          </a:p>
          <a:p>
            <a:r>
              <a:rPr lang="en-US" sz="1200" dirty="0"/>
              <a:t>SONFI – support org non-financial institution? </a:t>
            </a:r>
          </a:p>
          <a:p>
            <a:endParaRPr lang="en-US" sz="1200" dirty="0"/>
          </a:p>
          <a:p>
            <a:r>
              <a:rPr lang="en-US" sz="1200" dirty="0"/>
              <a:t>LODGE – member societies ? “501c10: Domestic fraternal societies and </a:t>
            </a:r>
            <a:r>
              <a:rPr lang="en-US" sz="1200" dirty="0" err="1"/>
              <a:t>assoc's</a:t>
            </a:r>
            <a:r>
              <a:rPr lang="en-US" sz="1200" dirty="0"/>
              <a:t>-lodges devoting their net earnings to charitable…”</a:t>
            </a:r>
          </a:p>
        </p:txBody>
      </p:sp>
      <p:sp>
        <p:nvSpPr>
          <p:cNvPr id="6" name="TextBox 5">
            <a:extLst>
              <a:ext uri="{FF2B5EF4-FFF2-40B4-BE49-F238E27FC236}">
                <a16:creationId xmlns:a16="http://schemas.microsoft.com/office/drawing/2014/main" id="{FFA9DC0F-0D93-17C3-B2A5-CB5C5429A19F}"/>
              </a:ext>
            </a:extLst>
          </p:cNvPr>
          <p:cNvSpPr txBox="1"/>
          <p:nvPr/>
        </p:nvSpPr>
        <p:spPr>
          <a:xfrm>
            <a:off x="905413" y="566678"/>
            <a:ext cx="6094562" cy="5262979"/>
          </a:xfrm>
          <a:prstGeom prst="rect">
            <a:avLst/>
          </a:prstGeom>
          <a:noFill/>
        </p:spPr>
        <p:txBody>
          <a:bodyPr wrap="square">
            <a:spAutoFit/>
          </a:bodyPr>
          <a:lstStyle/>
          <a:p>
            <a:r>
              <a:rPr lang="en-US" sz="1200" dirty="0">
                <a:latin typeface="Lucida Console" panose="020B0609040504020204" pitchFamily="49" charset="0"/>
              </a:rPr>
              <a:t>CHARITY TYPE</a:t>
            </a:r>
            <a:br>
              <a:rPr lang="en-US" sz="1200" dirty="0">
                <a:latin typeface="Lucida Console" panose="020B0609040504020204" pitchFamily="49" charset="0"/>
              </a:rPr>
            </a:br>
            <a:br>
              <a:rPr lang="en-US" sz="1200" dirty="0">
                <a:latin typeface="Lucida Console" panose="020B0609040504020204" pitchFamily="49" charset="0"/>
              </a:rPr>
            </a:br>
            <a:r>
              <a:rPr lang="en-US" sz="1200" dirty="0">
                <a:latin typeface="Lucida Console" panose="020B0609040504020204" pitchFamily="49" charset="0"/>
              </a:rPr>
              <a:t>|Var1                 |   Freq|</a:t>
            </a:r>
          </a:p>
          <a:p>
            <a:r>
              <a:rPr lang="en-US" sz="1200" dirty="0">
                <a:latin typeface="Lucida Console" panose="020B0609040504020204" pitchFamily="49" charset="0"/>
              </a:rPr>
              <a:t>|:--------------------|------:|</a:t>
            </a:r>
          </a:p>
          <a:p>
            <a:r>
              <a:rPr lang="en-US" sz="1200" dirty="0">
                <a:latin typeface="Lucida Console" panose="020B0609040504020204" pitchFamily="49" charset="0"/>
              </a:rPr>
              <a:t>|PC                   | 907371|</a:t>
            </a:r>
          </a:p>
          <a:p>
            <a:r>
              <a:rPr lang="en-US" sz="1200" dirty="0">
                <a:latin typeface="Lucida Console" panose="020B0609040504020204" pitchFamily="49" charset="0"/>
              </a:rPr>
              <a:t>|PF                   |  98345|</a:t>
            </a:r>
          </a:p>
          <a:p>
            <a:r>
              <a:rPr lang="en-US" sz="1200" dirty="0">
                <a:latin typeface="Lucida Console" panose="020B0609040504020204" pitchFamily="49" charset="0"/>
              </a:rPr>
              <a:t>|SOUNK                |  11592|</a:t>
            </a:r>
          </a:p>
          <a:p>
            <a:r>
              <a:rPr lang="en-US" sz="1200" dirty="0">
                <a:latin typeface="Lucida Console" panose="020B0609040504020204" pitchFamily="49" charset="0"/>
              </a:rPr>
              <a:t>|EO                   |  11339|</a:t>
            </a:r>
          </a:p>
          <a:p>
            <a:r>
              <a:rPr lang="en-US" sz="1200" dirty="0">
                <a:latin typeface="Lucida Console" panose="020B0609040504020204" pitchFamily="49" charset="0"/>
              </a:rPr>
              <a:t>|POF                  |   6979|</a:t>
            </a:r>
          </a:p>
          <a:p>
            <a:r>
              <a:rPr lang="en-US" sz="1200" dirty="0">
                <a:latin typeface="Lucida Console" panose="020B0609040504020204" pitchFamily="49" charset="0"/>
              </a:rPr>
              <a:t>|SO                   |   4937|</a:t>
            </a:r>
          </a:p>
          <a:p>
            <a:r>
              <a:rPr lang="en-US" sz="1200" dirty="0">
                <a:latin typeface="Lucida Console" panose="020B0609040504020204" pitchFamily="49" charset="0"/>
              </a:rPr>
              <a:t>|GROUP                |   1863|</a:t>
            </a:r>
          </a:p>
          <a:p>
            <a:r>
              <a:rPr lang="en-US" sz="1200" dirty="0">
                <a:latin typeface="Lucida Console" panose="020B0609040504020204" pitchFamily="49" charset="0"/>
              </a:rPr>
              <a:t>|EO,LODGE             |   1417|</a:t>
            </a:r>
          </a:p>
          <a:p>
            <a:r>
              <a:rPr lang="en-US" sz="1200" dirty="0">
                <a:latin typeface="Lucida Console" panose="020B0609040504020204" pitchFamily="49" charset="0"/>
              </a:rPr>
              <a:t>|FORGN                |    581|</a:t>
            </a:r>
          </a:p>
          <a:p>
            <a:r>
              <a:rPr lang="en-US" sz="1200" dirty="0">
                <a:latin typeface="Lucida Console" panose="020B0609040504020204" pitchFamily="49" charset="0"/>
              </a:rPr>
              <a:t>|UNKWN                |    370|</a:t>
            </a:r>
          </a:p>
          <a:p>
            <a:r>
              <a:rPr lang="en-US" sz="1200" dirty="0">
                <a:latin typeface="Lucida Console" panose="020B0609040504020204" pitchFamily="49" charset="0"/>
              </a:rPr>
              <a:t>|EO,GROUP,LODGE       |    268|</a:t>
            </a:r>
          </a:p>
          <a:p>
            <a:r>
              <a:rPr lang="en-US" sz="1200" dirty="0">
                <a:latin typeface="Lucida Console" panose="020B0609040504020204" pitchFamily="49" charset="0"/>
              </a:rPr>
              <a:t>|SONFI                |    194|</a:t>
            </a:r>
          </a:p>
          <a:p>
            <a:r>
              <a:rPr lang="en-US" sz="1200" dirty="0">
                <a:latin typeface="Lucida Console" panose="020B0609040504020204" pitchFamily="49" charset="0"/>
              </a:rPr>
              <a:t>|EO,GROUP             |     85|</a:t>
            </a:r>
          </a:p>
          <a:p>
            <a:r>
              <a:rPr lang="en-US" sz="1200" dirty="0">
                <a:latin typeface="Lucida Console" panose="020B0609040504020204" pitchFamily="49" charset="0"/>
              </a:rPr>
              <a:t>|FORGN,PF             |     51|</a:t>
            </a:r>
          </a:p>
          <a:p>
            <a:r>
              <a:rPr lang="en-US" sz="1200" dirty="0">
                <a:latin typeface="Lucida Console" panose="020B0609040504020204" pitchFamily="49" charset="0"/>
              </a:rPr>
              <a:t>|GROUP,SOUNK          |     44|</a:t>
            </a:r>
          </a:p>
          <a:p>
            <a:r>
              <a:rPr lang="en-US" sz="1200" dirty="0">
                <a:latin typeface="Lucida Console" panose="020B0609040504020204" pitchFamily="49" charset="0"/>
              </a:rPr>
              <a:t>|FORGN,SOUNK          |     16|</a:t>
            </a:r>
          </a:p>
          <a:p>
            <a:r>
              <a:rPr lang="en-US" sz="1200" dirty="0">
                <a:latin typeface="Lucida Console" panose="020B0609040504020204" pitchFamily="49" charset="0"/>
              </a:rPr>
              <a:t>|GROUP,SO             |      7|</a:t>
            </a:r>
          </a:p>
          <a:p>
            <a:r>
              <a:rPr lang="en-US" sz="1200" dirty="0">
                <a:latin typeface="Lucida Console" panose="020B0609040504020204" pitchFamily="49" charset="0"/>
              </a:rPr>
              <a:t>|EO,FORGN             |      5|</a:t>
            </a:r>
          </a:p>
          <a:p>
            <a:r>
              <a:rPr lang="en-US" sz="1200" dirty="0">
                <a:latin typeface="Lucida Console" panose="020B0609040504020204" pitchFamily="49" charset="0"/>
              </a:rPr>
              <a:t>|EO,PF                |      4|</a:t>
            </a:r>
          </a:p>
          <a:p>
            <a:r>
              <a:rPr lang="en-US" sz="1200" dirty="0">
                <a:latin typeface="Lucida Console" panose="020B0609040504020204" pitchFamily="49" charset="0"/>
              </a:rPr>
              <a:t>|FORGN,POF            |      4|</a:t>
            </a:r>
          </a:p>
          <a:p>
            <a:r>
              <a:rPr lang="en-US" sz="1200" dirty="0">
                <a:latin typeface="Lucida Console" panose="020B0609040504020204" pitchFamily="49" charset="0"/>
              </a:rPr>
              <a:t>|EO,FORGN,GROUP,LODGE |      1|</a:t>
            </a:r>
          </a:p>
          <a:p>
            <a:r>
              <a:rPr lang="en-US" sz="1200" dirty="0">
                <a:latin typeface="Lucida Console" panose="020B0609040504020204" pitchFamily="49" charset="0"/>
              </a:rPr>
              <a:t>|EO,SO                |      1|</a:t>
            </a:r>
          </a:p>
          <a:p>
            <a:r>
              <a:rPr lang="en-US" sz="1200" dirty="0">
                <a:latin typeface="Lucida Console" panose="020B0609040504020204" pitchFamily="49" charset="0"/>
              </a:rPr>
              <a:t>|FORGN,SO             |      1|</a:t>
            </a:r>
          </a:p>
          <a:p>
            <a:r>
              <a:rPr lang="en-US" sz="1200" dirty="0">
                <a:latin typeface="Lucida Console" panose="020B0609040504020204" pitchFamily="49" charset="0"/>
              </a:rPr>
              <a:t>|GROUP,PF             |      1|</a:t>
            </a:r>
          </a:p>
        </p:txBody>
      </p:sp>
    </p:spTree>
    <p:extLst>
      <p:ext uri="{BB962C8B-B14F-4D97-AF65-F5344CB8AC3E}">
        <p14:creationId xmlns:p14="http://schemas.microsoft.com/office/powerpoint/2010/main" val="141268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7FCBF-BDE6-30C1-A806-EAF788134673}"/>
              </a:ext>
            </a:extLst>
          </p:cNvPr>
          <p:cNvSpPr txBox="1"/>
          <p:nvPr/>
        </p:nvSpPr>
        <p:spPr>
          <a:xfrm>
            <a:off x="3459192" y="388189"/>
            <a:ext cx="633507" cy="369332"/>
          </a:xfrm>
          <a:prstGeom prst="rect">
            <a:avLst/>
          </a:prstGeom>
          <a:noFill/>
        </p:spPr>
        <p:txBody>
          <a:bodyPr wrap="none" rtlCol="0">
            <a:spAutoFit/>
          </a:bodyPr>
          <a:lstStyle/>
          <a:p>
            <a:r>
              <a:rPr lang="en-US" dirty="0"/>
              <a:t>501c</a:t>
            </a:r>
          </a:p>
        </p:txBody>
      </p:sp>
      <p:sp>
        <p:nvSpPr>
          <p:cNvPr id="3" name="TextBox 2">
            <a:extLst>
              <a:ext uri="{FF2B5EF4-FFF2-40B4-BE49-F238E27FC236}">
                <a16:creationId xmlns:a16="http://schemas.microsoft.com/office/drawing/2014/main" id="{027AA4D6-8A7F-45D1-A38C-0AACFAFC3D36}"/>
              </a:ext>
            </a:extLst>
          </p:cNvPr>
          <p:cNvSpPr txBox="1"/>
          <p:nvPr/>
        </p:nvSpPr>
        <p:spPr>
          <a:xfrm>
            <a:off x="3400682" y="1194593"/>
            <a:ext cx="750526" cy="369332"/>
          </a:xfrm>
          <a:prstGeom prst="rect">
            <a:avLst/>
          </a:prstGeom>
          <a:noFill/>
        </p:spPr>
        <p:txBody>
          <a:bodyPr wrap="none" rtlCol="0">
            <a:spAutoFit/>
          </a:bodyPr>
          <a:lstStyle/>
          <a:p>
            <a:r>
              <a:rPr lang="en-US" dirty="0">
                <a:solidFill>
                  <a:schemeClr val="accent2"/>
                </a:solidFill>
              </a:rPr>
              <a:t>501c3</a:t>
            </a:r>
          </a:p>
        </p:txBody>
      </p:sp>
      <p:cxnSp>
        <p:nvCxnSpPr>
          <p:cNvPr id="5" name="Straight Arrow Connector 4">
            <a:extLst>
              <a:ext uri="{FF2B5EF4-FFF2-40B4-BE49-F238E27FC236}">
                <a16:creationId xmlns:a16="http://schemas.microsoft.com/office/drawing/2014/main" id="{3DD982E6-B06A-1F9B-1359-B033E3CB488E}"/>
              </a:ext>
            </a:extLst>
          </p:cNvPr>
          <p:cNvCxnSpPr>
            <a:cxnSpLocks/>
            <a:stCxn id="2" idx="2"/>
            <a:endCxn id="3" idx="0"/>
          </p:cNvCxnSpPr>
          <p:nvPr/>
        </p:nvCxnSpPr>
        <p:spPr>
          <a:xfrm flipH="1">
            <a:off x="3775945" y="757521"/>
            <a:ext cx="1" cy="43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622674-FDD0-9B04-59E6-AD2F73A00B51}"/>
              </a:ext>
            </a:extLst>
          </p:cNvPr>
          <p:cNvSpPr txBox="1"/>
          <p:nvPr/>
        </p:nvSpPr>
        <p:spPr>
          <a:xfrm>
            <a:off x="7314199" y="1195865"/>
            <a:ext cx="1202573" cy="369332"/>
          </a:xfrm>
          <a:prstGeom prst="rect">
            <a:avLst/>
          </a:prstGeom>
          <a:noFill/>
        </p:spPr>
        <p:txBody>
          <a:bodyPr wrap="none" rtlCol="0">
            <a:spAutoFit/>
          </a:bodyPr>
          <a:lstStyle/>
          <a:p>
            <a:r>
              <a:rPr lang="en-US" dirty="0"/>
              <a:t>501c other</a:t>
            </a:r>
          </a:p>
        </p:txBody>
      </p:sp>
      <p:cxnSp>
        <p:nvCxnSpPr>
          <p:cNvPr id="8" name="Straight Arrow Connector 7">
            <a:extLst>
              <a:ext uri="{FF2B5EF4-FFF2-40B4-BE49-F238E27FC236}">
                <a16:creationId xmlns:a16="http://schemas.microsoft.com/office/drawing/2014/main" id="{5E638F1B-2FA5-EEC8-33DD-58B159F93843}"/>
              </a:ext>
            </a:extLst>
          </p:cNvPr>
          <p:cNvCxnSpPr>
            <a:cxnSpLocks/>
            <a:stCxn id="2" idx="2"/>
            <a:endCxn id="7" idx="0"/>
          </p:cNvCxnSpPr>
          <p:nvPr/>
        </p:nvCxnSpPr>
        <p:spPr>
          <a:xfrm>
            <a:off x="3775946" y="757521"/>
            <a:ext cx="4139540" cy="43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209CFD-A2CE-84E6-7BD6-E1F7BFC04D71}"/>
              </a:ext>
            </a:extLst>
          </p:cNvPr>
          <p:cNvSpPr txBox="1"/>
          <p:nvPr/>
        </p:nvSpPr>
        <p:spPr>
          <a:xfrm>
            <a:off x="411911" y="1446363"/>
            <a:ext cx="6094562" cy="3600986"/>
          </a:xfrm>
          <a:prstGeom prst="rect">
            <a:avLst/>
          </a:prstGeom>
          <a:noFill/>
        </p:spPr>
        <p:txBody>
          <a:bodyPr wrap="square">
            <a:spAutoFit/>
          </a:bodyPr>
          <a:lstStyle/>
          <a:p>
            <a:r>
              <a:rPr lang="en-US" sz="1200" dirty="0">
                <a:latin typeface="Lucida Console" panose="020B0609040504020204" pitchFamily="49" charset="0"/>
              </a:rPr>
              <a:t>LEVEL3</a:t>
            </a:r>
          </a:p>
          <a:p>
            <a:endParaRPr lang="en-US" sz="1200" dirty="0">
              <a:latin typeface="Lucida Console" panose="020B0609040504020204" pitchFamily="49" charset="0"/>
            </a:endParaRPr>
          </a:p>
          <a:p>
            <a:r>
              <a:rPr lang="en-US" sz="1200" dirty="0">
                <a:latin typeface="Lucida Console" panose="020B0609040504020204" pitchFamily="49" charset="0"/>
              </a:rPr>
              <a:t>AR	Arts, culture and humanities</a:t>
            </a:r>
          </a:p>
          <a:p>
            <a:r>
              <a:rPr lang="en-US" sz="1200" dirty="0">
                <a:latin typeface="Lucida Console" panose="020B0609040504020204" pitchFamily="49" charset="0"/>
              </a:rPr>
              <a:t>ED	Education</a:t>
            </a:r>
          </a:p>
          <a:p>
            <a:r>
              <a:rPr lang="en-US" sz="1200" dirty="0">
                <a:latin typeface="Lucida Console" panose="020B0609040504020204" pitchFamily="49" charset="0"/>
              </a:rPr>
              <a:t>EN	Environment/animals</a:t>
            </a:r>
          </a:p>
          <a:p>
            <a:r>
              <a:rPr lang="en-US" sz="1200" dirty="0">
                <a:latin typeface="Lucida Console" panose="020B0609040504020204" pitchFamily="49" charset="0"/>
              </a:rPr>
              <a:t>HE	Health</a:t>
            </a:r>
          </a:p>
          <a:p>
            <a:r>
              <a:rPr lang="en-US" sz="1200" dirty="0">
                <a:latin typeface="Lucida Console" panose="020B0609040504020204" pitchFamily="49" charset="0"/>
              </a:rPr>
              <a:t>HS	Human Services</a:t>
            </a:r>
          </a:p>
          <a:p>
            <a:r>
              <a:rPr lang="en-US" sz="1200" dirty="0">
                <a:latin typeface="Lucida Console" panose="020B0609040504020204" pitchFamily="49" charset="0"/>
              </a:rPr>
              <a:t>IN	International, foreign affairs</a:t>
            </a:r>
          </a:p>
          <a:p>
            <a:r>
              <a:rPr lang="en-US" sz="1200" dirty="0">
                <a:latin typeface="Lucida Console" panose="020B0609040504020204" pitchFamily="49" charset="0"/>
              </a:rPr>
              <a:t>MO	Other mutual benefit</a:t>
            </a:r>
          </a:p>
          <a:p>
            <a:r>
              <a:rPr lang="en-US" sz="1200" dirty="0">
                <a:latin typeface="Lucida Console" panose="020B0609040504020204" pitchFamily="49" charset="0"/>
              </a:rPr>
              <a:t>MR	Pension and retirement funds</a:t>
            </a:r>
          </a:p>
          <a:p>
            <a:r>
              <a:rPr lang="en-US" sz="1200" dirty="0">
                <a:latin typeface="Lucida Console" panose="020B0609040504020204" pitchFamily="49" charset="0"/>
              </a:rPr>
              <a:t>PB	Public, societal benefit</a:t>
            </a:r>
          </a:p>
          <a:p>
            <a:r>
              <a:rPr lang="en-US" sz="1200" dirty="0">
                <a:latin typeface="Lucida Console" panose="020B0609040504020204" pitchFamily="49" charset="0"/>
              </a:rPr>
              <a:t>RE	Religion related</a:t>
            </a:r>
          </a:p>
          <a:p>
            <a:r>
              <a:rPr lang="en-US" sz="1200" dirty="0">
                <a:latin typeface="Lucida Console" panose="020B0609040504020204" pitchFamily="49" charset="0"/>
              </a:rPr>
              <a:t>UN	Unknown, unclassified</a:t>
            </a:r>
          </a:p>
          <a:p>
            <a:r>
              <a:rPr lang="en-US" sz="1200" dirty="0">
                <a:latin typeface="Lucida Console" panose="020B0609040504020204" pitchFamily="49" charset="0"/>
              </a:rPr>
              <a:t>ZA	Single organization support</a:t>
            </a:r>
          </a:p>
          <a:p>
            <a:r>
              <a:rPr lang="en-US" sz="1200" dirty="0">
                <a:latin typeface="Lucida Console" panose="020B0609040504020204" pitchFamily="49" charset="0"/>
              </a:rPr>
              <a:t>ZB	Fundraising within NTEE major group</a:t>
            </a:r>
          </a:p>
          <a:p>
            <a:r>
              <a:rPr lang="en-US" sz="1200" dirty="0">
                <a:latin typeface="Lucida Console" panose="020B0609040504020204" pitchFamily="49" charset="0"/>
              </a:rPr>
              <a:t>ZC	Private grantmaking foundations</a:t>
            </a:r>
          </a:p>
          <a:p>
            <a:r>
              <a:rPr lang="en-US" sz="1200" dirty="0">
                <a:latin typeface="Lucida Console" panose="020B0609040504020204" pitchFamily="49" charset="0"/>
              </a:rPr>
              <a:t>ZD	Public foundations</a:t>
            </a:r>
          </a:p>
          <a:p>
            <a:r>
              <a:rPr lang="en-US" sz="1200" dirty="0">
                <a:latin typeface="Lucida Console" panose="020B0609040504020204" pitchFamily="49" charset="0"/>
              </a:rPr>
              <a:t>ZE	General fundraising</a:t>
            </a:r>
          </a:p>
          <a:p>
            <a:r>
              <a:rPr lang="en-US" sz="1200" dirty="0">
                <a:latin typeface="Lucida Console" panose="020B0609040504020204" pitchFamily="49" charset="0"/>
              </a:rPr>
              <a:t>ZF	Other Supporting Public Benefit</a:t>
            </a:r>
          </a:p>
        </p:txBody>
      </p:sp>
      <p:sp>
        <p:nvSpPr>
          <p:cNvPr id="16" name="TextBox 15">
            <a:extLst>
              <a:ext uri="{FF2B5EF4-FFF2-40B4-BE49-F238E27FC236}">
                <a16:creationId xmlns:a16="http://schemas.microsoft.com/office/drawing/2014/main" id="{BFB21B4F-1514-71B9-26F8-177F940F1C9F}"/>
              </a:ext>
            </a:extLst>
          </p:cNvPr>
          <p:cNvSpPr txBox="1"/>
          <p:nvPr/>
        </p:nvSpPr>
        <p:spPr>
          <a:xfrm>
            <a:off x="843232" y="5181197"/>
            <a:ext cx="6094562" cy="1615827"/>
          </a:xfrm>
          <a:prstGeom prst="rect">
            <a:avLst/>
          </a:prstGeom>
          <a:noFill/>
        </p:spPr>
        <p:txBody>
          <a:bodyPr wrap="square">
            <a:spAutoFit/>
          </a:bodyPr>
          <a:lstStyle/>
          <a:p>
            <a:r>
              <a:rPr lang="en-US" sz="900" dirty="0">
                <a:latin typeface="Lucida Console" panose="020B0609040504020204" pitchFamily="49" charset="0"/>
              </a:rPr>
              <a:t>LEVEL 2</a:t>
            </a:r>
          </a:p>
          <a:p>
            <a:endParaRPr lang="en-US" sz="900" dirty="0">
              <a:latin typeface="Lucida Console" panose="020B0609040504020204" pitchFamily="49" charset="0"/>
            </a:endParaRPr>
          </a:p>
          <a:p>
            <a:r>
              <a:rPr lang="en-US" sz="900" dirty="0">
                <a:latin typeface="Lucida Console" panose="020B0609040504020204" pitchFamily="49" charset="0"/>
              </a:rPr>
              <a:t># M	Mutual Benefit Public Charity</a:t>
            </a:r>
          </a:p>
          <a:p>
            <a:r>
              <a:rPr lang="en-US" sz="900" dirty="0">
                <a:latin typeface="Lucida Console" panose="020B0609040504020204" pitchFamily="49" charset="0"/>
              </a:rPr>
              <a:t># O	Operating Public Charity</a:t>
            </a:r>
          </a:p>
          <a:p>
            <a:r>
              <a:rPr lang="en-US" sz="900" dirty="0">
                <a:latin typeface="Lucida Console" panose="020B0609040504020204" pitchFamily="49" charset="0"/>
              </a:rPr>
              <a:t># S	Supporting Public Charity</a:t>
            </a:r>
          </a:p>
          <a:p>
            <a:endParaRPr lang="en-US" sz="900" dirty="0">
              <a:latin typeface="Lucida Console" panose="020B0609040504020204" pitchFamily="49" charset="0"/>
            </a:endParaRPr>
          </a:p>
          <a:p>
            <a:r>
              <a:rPr lang="en-US" sz="900" dirty="0">
                <a:latin typeface="Lucida Console" panose="020B0609040504020204" pitchFamily="49" charset="0"/>
              </a:rPr>
              <a:t>|   |     OT|      PC|    PF| </a:t>
            </a:r>
          </a:p>
          <a:p>
            <a:r>
              <a:rPr lang="en-US" sz="900" dirty="0">
                <a:latin typeface="Lucida Console" panose="020B0609040504020204" pitchFamily="49" charset="0"/>
              </a:rPr>
              <a:t>|:--|------:|-------:|-----:|</a:t>
            </a:r>
          </a:p>
          <a:p>
            <a:r>
              <a:rPr lang="en-US" sz="900" dirty="0">
                <a:latin typeface="Lucida Console" panose="020B0609040504020204" pitchFamily="49" charset="0"/>
              </a:rPr>
              <a:t>|M  |  54411|    4014|    17| </a:t>
            </a:r>
          </a:p>
          <a:p>
            <a:r>
              <a:rPr lang="en-US" sz="900" dirty="0">
                <a:latin typeface="Lucida Console" panose="020B0609040504020204" pitchFamily="49" charset="0"/>
              </a:rPr>
              <a:t>|O  | 279658| 1218511|  3537| </a:t>
            </a:r>
          </a:p>
          <a:p>
            <a:r>
              <a:rPr lang="en-US" sz="900" dirty="0">
                <a:latin typeface="Lucida Console" panose="020B0609040504020204" pitchFamily="49" charset="0"/>
              </a:rPr>
              <a:t>|S  |   8251|  147142| 85582|</a:t>
            </a:r>
          </a:p>
        </p:txBody>
      </p:sp>
      <p:sp>
        <p:nvSpPr>
          <p:cNvPr id="18" name="TextBox 17">
            <a:extLst>
              <a:ext uri="{FF2B5EF4-FFF2-40B4-BE49-F238E27FC236}">
                <a16:creationId xmlns:a16="http://schemas.microsoft.com/office/drawing/2014/main" id="{2B38FD2F-93BD-B3DC-F8EE-2F78D71CA01B}"/>
              </a:ext>
            </a:extLst>
          </p:cNvPr>
          <p:cNvSpPr txBox="1"/>
          <p:nvPr/>
        </p:nvSpPr>
        <p:spPr>
          <a:xfrm>
            <a:off x="1746130" y="222709"/>
            <a:ext cx="6094562" cy="646331"/>
          </a:xfrm>
          <a:prstGeom prst="rect">
            <a:avLst/>
          </a:prstGeom>
          <a:noFill/>
        </p:spPr>
        <p:txBody>
          <a:bodyPr wrap="square">
            <a:spAutoFit/>
          </a:bodyPr>
          <a:lstStyle/>
          <a:p>
            <a:r>
              <a:rPr lang="en-US" sz="900" dirty="0">
                <a:solidFill>
                  <a:schemeClr val="accent2"/>
                </a:solidFill>
                <a:latin typeface="Lucida Console" panose="020B0609040504020204" pitchFamily="49" charset="0"/>
              </a:rPr>
              <a:t>LEVEL 1</a:t>
            </a:r>
          </a:p>
          <a:p>
            <a:r>
              <a:rPr lang="en-US" sz="900" dirty="0">
                <a:solidFill>
                  <a:schemeClr val="accent2"/>
                </a:solidFill>
                <a:latin typeface="Lucida Console" panose="020B0609040504020204" pitchFamily="49" charset="0"/>
              </a:rPr>
              <a:t>|:----|-------:|</a:t>
            </a:r>
          </a:p>
          <a:p>
            <a:r>
              <a:rPr lang="en-US" sz="900" dirty="0">
                <a:solidFill>
                  <a:schemeClr val="accent2"/>
                </a:solidFill>
                <a:latin typeface="Lucida Console" panose="020B0609040504020204" pitchFamily="49" charset="0"/>
              </a:rPr>
              <a:t>|PC   | 1369667|</a:t>
            </a:r>
          </a:p>
          <a:p>
            <a:r>
              <a:rPr lang="en-US" sz="900" dirty="0">
                <a:solidFill>
                  <a:schemeClr val="accent2"/>
                </a:solidFill>
                <a:latin typeface="Lucida Console" panose="020B0609040504020204" pitchFamily="49" charset="0"/>
              </a:rPr>
              <a:t>|PF   |   89136|</a:t>
            </a:r>
          </a:p>
        </p:txBody>
      </p:sp>
      <p:sp>
        <p:nvSpPr>
          <p:cNvPr id="19" name="TextBox 18">
            <a:extLst>
              <a:ext uri="{FF2B5EF4-FFF2-40B4-BE49-F238E27FC236}">
                <a16:creationId xmlns:a16="http://schemas.microsoft.com/office/drawing/2014/main" id="{7F80F690-8796-577D-4FB8-A87E20CAE2EF}"/>
              </a:ext>
            </a:extLst>
          </p:cNvPr>
          <p:cNvSpPr txBox="1"/>
          <p:nvPr/>
        </p:nvSpPr>
        <p:spPr>
          <a:xfrm>
            <a:off x="7566085" y="216060"/>
            <a:ext cx="6094562" cy="507831"/>
          </a:xfrm>
          <a:prstGeom prst="rect">
            <a:avLst/>
          </a:prstGeom>
          <a:noFill/>
        </p:spPr>
        <p:txBody>
          <a:bodyPr wrap="square">
            <a:spAutoFit/>
          </a:bodyPr>
          <a:lstStyle/>
          <a:p>
            <a:r>
              <a:rPr lang="en-US" sz="900" dirty="0">
                <a:latin typeface="Lucida Console" panose="020B0609040504020204" pitchFamily="49" charset="0"/>
              </a:rPr>
              <a:t>LEVEL 1</a:t>
            </a:r>
          </a:p>
          <a:p>
            <a:r>
              <a:rPr lang="en-US" sz="900" dirty="0">
                <a:latin typeface="Lucida Console" panose="020B0609040504020204" pitchFamily="49" charset="0"/>
              </a:rPr>
              <a:t>|:----|-------:|</a:t>
            </a:r>
          </a:p>
          <a:p>
            <a:r>
              <a:rPr lang="en-US" sz="900" dirty="0">
                <a:latin typeface="Lucida Console" panose="020B0609040504020204" pitchFamily="49" charset="0"/>
              </a:rPr>
              <a:t>|OT   |  342320|</a:t>
            </a:r>
          </a:p>
        </p:txBody>
      </p:sp>
      <p:sp>
        <p:nvSpPr>
          <p:cNvPr id="22" name="TextBox 21">
            <a:extLst>
              <a:ext uri="{FF2B5EF4-FFF2-40B4-BE49-F238E27FC236}">
                <a16:creationId xmlns:a16="http://schemas.microsoft.com/office/drawing/2014/main" id="{ADD124BC-C738-E1CA-03E1-093CBA4DBEBA}"/>
              </a:ext>
            </a:extLst>
          </p:cNvPr>
          <p:cNvSpPr txBox="1"/>
          <p:nvPr/>
        </p:nvSpPr>
        <p:spPr>
          <a:xfrm>
            <a:off x="5560445" y="1892022"/>
            <a:ext cx="6832120" cy="4508927"/>
          </a:xfrm>
          <a:prstGeom prst="rect">
            <a:avLst/>
          </a:prstGeom>
          <a:noFill/>
        </p:spPr>
        <p:txBody>
          <a:bodyPr wrap="square">
            <a:spAutoFit/>
          </a:bodyPr>
          <a:lstStyle/>
          <a:p>
            <a:r>
              <a:rPr lang="en-US" sz="800" dirty="0">
                <a:latin typeface="Lucida Console" panose="020B0609040504020204" pitchFamily="49" charset="0"/>
                <a:cs typeface="Courier New" panose="02070309020205020404" pitchFamily="49" charset="0"/>
              </a:rPr>
              <a:t>SUBSECCD   Subsector Code 501c()</a:t>
            </a:r>
            <a:endParaRPr lang="en-US" sz="700" dirty="0">
              <a:latin typeface="Lucida Console" panose="020B0609040504020204" pitchFamily="49" charset="0"/>
            </a:endParaRPr>
          </a:p>
          <a:p>
            <a:r>
              <a:rPr lang="en-US" sz="700" dirty="0">
                <a:latin typeface="Lucida Console" panose="020B0609040504020204" pitchFamily="49" charset="0"/>
              </a:rPr>
              <a:t>01	01- Corporations originated under Act of Congress, including Federal Credit Unions</a:t>
            </a:r>
          </a:p>
          <a:p>
            <a:r>
              <a:rPr lang="en-US" sz="700" dirty="0">
                <a:latin typeface="Lucida Console" panose="020B0609040504020204" pitchFamily="49" charset="0"/>
              </a:rPr>
              <a:t>02	02- Title holding corporation for a tax-exempt organization.</a:t>
            </a:r>
          </a:p>
          <a:p>
            <a:r>
              <a:rPr lang="en-US" sz="700" dirty="0">
                <a:solidFill>
                  <a:schemeClr val="accent2"/>
                </a:solidFill>
                <a:latin typeface="Lucida Console" panose="020B0609040504020204" pitchFamily="49" charset="0"/>
              </a:rPr>
              <a:t>03	03- Religious, educational, charitable, scientific, and literary organizations...</a:t>
            </a:r>
          </a:p>
          <a:p>
            <a:r>
              <a:rPr lang="en-US" sz="700" dirty="0">
                <a:latin typeface="Lucida Console" panose="020B0609040504020204" pitchFamily="49" charset="0"/>
              </a:rPr>
              <a:t>04	04- Civic leagues, social welfare organizations, and local associations of employees</a:t>
            </a:r>
          </a:p>
          <a:p>
            <a:r>
              <a:rPr lang="en-US" sz="700" dirty="0">
                <a:latin typeface="Lucida Console" panose="020B0609040504020204" pitchFamily="49" charset="0"/>
              </a:rPr>
              <a:t>05	05- Labor, agricultural, horticultural organizations. These are </a:t>
            </a:r>
            <a:r>
              <a:rPr lang="en-US" sz="700" dirty="0" err="1">
                <a:latin typeface="Lucida Console" panose="020B0609040504020204" pitchFamily="49" charset="0"/>
              </a:rPr>
              <a:t>eduactional</a:t>
            </a:r>
            <a:r>
              <a:rPr lang="en-US" sz="700" dirty="0">
                <a:latin typeface="Lucida Console" panose="020B0609040504020204" pitchFamily="49" charset="0"/>
              </a:rPr>
              <a:t> or instruct. </a:t>
            </a:r>
            <a:r>
              <a:rPr lang="en-US" sz="700" dirty="0" err="1">
                <a:latin typeface="Lucida Console" panose="020B0609040504020204" pitchFamily="49" charset="0"/>
              </a:rPr>
              <a:t>grps</a:t>
            </a:r>
            <a:r>
              <a:rPr lang="en-US" sz="700" dirty="0">
                <a:latin typeface="Lucida Console" panose="020B0609040504020204" pitchFamily="49" charset="0"/>
              </a:rPr>
              <a:t>...</a:t>
            </a:r>
          </a:p>
          <a:p>
            <a:r>
              <a:rPr lang="en-US" sz="700" dirty="0">
                <a:latin typeface="Lucida Console" panose="020B0609040504020204" pitchFamily="49" charset="0"/>
              </a:rPr>
              <a:t>06	06- Business leagues, chambers of commerce, real estate boards, etc. formed to improve conditions...</a:t>
            </a:r>
          </a:p>
          <a:p>
            <a:r>
              <a:rPr lang="en-US" sz="700" dirty="0">
                <a:latin typeface="Lucida Console" panose="020B0609040504020204" pitchFamily="49" charset="0"/>
              </a:rPr>
              <a:t>07	07- Social and recreational clubs which provide pleasure, recreation, and social activities.</a:t>
            </a:r>
          </a:p>
          <a:p>
            <a:r>
              <a:rPr lang="en-US" sz="700" dirty="0">
                <a:latin typeface="Lucida Console" panose="020B0609040504020204" pitchFamily="49" charset="0"/>
              </a:rPr>
              <a:t>08	08- Fraternal beneficiary societies and associations, with lodges providing for payment of life...</a:t>
            </a:r>
          </a:p>
          <a:p>
            <a:r>
              <a:rPr lang="en-US" sz="700" dirty="0">
                <a:latin typeface="Lucida Console" panose="020B0609040504020204" pitchFamily="49" charset="0"/>
              </a:rPr>
              <a:t>09	09- Voluntary employees' beneficiary </a:t>
            </a:r>
            <a:r>
              <a:rPr lang="en-US" sz="700" dirty="0" err="1">
                <a:latin typeface="Lucida Console" panose="020B0609040504020204" pitchFamily="49" charset="0"/>
              </a:rPr>
              <a:t>ass'ns</a:t>
            </a:r>
            <a:r>
              <a:rPr lang="en-US" sz="700" dirty="0">
                <a:latin typeface="Lucida Console" panose="020B0609040504020204" pitchFamily="49" charset="0"/>
              </a:rPr>
              <a:t> (including fed. employees' voluntary beneficiary...</a:t>
            </a:r>
          </a:p>
          <a:p>
            <a:r>
              <a:rPr lang="en-US" sz="700" dirty="0">
                <a:latin typeface="Lucida Console" panose="020B0609040504020204" pitchFamily="49" charset="0"/>
              </a:rPr>
              <a:t>10	10- Domestic fraternal societies and </a:t>
            </a:r>
            <a:r>
              <a:rPr lang="en-US" sz="700" dirty="0" err="1">
                <a:latin typeface="Lucida Console" panose="020B0609040504020204" pitchFamily="49" charset="0"/>
              </a:rPr>
              <a:t>assoc's</a:t>
            </a:r>
            <a:r>
              <a:rPr lang="en-US" sz="700" dirty="0">
                <a:latin typeface="Lucida Console" panose="020B0609040504020204" pitchFamily="49" charset="0"/>
              </a:rPr>
              <a:t>-lodges devoting their net earnings to charitable...</a:t>
            </a:r>
          </a:p>
          <a:p>
            <a:r>
              <a:rPr lang="en-US" sz="700" dirty="0">
                <a:latin typeface="Lucida Console" panose="020B0609040504020204" pitchFamily="49" charset="0"/>
              </a:rPr>
              <a:t>11	11- Teachers retirement fund associations.</a:t>
            </a:r>
          </a:p>
          <a:p>
            <a:r>
              <a:rPr lang="en-US" sz="700" dirty="0">
                <a:latin typeface="Lucida Console" panose="020B0609040504020204" pitchFamily="49" charset="0"/>
              </a:rPr>
              <a:t>12	12- Benevolent life insurance associations, mutual ditch or irrigation companies, mutual or coop...</a:t>
            </a:r>
          </a:p>
          <a:p>
            <a:r>
              <a:rPr lang="en-US" sz="700" dirty="0">
                <a:latin typeface="Lucida Console" panose="020B0609040504020204" pitchFamily="49" charset="0"/>
              </a:rPr>
              <a:t>13	13- Cemetery companies, providing burial and incidental activities for members.</a:t>
            </a:r>
          </a:p>
          <a:p>
            <a:r>
              <a:rPr lang="en-US" sz="700" dirty="0">
                <a:latin typeface="Lucida Console" panose="020B0609040504020204" pitchFamily="49" charset="0"/>
              </a:rPr>
              <a:t>14	14- State-chartered credit unions, mutual reserve funds, offering loans to members...</a:t>
            </a:r>
          </a:p>
          <a:p>
            <a:r>
              <a:rPr lang="en-US" sz="700" dirty="0">
                <a:latin typeface="Lucida Console" panose="020B0609040504020204" pitchFamily="49" charset="0"/>
              </a:rPr>
              <a:t>15	15- Mutual insurance cos. </a:t>
            </a:r>
            <a:r>
              <a:rPr lang="en-US" sz="700" dirty="0" err="1">
                <a:latin typeface="Lucida Console" panose="020B0609040504020204" pitchFamily="49" charset="0"/>
              </a:rPr>
              <a:t>ar</a:t>
            </a:r>
            <a:r>
              <a:rPr lang="en-US" sz="700" dirty="0">
                <a:latin typeface="Lucida Console" panose="020B0609040504020204" pitchFamily="49" charset="0"/>
              </a:rPr>
              <a:t> associations, providing insurance to members substantially at cost...</a:t>
            </a:r>
          </a:p>
          <a:p>
            <a:r>
              <a:rPr lang="en-US" sz="700" dirty="0">
                <a:latin typeface="Lucida Console" panose="020B0609040504020204" pitchFamily="49" charset="0"/>
              </a:rPr>
              <a:t>16	16- Cooperative organizations to finance crop operations, in conjunction with activities ...</a:t>
            </a:r>
          </a:p>
          <a:p>
            <a:r>
              <a:rPr lang="en-US" sz="700" dirty="0">
                <a:latin typeface="Lucida Console" panose="020B0609040504020204" pitchFamily="49" charset="0"/>
              </a:rPr>
              <a:t>17	17- Supplemental unemployment benefit trusts, providing payments of suppl. unemployment comp...</a:t>
            </a:r>
          </a:p>
          <a:p>
            <a:r>
              <a:rPr lang="en-US" sz="700" dirty="0">
                <a:latin typeface="Lucida Console" panose="020B0609040504020204" pitchFamily="49" charset="0"/>
              </a:rPr>
              <a:t>18	18- Employee funded pension trusts, providing benefits under a pension plan funded by employees...</a:t>
            </a:r>
          </a:p>
          <a:p>
            <a:r>
              <a:rPr lang="en-US" sz="700" dirty="0">
                <a:latin typeface="Lucida Console" panose="020B0609040504020204" pitchFamily="49" charset="0"/>
              </a:rPr>
              <a:t>19	19- Post or organization of war veterans.</a:t>
            </a:r>
          </a:p>
          <a:p>
            <a:r>
              <a:rPr lang="en-US" sz="700" dirty="0">
                <a:latin typeface="Lucida Console" panose="020B0609040504020204" pitchFamily="49" charset="0"/>
              </a:rPr>
              <a:t>20	20- Trusts for prepaid group legal services, as part of a qual. group legal service plan or plans.</a:t>
            </a:r>
          </a:p>
          <a:p>
            <a:r>
              <a:rPr lang="en-US" sz="700" dirty="0">
                <a:latin typeface="Lucida Console" panose="020B0609040504020204" pitchFamily="49" charset="0"/>
              </a:rPr>
              <a:t>21	21- Black lung trusts, satisfying claims for compensation under Black Lung Acts.</a:t>
            </a:r>
          </a:p>
          <a:p>
            <a:r>
              <a:rPr lang="en-US" sz="700" dirty="0">
                <a:latin typeface="Lucida Console" panose="020B0609040504020204" pitchFamily="49" charset="0"/>
              </a:rPr>
              <a:t>22	22- Multiemployer Pension Plan</a:t>
            </a:r>
          </a:p>
          <a:p>
            <a:r>
              <a:rPr lang="en-US" sz="700" dirty="0">
                <a:latin typeface="Lucida Console" panose="020B0609040504020204" pitchFamily="49" charset="0"/>
              </a:rPr>
              <a:t>23	23- Veterans association formed prior to 1880</a:t>
            </a:r>
          </a:p>
          <a:p>
            <a:r>
              <a:rPr lang="en-US" sz="700" dirty="0">
                <a:latin typeface="Lucida Console" panose="020B0609040504020204" pitchFamily="49" charset="0"/>
              </a:rPr>
              <a:t>24	24-Trust described in Section 4049 of ERISA</a:t>
            </a:r>
          </a:p>
          <a:p>
            <a:r>
              <a:rPr lang="en-US" sz="700" dirty="0">
                <a:latin typeface="Lucida Console" panose="020B0609040504020204" pitchFamily="49" charset="0"/>
              </a:rPr>
              <a:t>25	25- Title Holding Company for Pensions, </a:t>
            </a:r>
            <a:r>
              <a:rPr lang="en-US" sz="700" dirty="0" err="1">
                <a:latin typeface="Lucida Console" panose="020B0609040504020204" pitchFamily="49" charset="0"/>
              </a:rPr>
              <a:t>etc</a:t>
            </a:r>
            <a:endParaRPr lang="en-US" sz="700" dirty="0">
              <a:latin typeface="Lucida Console" panose="020B0609040504020204" pitchFamily="49" charset="0"/>
            </a:endParaRPr>
          </a:p>
          <a:p>
            <a:r>
              <a:rPr lang="en-US" sz="700" dirty="0">
                <a:latin typeface="Lucida Console" panose="020B0609040504020204" pitchFamily="49" charset="0"/>
              </a:rPr>
              <a:t>26	26- State-Sponsored High Risk Health Insurance Organizations</a:t>
            </a:r>
          </a:p>
          <a:p>
            <a:r>
              <a:rPr lang="en-US" sz="700" dirty="0">
                <a:latin typeface="Lucida Console" panose="020B0609040504020204" pitchFamily="49" charset="0"/>
              </a:rPr>
              <a:t>27	27- State-Sponsored Workers Compensation Reinsurance</a:t>
            </a:r>
          </a:p>
          <a:p>
            <a:r>
              <a:rPr lang="en-US" sz="700" dirty="0">
                <a:latin typeface="Lucida Console" panose="020B0609040504020204" pitchFamily="49" charset="0"/>
              </a:rPr>
              <a:t>40	40- Apostolic and religious orgs. - 501(d)</a:t>
            </a:r>
          </a:p>
          <a:p>
            <a:r>
              <a:rPr lang="en-US" sz="700" dirty="0">
                <a:latin typeface="Lucida Console" panose="020B0609040504020204" pitchFamily="49" charset="0"/>
              </a:rPr>
              <a:t>50	50- Cooperative Hospital Service Organization - 501(e)</a:t>
            </a:r>
          </a:p>
          <a:p>
            <a:r>
              <a:rPr lang="en-US" sz="700" dirty="0">
                <a:latin typeface="Lucida Console" panose="020B0609040504020204" pitchFamily="49" charset="0"/>
              </a:rPr>
              <a:t>60	60- Cooperative Service Org. of Operating Educ. Org.- 501(f)</a:t>
            </a:r>
          </a:p>
          <a:p>
            <a:r>
              <a:rPr lang="en-US" sz="700" dirty="0">
                <a:latin typeface="Lucida Console" panose="020B0609040504020204" pitchFamily="49" charset="0"/>
              </a:rPr>
              <a:t>70	70- Child Care Organization - 501(k)</a:t>
            </a:r>
          </a:p>
          <a:p>
            <a:r>
              <a:rPr lang="en-US" sz="700" dirty="0">
                <a:latin typeface="Lucida Console" panose="020B0609040504020204" pitchFamily="49" charset="0"/>
              </a:rPr>
              <a:t>71	71- Charitable Risk Pool</a:t>
            </a:r>
          </a:p>
          <a:p>
            <a:r>
              <a:rPr lang="en-US" sz="700" dirty="0">
                <a:latin typeface="Lucida Console" panose="020B0609040504020204" pitchFamily="49" charset="0"/>
              </a:rPr>
              <a:t>80	80- Farmers' Cooperatives</a:t>
            </a:r>
          </a:p>
          <a:p>
            <a:r>
              <a:rPr lang="en-US" sz="700" dirty="0">
                <a:latin typeface="Lucida Console" panose="020B0609040504020204" pitchFamily="49" charset="0"/>
              </a:rPr>
              <a:t>81	81- Qualified State-Sponsored Tuition Program</a:t>
            </a:r>
          </a:p>
          <a:p>
            <a:r>
              <a:rPr lang="en-US" sz="700" dirty="0">
                <a:latin typeface="Lucida Console" panose="020B0609040504020204" pitchFamily="49" charset="0"/>
              </a:rPr>
              <a:t>82	82- 527 Political Organizations</a:t>
            </a:r>
          </a:p>
          <a:p>
            <a:r>
              <a:rPr lang="en-US" sz="700" dirty="0">
                <a:latin typeface="Lucida Console" panose="020B0609040504020204" pitchFamily="49" charset="0"/>
              </a:rPr>
              <a:t>90	90- 4947(a)(2) Split Interest Trust</a:t>
            </a:r>
          </a:p>
          <a:p>
            <a:r>
              <a:rPr lang="en-US" sz="700" dirty="0">
                <a:latin typeface="Lucida Console" panose="020B0609040504020204" pitchFamily="49" charset="0"/>
              </a:rPr>
              <a:t>91	91- 4947(a)(1) Public Charity (Files 990/990-EZ)</a:t>
            </a:r>
          </a:p>
          <a:p>
            <a:r>
              <a:rPr lang="en-US" sz="700" dirty="0">
                <a:latin typeface="Lucida Console" panose="020B0609040504020204" pitchFamily="49" charset="0"/>
              </a:rPr>
              <a:t>92	92- 4947(a)(1) Private Foundations</a:t>
            </a:r>
          </a:p>
          <a:p>
            <a:r>
              <a:rPr lang="en-US" sz="700" dirty="0">
                <a:latin typeface="Lucida Console" panose="020B0609040504020204" pitchFamily="49" charset="0"/>
              </a:rPr>
              <a:t>93	93- 1381(a)(2) Taxable Farmers Cooperative</a:t>
            </a:r>
          </a:p>
          <a:p>
            <a:r>
              <a:rPr lang="en-US" sz="700" dirty="0">
                <a:latin typeface="Lucida Console" panose="020B0609040504020204" pitchFamily="49" charset="0"/>
              </a:rPr>
              <a:t>CO	CO- Unspecified 501(c) Organization Other Than 501(c)(3)</a:t>
            </a:r>
          </a:p>
        </p:txBody>
      </p:sp>
      <p:cxnSp>
        <p:nvCxnSpPr>
          <p:cNvPr id="24" name="Straight Arrow Connector 23">
            <a:extLst>
              <a:ext uri="{FF2B5EF4-FFF2-40B4-BE49-F238E27FC236}">
                <a16:creationId xmlns:a16="http://schemas.microsoft.com/office/drawing/2014/main" id="{2B5B81FC-F0E1-17F2-2683-CF788E41286A}"/>
              </a:ext>
            </a:extLst>
          </p:cNvPr>
          <p:cNvCxnSpPr>
            <a:cxnSpLocks/>
          </p:cNvCxnSpPr>
          <p:nvPr/>
        </p:nvCxnSpPr>
        <p:spPr>
          <a:xfrm flipV="1">
            <a:off x="1547799" y="5047349"/>
            <a:ext cx="298254" cy="25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8C54695-4DFC-2553-2602-3BFF2D2D478D}"/>
              </a:ext>
            </a:extLst>
          </p:cNvPr>
          <p:cNvCxnSpPr>
            <a:cxnSpLocks/>
          </p:cNvCxnSpPr>
          <p:nvPr/>
        </p:nvCxnSpPr>
        <p:spPr>
          <a:xfrm flipV="1">
            <a:off x="1547799" y="5065224"/>
            <a:ext cx="3852337" cy="23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56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E66C7-60E7-9880-C8A2-7342DF835301}"/>
              </a:ext>
            </a:extLst>
          </p:cNvPr>
          <p:cNvSpPr txBox="1"/>
          <p:nvPr/>
        </p:nvSpPr>
        <p:spPr>
          <a:xfrm>
            <a:off x="1030940" y="231971"/>
            <a:ext cx="6096000" cy="6394058"/>
          </a:xfrm>
          <a:prstGeom prst="rect">
            <a:avLst/>
          </a:prstGeom>
          <a:noFill/>
        </p:spPr>
        <p:txBody>
          <a:bodyPr wrap="square">
            <a:spAutoFit/>
          </a:bodyPr>
          <a:lstStyle/>
          <a:p>
            <a:r>
              <a:rPr lang="en-US" sz="1050" dirty="0">
                <a:latin typeface="Lucida Console" panose="020B0609040504020204" pitchFamily="49" charset="0"/>
              </a:rPr>
              <a:t>&gt; table( </a:t>
            </a:r>
            <a:r>
              <a:rPr lang="en-US" sz="1050" dirty="0" err="1">
                <a:latin typeface="Lucida Console" panose="020B0609040504020204" pitchFamily="49" charset="0"/>
              </a:rPr>
              <a:t>d$SUBSECCD</a:t>
            </a:r>
            <a:r>
              <a:rPr lang="en-US" sz="1050" dirty="0">
                <a:latin typeface="Lucida Console" panose="020B0609040504020204" pitchFamily="49" charset="0"/>
              </a:rPr>
              <a:t>, d$LEVEL2, </a:t>
            </a:r>
            <a:r>
              <a:rPr lang="en-US" sz="1050" dirty="0" err="1">
                <a:latin typeface="Lucida Console" panose="020B0609040504020204" pitchFamily="49" charset="0"/>
              </a:rPr>
              <a:t>useNA</a:t>
            </a:r>
            <a:r>
              <a:rPr lang="en-US" sz="1050" dirty="0">
                <a:latin typeface="Lucida Console" panose="020B0609040504020204" pitchFamily="49" charset="0"/>
              </a:rPr>
              <a:t>=“</a:t>
            </a:r>
            <a:r>
              <a:rPr lang="en-US" sz="1050" dirty="0" err="1">
                <a:latin typeface="Lucida Console" panose="020B0609040504020204" pitchFamily="49" charset="0"/>
              </a:rPr>
              <a:t>ifany</a:t>
            </a:r>
            <a:r>
              <a:rPr lang="en-US" sz="1050" dirty="0">
                <a:latin typeface="Lucida Console" panose="020B0609040504020204" pitchFamily="49" charset="0"/>
              </a:rPr>
              <a:t>” ) %&gt;% </a:t>
            </a:r>
            <a:r>
              <a:rPr lang="en-US" sz="1050" dirty="0" err="1">
                <a:latin typeface="Lucida Console" panose="020B0609040504020204" pitchFamily="49" charset="0"/>
              </a:rPr>
              <a:t>kable</a:t>
            </a:r>
            <a:r>
              <a:rPr lang="en-US" sz="1050" dirty="0">
                <a:latin typeface="Lucida Console" panose="020B0609040504020204" pitchFamily="49" charset="0"/>
              </a:rPr>
              <a:t>()</a:t>
            </a:r>
          </a:p>
          <a:p>
            <a:endParaRPr lang="en-US" sz="1050" dirty="0">
              <a:latin typeface="Lucida Console" panose="020B0609040504020204" pitchFamily="49" charset="0"/>
            </a:endParaRPr>
          </a:p>
          <a:p>
            <a:endParaRPr lang="en-US" sz="1050" dirty="0">
              <a:latin typeface="Lucida Console" panose="020B0609040504020204" pitchFamily="49" charset="0"/>
            </a:endParaRPr>
          </a:p>
          <a:p>
            <a:r>
              <a:rPr lang="en-US" sz="1050" dirty="0">
                <a:latin typeface="Lucida Console" panose="020B0609040504020204" pitchFamily="49" charset="0"/>
              </a:rPr>
              <a:t>|   |     M|       O|      S|</a:t>
            </a:r>
          </a:p>
          <a:p>
            <a:r>
              <a:rPr lang="en-US" sz="1050" dirty="0">
                <a:latin typeface="Lucida Console" panose="020B0609040504020204" pitchFamily="49" charset="0"/>
              </a:rPr>
              <a:t>|:--|-----:|-------:|------:|</a:t>
            </a:r>
          </a:p>
          <a:p>
            <a:r>
              <a:rPr lang="en-US" sz="1050" dirty="0">
                <a:latin typeface="Lucida Console" panose="020B0609040504020204" pitchFamily="49" charset="0"/>
              </a:rPr>
              <a:t>|0  |     0|      21|      8|</a:t>
            </a:r>
          </a:p>
          <a:p>
            <a:r>
              <a:rPr lang="en-US" sz="1050" dirty="0">
                <a:latin typeface="Lucida Console" panose="020B0609040504020204" pitchFamily="49" charset="0"/>
              </a:rPr>
              <a:t>|1  |     4|     686|      4|</a:t>
            </a:r>
          </a:p>
          <a:p>
            <a:r>
              <a:rPr lang="en-US" sz="1050" dirty="0">
                <a:latin typeface="Lucida Console" panose="020B0609040504020204" pitchFamily="49" charset="0"/>
              </a:rPr>
              <a:t>|2  |   793|    3299|    186|</a:t>
            </a:r>
          </a:p>
          <a:p>
            <a:r>
              <a:rPr lang="en-US" sz="1050" dirty="0">
                <a:latin typeface="Lucida Console" panose="020B0609040504020204" pitchFamily="49" charset="0"/>
              </a:rPr>
              <a:t>|3  |  4031| 1222048| 232724|</a:t>
            </a:r>
          </a:p>
          <a:p>
            <a:r>
              <a:rPr lang="en-US" sz="1050" dirty="0">
                <a:latin typeface="Lucida Console" panose="020B0609040504020204" pitchFamily="49" charset="0"/>
              </a:rPr>
              <a:t>|4  |   822|   71794|   1129|</a:t>
            </a:r>
          </a:p>
          <a:p>
            <a:r>
              <a:rPr lang="en-US" sz="1050" dirty="0">
                <a:latin typeface="Lucida Console" panose="020B0609040504020204" pitchFamily="49" charset="0"/>
              </a:rPr>
              <a:t>|5  |   789|   43547|    257|</a:t>
            </a:r>
          </a:p>
          <a:p>
            <a:r>
              <a:rPr lang="en-US" sz="1050" dirty="0">
                <a:latin typeface="Lucida Console" panose="020B0609040504020204" pitchFamily="49" charset="0"/>
              </a:rPr>
              <a:t>|6  |  1426|   58445|    627|</a:t>
            </a:r>
          </a:p>
          <a:p>
            <a:r>
              <a:rPr lang="en-US" sz="1050" dirty="0">
                <a:latin typeface="Lucida Console" panose="020B0609040504020204" pitchFamily="49" charset="0"/>
              </a:rPr>
              <a:t>|7  |   261|   47093|    230|</a:t>
            </a:r>
          </a:p>
          <a:p>
            <a:r>
              <a:rPr lang="en-US" sz="1050" dirty="0">
                <a:latin typeface="Lucida Console" panose="020B0609040504020204" pitchFamily="49" charset="0"/>
              </a:rPr>
              <a:t>|8  | 24656|   14290|     40|</a:t>
            </a:r>
          </a:p>
          <a:p>
            <a:r>
              <a:rPr lang="en-US" sz="1050" dirty="0">
                <a:latin typeface="Lucida Console" panose="020B0609040504020204" pitchFamily="49" charset="0"/>
              </a:rPr>
              <a:t>|9  |  3085|    1541|    985|</a:t>
            </a:r>
          </a:p>
          <a:p>
            <a:r>
              <a:rPr lang="en-US" sz="1050" dirty="0">
                <a:latin typeface="Lucida Console" panose="020B0609040504020204" pitchFamily="49" charset="0"/>
              </a:rPr>
              <a:t>|10 | 13081|    1982|     21|</a:t>
            </a:r>
          </a:p>
          <a:p>
            <a:r>
              <a:rPr lang="en-US" sz="1050" dirty="0">
                <a:latin typeface="Lucida Console" panose="020B0609040504020204" pitchFamily="49" charset="0"/>
              </a:rPr>
              <a:t>|11 |     3|       3|      0|</a:t>
            </a:r>
          </a:p>
          <a:p>
            <a:r>
              <a:rPr lang="en-US" sz="1050" dirty="0">
                <a:latin typeface="Lucida Console" panose="020B0609040504020204" pitchFamily="49" charset="0"/>
              </a:rPr>
              <a:t>|12 |   292|    5082|     10|</a:t>
            </a:r>
          </a:p>
          <a:p>
            <a:r>
              <a:rPr lang="en-US" sz="1050" dirty="0">
                <a:latin typeface="Lucida Console" panose="020B0609040504020204" pitchFamily="49" charset="0"/>
              </a:rPr>
              <a:t>|13 |  8371|     998|    136|</a:t>
            </a:r>
          </a:p>
          <a:p>
            <a:r>
              <a:rPr lang="en-US" sz="1050" dirty="0">
                <a:latin typeface="Lucida Console" panose="020B0609040504020204" pitchFamily="49" charset="0"/>
              </a:rPr>
              <a:t>|14 |     5|    1533|      1|</a:t>
            </a:r>
          </a:p>
          <a:p>
            <a:r>
              <a:rPr lang="en-US" sz="1050" dirty="0">
                <a:latin typeface="Lucida Console" panose="020B0609040504020204" pitchFamily="49" charset="0"/>
              </a:rPr>
              <a:t>|15 |   567|      55|      2|</a:t>
            </a:r>
          </a:p>
          <a:p>
            <a:r>
              <a:rPr lang="en-US" sz="1050" dirty="0">
                <a:latin typeface="Lucida Console" panose="020B0609040504020204" pitchFamily="49" charset="0"/>
              </a:rPr>
              <a:t>|16 |     1|      10|      0|</a:t>
            </a:r>
          </a:p>
          <a:p>
            <a:r>
              <a:rPr lang="en-US" sz="1050" dirty="0">
                <a:latin typeface="Lucida Console" panose="020B0609040504020204" pitchFamily="49" charset="0"/>
              </a:rPr>
              <a:t>|17 |    51|      25|     10|</a:t>
            </a:r>
          </a:p>
          <a:p>
            <a:r>
              <a:rPr lang="en-US" sz="1050" dirty="0">
                <a:latin typeface="Lucida Console" panose="020B0609040504020204" pitchFamily="49" charset="0"/>
              </a:rPr>
              <a:t>|18 |     2|       1|      0|</a:t>
            </a:r>
          </a:p>
          <a:p>
            <a:r>
              <a:rPr lang="en-US" sz="1050" dirty="0">
                <a:latin typeface="Lucida Console" panose="020B0609040504020204" pitchFamily="49" charset="0"/>
              </a:rPr>
              <a:t>|19 |    82|   26417|    224|</a:t>
            </a:r>
          </a:p>
          <a:p>
            <a:r>
              <a:rPr lang="en-US" sz="1050" dirty="0">
                <a:latin typeface="Lucida Console" panose="020B0609040504020204" pitchFamily="49" charset="0"/>
              </a:rPr>
              <a:t>|20 |     0|       1|      0|</a:t>
            </a:r>
          </a:p>
          <a:p>
            <a:r>
              <a:rPr lang="en-US" sz="1050" dirty="0">
                <a:latin typeface="Lucida Console" panose="020B0609040504020204" pitchFamily="49" charset="0"/>
              </a:rPr>
              <a:t>|21 |     0|       1|      0|</a:t>
            </a:r>
          </a:p>
          <a:p>
            <a:r>
              <a:rPr lang="en-US" sz="1050" dirty="0">
                <a:latin typeface="Lucida Console" panose="020B0609040504020204" pitchFamily="49" charset="0"/>
              </a:rPr>
              <a:t>|23 |     0|       2|      0|</a:t>
            </a:r>
          </a:p>
          <a:p>
            <a:r>
              <a:rPr lang="en-US" sz="1050" dirty="0">
                <a:latin typeface="Lucida Console" panose="020B0609040504020204" pitchFamily="49" charset="0"/>
              </a:rPr>
              <a:t>|25 |    19|     520|     35|</a:t>
            </a:r>
          </a:p>
          <a:p>
            <a:r>
              <a:rPr lang="en-US" sz="1050" dirty="0">
                <a:latin typeface="Lucida Console" panose="020B0609040504020204" pitchFamily="49" charset="0"/>
              </a:rPr>
              <a:t>|26 |     1|       5|      0|</a:t>
            </a:r>
          </a:p>
          <a:p>
            <a:r>
              <a:rPr lang="en-US" sz="1050" dirty="0">
                <a:latin typeface="Lucida Console" panose="020B0609040504020204" pitchFamily="49" charset="0"/>
              </a:rPr>
              <a:t>|27 |    13|       1|      0|</a:t>
            </a:r>
          </a:p>
          <a:p>
            <a:r>
              <a:rPr lang="en-US" sz="1050" dirty="0">
                <a:latin typeface="Lucida Console" panose="020B0609040504020204" pitchFamily="49" charset="0"/>
              </a:rPr>
              <a:t>|29 |     6|      11|      0|</a:t>
            </a:r>
          </a:p>
          <a:p>
            <a:r>
              <a:rPr lang="en-US" sz="1050" dirty="0">
                <a:latin typeface="Lucida Console" panose="020B0609040504020204" pitchFamily="49" charset="0"/>
              </a:rPr>
              <a:t>|40 |     4|     210|      4|</a:t>
            </a:r>
          </a:p>
          <a:p>
            <a:r>
              <a:rPr lang="en-US" sz="1050" dirty="0">
                <a:latin typeface="Lucida Console" panose="020B0609040504020204" pitchFamily="49" charset="0"/>
              </a:rPr>
              <a:t>|50 |     0|       4|      1|</a:t>
            </a:r>
          </a:p>
          <a:p>
            <a:r>
              <a:rPr lang="en-US" sz="1050" dirty="0">
                <a:latin typeface="Lucida Console" panose="020B0609040504020204" pitchFamily="49" charset="0"/>
              </a:rPr>
              <a:t>|71 |     1|       0|      0|</a:t>
            </a:r>
          </a:p>
          <a:p>
            <a:r>
              <a:rPr lang="en-US" sz="1050" dirty="0">
                <a:latin typeface="Lucida Console" panose="020B0609040504020204" pitchFamily="49" charset="0"/>
              </a:rPr>
              <a:t>|81 |     0|       1|      0|</a:t>
            </a:r>
          </a:p>
          <a:p>
            <a:r>
              <a:rPr lang="en-US" sz="1050" dirty="0">
                <a:latin typeface="Lucida Console" panose="020B0609040504020204" pitchFamily="49" charset="0"/>
              </a:rPr>
              <a:t>|82 |     0|      10|      1|</a:t>
            </a:r>
          </a:p>
          <a:p>
            <a:r>
              <a:rPr lang="en-US" sz="1050" dirty="0">
                <a:latin typeface="Lucida Console" panose="020B0609040504020204" pitchFamily="49" charset="0"/>
              </a:rPr>
              <a:t>|91 |    41|     253|    373|</a:t>
            </a:r>
          </a:p>
          <a:p>
            <a:r>
              <a:rPr lang="en-US" sz="1050" dirty="0">
                <a:latin typeface="Lucida Console" panose="020B0609040504020204" pitchFamily="49" charset="0"/>
              </a:rPr>
              <a:t>|92 |    35|    1838|   3975|</a:t>
            </a:r>
          </a:p>
        </p:txBody>
      </p:sp>
    </p:spTree>
    <p:extLst>
      <p:ext uri="{BB962C8B-B14F-4D97-AF65-F5344CB8AC3E}">
        <p14:creationId xmlns:p14="http://schemas.microsoft.com/office/powerpoint/2010/main" val="298822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41485</TotalTime>
  <Words>10557</Words>
  <Application>Microsoft Office PowerPoint</Application>
  <PresentationFormat>Widescreen</PresentationFormat>
  <Paragraphs>1020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Lucida Console</vt:lpstr>
      <vt:lpstr>Symbol</vt:lpstr>
      <vt:lpstr>Wingdings</vt:lpstr>
      <vt:lpstr>Office Theme</vt:lpstr>
      <vt:lpstr>Metadata Standards</vt:lpstr>
      <vt:lpstr>PowerPoint Presentation</vt:lpstr>
      <vt:lpstr>PowerPoint Presentation</vt:lpstr>
      <vt:lpstr>PowerPoint Presentation</vt:lpstr>
      <vt:lpstr>PowerPoint Presentation</vt:lpstr>
      <vt:lpstr>Org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 Size</vt:lpstr>
      <vt:lpstr>Mission</vt:lpstr>
      <vt:lpstr>Select Geo</vt:lpstr>
      <vt:lpstr>Table Decomposition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8</cp:revision>
  <dcterms:created xsi:type="dcterms:W3CDTF">2023-05-11T04:09:46Z</dcterms:created>
  <dcterms:modified xsi:type="dcterms:W3CDTF">2023-08-31T04:49:43Z</dcterms:modified>
</cp:coreProperties>
</file>