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5325" autoAdjust="0"/>
  </p:normalViewPr>
  <p:slideViewPr>
    <p:cSldViewPr snapToGrid="0" snapToObjects="1">
      <p:cViewPr>
        <p:scale>
          <a:sx n="28" d="100"/>
          <a:sy n="28" d="100"/>
        </p:scale>
        <p:origin x="-360" y="4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C3B9-C8C7-FF4B-A89F-C8ECF40039BD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EA38A-8C29-7D4A-B56A-051903F12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EA38A-8C29-7D4A-B56A-051903F12A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EB2E-A371-994C-A83F-1C5C49F53A45}" type="datetimeFigureOut">
              <a:rPr lang="en-US" smtClean="0"/>
              <a:pPr/>
              <a:t>06/12/15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BE7E-F192-A14B-A171-176A5FC3E20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0379" y="387366"/>
            <a:ext cx="42038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0" dirty="0">
                <a:latin typeface="Franklin Gothic Medium"/>
                <a:cs typeface="Franklin Gothic Medium"/>
              </a:rPr>
              <a:t>CSE 222A Fall 2015 Group 6 – </a:t>
            </a:r>
            <a:r>
              <a:rPr lang="en-US" sz="14400" dirty="0" err="1">
                <a:latin typeface="Franklin Gothic Medium"/>
                <a:cs typeface="Franklin Gothic Medium"/>
              </a:rPr>
              <a:t>Coflow</a:t>
            </a:r>
            <a:r>
              <a:rPr lang="en-US" sz="14400" dirty="0">
                <a:latin typeface="Franklin Gothic Medium"/>
                <a:cs typeface="Franklin Gothic Medium"/>
              </a:rPr>
              <a:t> Scheduling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098" y="2186985"/>
            <a:ext cx="37623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Franklin Gothic Book"/>
                <a:cs typeface="Franklin Gothic Book"/>
              </a:rPr>
              <a:t>Amit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Borase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Stas</a:t>
            </a:r>
            <a:r>
              <a:rPr lang="en-US" sz="6000" dirty="0">
                <a:latin typeface="Franklin Gothic Book"/>
                <a:cs typeface="Franklin Gothic Book"/>
              </a:rPr>
              <a:t> Mushits, Ruby </a:t>
            </a:r>
            <a:r>
              <a:rPr lang="en-US" sz="6000" dirty="0" err="1">
                <a:latin typeface="Franklin Gothic Book"/>
                <a:cs typeface="Franklin Gothic Book"/>
              </a:rPr>
              <a:t>Pai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Sreejith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Unnikrishnan</a:t>
            </a:r>
            <a:r>
              <a:rPr lang="en-US" sz="6000" dirty="0">
                <a:latin typeface="Franklin Gothic Book"/>
                <a:cs typeface="Franklin Gothic Book"/>
              </a:rPr>
              <a:t>, </a:t>
            </a:r>
            <a:r>
              <a:rPr lang="en-US" sz="6000" dirty="0" err="1">
                <a:latin typeface="Franklin Gothic Book"/>
                <a:cs typeface="Franklin Gothic Book"/>
              </a:rPr>
              <a:t>Ritvik</a:t>
            </a:r>
            <a:r>
              <a:rPr lang="en-US" sz="6000" dirty="0">
                <a:latin typeface="Franklin Gothic Book"/>
                <a:cs typeface="Franklin Gothic Book"/>
              </a:rPr>
              <a:t> </a:t>
            </a:r>
            <a:r>
              <a:rPr lang="en-US" sz="6000" dirty="0" err="1">
                <a:latin typeface="Franklin Gothic Book"/>
                <a:cs typeface="Franklin Gothic Book"/>
              </a:rPr>
              <a:t>Jaiswal</a:t>
            </a:r>
            <a:endParaRPr lang="en-US" sz="6000" dirty="0">
              <a:latin typeface="Franklin Gothic Book"/>
              <a:cs typeface="Franklin Gothic Boo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13146" y="13376947"/>
            <a:ext cx="131283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7000" tIns="127000" rIns="127000" bIns="127000" rtlCol="0">
            <a:normAutofit fontScale="92500" lnSpcReduction="20000"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Franklin Gothic Medium"/>
                <a:cs typeface="Franklin Gothic Medium"/>
              </a:rPr>
              <a:t>Simulation Setup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3190" y="3955296"/>
            <a:ext cx="13128326" cy="7793206"/>
            <a:chOff x="1151866" y="26163754"/>
            <a:chExt cx="13128326" cy="7793206"/>
          </a:xfrm>
        </p:grpSpPr>
        <p:sp>
          <p:nvSpPr>
            <p:cNvPr id="49" name="TextBox 48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just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Abstraction [1], [2]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51866" y="27078154"/>
              <a:ext cx="13128326" cy="68788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</a:t>
              </a:r>
              <a:r>
                <a:rPr lang="en-US" sz="4400" dirty="0">
                  <a:latin typeface="Franklin Gothic Book"/>
                  <a:cs typeface="Franklin Gothic Book"/>
                </a:rPr>
                <a:t>: Data parallel application-aware cluster network scheduling. 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Definition</a:t>
              </a:r>
              <a:r>
                <a:rPr lang="en-US" sz="4400" dirty="0">
                  <a:latin typeface="Franklin Gothic Book"/>
                  <a:cs typeface="Franklin Gothic Book"/>
                </a:rPr>
                <a:t>: A collection of flows that have a common goal.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The application cannot proceed until all flows in the </a:t>
              </a:r>
              <a:r>
                <a:rPr lang="en-US" sz="4400" dirty="0" err="1" smtClean="0">
                  <a:latin typeface="Franklin Gothic Book"/>
                  <a:cs typeface="Franklin Gothic Book"/>
                </a:rPr>
                <a:t>coflow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 have been received.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Examples</a:t>
              </a:r>
              <a:r>
                <a:rPr lang="en-US" sz="4400" dirty="0">
                  <a:latin typeface="Franklin Gothic Book"/>
                  <a:cs typeface="Franklin Gothic Book"/>
                </a:rPr>
                <a:t>: Shuffle in Map-Reduce, bulk synchronous processing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b="1" dirty="0">
                  <a:latin typeface="Franklin Gothic Book"/>
                  <a:cs typeface="Franklin Gothic Book"/>
                </a:rPr>
                <a:t> completion time (CCT) is what matters to application.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811065" y="26210444"/>
            <a:ext cx="13128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endParaRPr lang="en-US" sz="4400" dirty="0">
              <a:latin typeface="Franklin Gothic Book"/>
              <a:cs typeface="Franklin Gothic Book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15079841" y="3899698"/>
            <a:ext cx="13128326" cy="8685757"/>
            <a:chOff x="1151866" y="26163754"/>
            <a:chExt cx="13128326" cy="8685757"/>
          </a:xfrm>
        </p:grpSpPr>
        <p:sp>
          <p:nvSpPr>
            <p:cNvPr id="63" name="TextBox 62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just"/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Experiment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51866" y="27078154"/>
              <a:ext cx="13128326" cy="7771357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b="1" dirty="0">
                  <a:latin typeface="Franklin Gothic Book"/>
                  <a:cs typeface="Franklin Gothic Book"/>
                </a:rPr>
                <a:t>Motivation: </a:t>
              </a:r>
              <a:r>
                <a:rPr lang="en-US" sz="4400" dirty="0">
                  <a:latin typeface="Franklin Gothic Book"/>
                  <a:cs typeface="Franklin Gothic Book"/>
                </a:rPr>
                <a:t>Current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require applications to identify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r>
                <a:rPr lang="en-US" sz="4400" dirty="0">
                  <a:latin typeface="Franklin Gothic Book"/>
                  <a:cs typeface="Franklin Gothic Book"/>
                </a:rPr>
                <a:t> to the scheduler via an API. A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utomatic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identification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would ease </a:t>
              </a:r>
              <a:r>
                <a:rPr lang="en-US" sz="4400" dirty="0">
                  <a:latin typeface="Franklin Gothic Book"/>
                  <a:cs typeface="Franklin Gothic Book"/>
                </a:rPr>
                <a:t>programmer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burden.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These </a:t>
              </a:r>
              <a:r>
                <a:rPr lang="en-US" sz="4400" dirty="0">
                  <a:latin typeface="Franklin Gothic Book"/>
                  <a:cs typeface="Franklin Gothic Book"/>
                </a:rPr>
                <a:t>will be less than 100% accurate, so it is useful to evaluate the performance of state-of-the-art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schedulers as a function of knowledge of flows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.</a:t>
              </a:r>
              <a:r>
                <a:rPr lang="en-US" sz="4400" dirty="0">
                  <a:solidFill>
                    <a:srgbClr val="FF0000"/>
                  </a:solidFill>
                  <a:latin typeface="Franklin Gothic Book"/>
                  <a:cs typeface="Franklin Gothic Book"/>
                </a:rPr>
                <a:t> 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We evaluate the impact of a large </a:t>
              </a:r>
              <a:r>
                <a:rPr lang="en-US" sz="4400" dirty="0" err="1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coflow</a:t>
              </a:r>
              <a:r>
                <a:rPr lang="en-US" sz="4400" dirty="0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 with </a:t>
              </a:r>
              <a:r>
                <a:rPr lang="en-US" sz="4400" dirty="0" smtClean="0">
                  <a:solidFill>
                    <a:schemeClr val="tx1"/>
                  </a:solidFill>
                  <a:latin typeface="Franklin Gothic Book"/>
                  <a:cs typeface="Franklin Gothic Book"/>
                </a:rPr>
                <a:t>increasing number of flows unidentified to the scheduler on a smaller flow contending for the same resources.</a:t>
              </a:r>
              <a:endParaRPr lang="en-US" sz="4400" dirty="0">
                <a:solidFill>
                  <a:schemeClr val="tx1"/>
                </a:solidFill>
                <a:latin typeface="Franklin Gothic Book"/>
                <a:cs typeface="Franklin Gothic Book"/>
              </a:endParaRPr>
            </a:p>
          </p:txBody>
        </p:sp>
      </p:grpSp>
      <p:grpSp>
        <p:nvGrpSpPr>
          <p:cNvPr id="67" name="Group 3"/>
          <p:cNvGrpSpPr/>
          <p:nvPr/>
        </p:nvGrpSpPr>
        <p:grpSpPr>
          <a:xfrm>
            <a:off x="29811064" y="3896889"/>
            <a:ext cx="13128326" cy="1683841"/>
            <a:chOff x="1151866" y="26163754"/>
            <a:chExt cx="13128326" cy="1683841"/>
          </a:xfrm>
        </p:grpSpPr>
        <p:sp>
          <p:nvSpPr>
            <p:cNvPr id="68" name="TextBox 67"/>
            <p:cNvSpPr txBox="1"/>
            <p:nvPr/>
          </p:nvSpPr>
          <p:spPr>
            <a:xfrm>
              <a:off x="1151867" y="26163754"/>
              <a:ext cx="13128325" cy="91440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ctr"/>
              <a:r>
                <a:rPr lang="en-US" sz="5600" dirty="0" smtClean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Results</a:t>
              </a:r>
              <a:endParaRPr lang="en-US" sz="5600" dirty="0">
                <a:solidFill>
                  <a:schemeClr val="bg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1866" y="27078154"/>
              <a:ext cx="13128326" cy="76944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endParaRPr lang="en-US" sz="4400" dirty="0">
                <a:solidFill>
                  <a:srgbClr val="FF0000"/>
                </a:solidFill>
                <a:latin typeface="Franklin Gothic Book"/>
                <a:cs typeface="Franklin Gothic Book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213145" y="14508112"/>
            <a:ext cx="1312832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smtClean="0">
                <a:latin typeface="Franklin Gothic Book"/>
                <a:cs typeface="Franklin Gothic Book"/>
              </a:rPr>
              <a:t>Fat tree topology created using </a:t>
            </a:r>
            <a:r>
              <a:rPr lang="en-US" sz="4400" dirty="0" err="1" smtClean="0">
                <a:latin typeface="Franklin Gothic Book"/>
                <a:cs typeface="Franklin Gothic Book"/>
              </a:rPr>
              <a:t>mininet</a:t>
            </a:r>
            <a:endParaRPr lang="en-US" sz="4400" dirty="0" smtClean="0">
              <a:latin typeface="Franklin Gothic Book"/>
              <a:cs typeface="Franklin Gothic Book"/>
            </a:endParaRPr>
          </a:p>
          <a:p>
            <a:pPr marL="465138" indent="-465138">
              <a:spcAft>
                <a:spcPts val="1800"/>
              </a:spcAft>
              <a:tabLst>
                <a:tab pos="1185863" algn="l"/>
              </a:tabLst>
            </a:pPr>
            <a:r>
              <a:rPr lang="en-US" sz="4400" dirty="0">
                <a:latin typeface="Franklin Gothic Book"/>
                <a:cs typeface="Franklin Gothic Book"/>
              </a:rPr>
              <a:t>• </a:t>
            </a:r>
            <a:r>
              <a:rPr lang="en-US" sz="4400" dirty="0" err="1">
                <a:latin typeface="Franklin Gothic Book"/>
                <a:cs typeface="Franklin Gothic Book"/>
              </a:rPr>
              <a:t>M</a:t>
            </a:r>
            <a:r>
              <a:rPr lang="en-US" sz="4400" dirty="0" err="1" smtClean="0">
                <a:latin typeface="Franklin Gothic Book"/>
                <a:cs typeface="Franklin Gothic Book"/>
              </a:rPr>
              <a:t>ininet</a:t>
            </a:r>
            <a:r>
              <a:rPr lang="en-US" sz="4400" dirty="0" smtClean="0">
                <a:latin typeface="Franklin Gothic Book"/>
                <a:cs typeface="Franklin Gothic Book"/>
              </a:rPr>
              <a:t> hosts were deployed on </a:t>
            </a:r>
            <a:r>
              <a:rPr lang="en-US" sz="4400" dirty="0">
                <a:latin typeface="Franklin Gothic Book"/>
                <a:cs typeface="Franklin Gothic Book"/>
              </a:rPr>
              <a:t>D</a:t>
            </a:r>
            <a:r>
              <a:rPr lang="en-US" sz="4400" dirty="0" smtClean="0">
                <a:latin typeface="Franklin Gothic Book"/>
                <a:cs typeface="Franklin Gothic Book"/>
              </a:rPr>
              <a:t>ocker containers so that hosts would have unique hostnames as required by scheduler </a:t>
            </a:r>
            <a:endParaRPr lang="en-US" sz="4400" dirty="0">
              <a:latin typeface="Franklin Gothic Book"/>
              <a:cs typeface="Franklin Gothic Book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9880" y="31594967"/>
            <a:ext cx="39474472" cy="132343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en-US" sz="4000" dirty="0"/>
              <a:t>[1] Chowdhury, </a:t>
            </a:r>
            <a:r>
              <a:rPr lang="en-US" sz="4000" dirty="0" err="1"/>
              <a:t>Mosharaf</a:t>
            </a:r>
            <a:r>
              <a:rPr lang="en-US" sz="4000" dirty="0"/>
              <a:t> and Ion </a:t>
            </a:r>
            <a:r>
              <a:rPr lang="en-US" sz="4000" dirty="0" err="1"/>
              <a:t>Stoica</a:t>
            </a:r>
            <a:r>
              <a:rPr lang="en-US" sz="4000" dirty="0"/>
              <a:t>, </a:t>
            </a:r>
            <a:r>
              <a:rPr lang="en-US" sz="4000" i="1" dirty="0"/>
              <a:t>Efficient </a:t>
            </a:r>
            <a:r>
              <a:rPr lang="en-US" sz="4000" i="1" dirty="0" err="1"/>
              <a:t>Coflow</a:t>
            </a:r>
            <a:r>
              <a:rPr lang="en-US" sz="4000" i="1" dirty="0"/>
              <a:t> Scheduling Without Prior Knowledge</a:t>
            </a:r>
            <a:r>
              <a:rPr lang="en-US" sz="4000" dirty="0"/>
              <a:t>, SIGCOMM </a:t>
            </a:r>
            <a:r>
              <a:rPr lang="en-US" sz="4000" dirty="0" smtClean="0"/>
              <a:t>2015</a:t>
            </a:r>
          </a:p>
          <a:p>
            <a:r>
              <a:rPr lang="en-US" sz="4000" dirty="0"/>
              <a:t>[2] Chowdhury, </a:t>
            </a:r>
            <a:r>
              <a:rPr lang="en-US" sz="4000" dirty="0" err="1"/>
              <a:t>Mosharaf</a:t>
            </a:r>
            <a:r>
              <a:rPr lang="en-US" sz="4000" dirty="0"/>
              <a:t>, Yuan </a:t>
            </a:r>
            <a:r>
              <a:rPr lang="en-US" sz="4000" dirty="0" err="1"/>
              <a:t>Zhong</a:t>
            </a:r>
            <a:r>
              <a:rPr lang="en-US" sz="4000" dirty="0"/>
              <a:t> and Ion </a:t>
            </a:r>
            <a:r>
              <a:rPr lang="en-US" sz="4000" dirty="0" err="1"/>
              <a:t>Stoica</a:t>
            </a:r>
            <a:r>
              <a:rPr lang="en-US" sz="4000" dirty="0"/>
              <a:t>, </a:t>
            </a:r>
            <a:r>
              <a:rPr lang="en-US" sz="4000" i="1" dirty="0"/>
              <a:t>Efficient </a:t>
            </a:r>
            <a:r>
              <a:rPr lang="en-US" sz="4000" i="1" dirty="0" err="1"/>
              <a:t>Coflow</a:t>
            </a:r>
            <a:r>
              <a:rPr lang="en-US" sz="4000" i="1" dirty="0"/>
              <a:t> Scheduling with Varys, </a:t>
            </a:r>
            <a:r>
              <a:rPr lang="en-US" sz="4000" dirty="0"/>
              <a:t>SIGCOMM </a:t>
            </a:r>
            <a:r>
              <a:rPr lang="en-US" sz="4000" dirty="0" smtClean="0"/>
              <a:t>2014</a:t>
            </a:r>
          </a:p>
        </p:txBody>
      </p:sp>
      <p:grpSp>
        <p:nvGrpSpPr>
          <p:cNvPr id="48" name="Group 3"/>
          <p:cNvGrpSpPr/>
          <p:nvPr/>
        </p:nvGrpSpPr>
        <p:grpSpPr>
          <a:xfrm>
            <a:off x="599010" y="11976671"/>
            <a:ext cx="13128326" cy="12770512"/>
            <a:chOff x="1151866" y="26187817"/>
            <a:chExt cx="13128326" cy="12770512"/>
          </a:xfrm>
        </p:grpSpPr>
        <p:sp>
          <p:nvSpPr>
            <p:cNvPr id="51" name="TextBox 50"/>
            <p:cNvSpPr txBox="1"/>
            <p:nvPr/>
          </p:nvSpPr>
          <p:spPr>
            <a:xfrm>
              <a:off x="1151867" y="26187817"/>
              <a:ext cx="13128325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7000" tIns="127000" rIns="127000" bIns="127000" rtlCol="0">
              <a:normAutofit fontScale="92500" lnSpcReduction="20000"/>
            </a:bodyPr>
            <a:lstStyle/>
            <a:p>
              <a:pPr algn="just"/>
              <a:r>
                <a:rPr lang="en-US" sz="5600" dirty="0" err="1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Coflow</a:t>
              </a:r>
              <a:r>
                <a:rPr lang="en-US" sz="5600" dirty="0">
                  <a:solidFill>
                    <a:schemeClr val="bg1"/>
                  </a:solidFill>
                  <a:latin typeface="Franklin Gothic Medium"/>
                  <a:cs typeface="Franklin Gothic Medium"/>
                </a:rPr>
                <a:t> Schedulers [1], [2]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51866" y="27078154"/>
              <a:ext cx="13128326" cy="11880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Inter-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scheduling is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NP-hard; use heuristics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Varys</a:t>
              </a:r>
              <a:r>
                <a:rPr lang="en-US" sz="4400" dirty="0">
                  <a:latin typeface="Franklin Gothic Book"/>
                  <a:cs typeface="Franklin Gothic Book"/>
                </a:rPr>
                <a:t> (2014): 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Shortest effective bottleneck first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E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xploit </a:t>
              </a:r>
              <a:r>
                <a:rPr lang="en-US" sz="4400" dirty="0">
                  <a:latin typeface="Franklin Gothic Book"/>
                  <a:cs typeface="Franklin Gothic Book"/>
                </a:rPr>
                <a:t>differences between flow lengths in a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– do not allocate more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bandwidth than </a:t>
              </a:r>
              <a:r>
                <a:rPr lang="en-US" sz="4400" dirty="0">
                  <a:latin typeface="Franklin Gothic Book"/>
                  <a:cs typeface="Franklin Gothic Book"/>
                </a:rPr>
                <a:t>necessary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to </a:t>
              </a:r>
              <a:r>
                <a:rPr lang="en-US" sz="4400" dirty="0">
                  <a:latin typeface="Franklin Gothic Book"/>
                  <a:cs typeface="Franklin Gothic Book"/>
                </a:rPr>
                <a:t>meet minimum possible CCT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3.16x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 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err="1">
                  <a:latin typeface="Franklin Gothic Book"/>
                  <a:cs typeface="Franklin Gothic Book"/>
                </a:rPr>
                <a:t>Aalo</a:t>
              </a:r>
              <a:r>
                <a:rPr lang="en-US" sz="4400" dirty="0">
                  <a:latin typeface="Franklin Gothic Book"/>
                  <a:cs typeface="Franklin Gothic Book"/>
                </a:rPr>
                <a:t> (2015): 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No prior knowledge of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characteristics</a:t>
              </a: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 smtClean="0">
                  <a:latin typeface="Franklin Gothic Book"/>
                  <a:cs typeface="Franklin Gothic Book"/>
                </a:rPr>
                <a:t>Multilevel queue with thresholds based on observed </a:t>
              </a:r>
              <a:r>
                <a:rPr lang="en-US" sz="4400" dirty="0" err="1" smtClean="0">
                  <a:latin typeface="Franklin Gothic Book"/>
                  <a:cs typeface="Franklin Gothic Book"/>
                </a:rPr>
                <a:t>coflow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 size 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G</a:t>
              </a:r>
              <a:r>
                <a:rPr lang="en-US" sz="4400" dirty="0" smtClean="0">
                  <a:latin typeface="Franklin Gothic Book"/>
                  <a:cs typeface="Franklin Gothic Book"/>
                </a:rPr>
                <a:t>eneralize </a:t>
              </a:r>
              <a:r>
                <a:rPr lang="en-US" sz="4400" dirty="0">
                  <a:latin typeface="Franklin Gothic Book"/>
                  <a:cs typeface="Franklin Gothic Book"/>
                </a:rPr>
                <a:t>least attained service to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coflows</a:t>
              </a:r>
              <a:endParaRPr lang="en-US" sz="4400" dirty="0">
                <a:latin typeface="Franklin Gothic Book"/>
                <a:cs typeface="Franklin Gothic Book"/>
              </a:endParaRPr>
            </a:p>
            <a:p>
              <a:pPr marL="1399032" lvl="1" indent="-571500" algn="just">
                <a:spcAft>
                  <a:spcPts val="1800"/>
                </a:spcAft>
                <a:buFont typeface="Arial"/>
                <a:buChar char="•"/>
              </a:pPr>
              <a:r>
                <a:rPr lang="en-US" sz="4400" dirty="0">
                  <a:latin typeface="Franklin Gothic Book"/>
                  <a:cs typeface="Franklin Gothic Book"/>
                </a:rPr>
                <a:t>Ave. 1.93x faster </a:t>
              </a:r>
              <a:r>
                <a:rPr lang="en-US" sz="4400" dirty="0" err="1">
                  <a:latin typeface="Franklin Gothic Book"/>
                  <a:cs typeface="Franklin Gothic Book"/>
                </a:rPr>
                <a:t>coflow</a:t>
              </a:r>
              <a:r>
                <a:rPr lang="en-US" sz="4400" dirty="0">
                  <a:latin typeface="Franklin Gothic Book"/>
                  <a:cs typeface="Franklin Gothic Book"/>
                </a:rPr>
                <a:t> completions</a:t>
              </a:r>
            </a:p>
            <a:p>
              <a:pPr marL="571500" indent="-571500" algn="just">
                <a:spcAft>
                  <a:spcPts val="1800"/>
                </a:spcAft>
                <a:buFont typeface="Arial"/>
                <a:buChar char="•"/>
              </a:pPr>
              <a:endParaRPr lang="en-US" sz="4400" dirty="0">
                <a:latin typeface="Franklin Gothic Book"/>
                <a:cs typeface="Franklin Gothic Book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681" y="17780245"/>
            <a:ext cx="14015932" cy="13678796"/>
          </a:xfrm>
          <a:prstGeom prst="rect">
            <a:avLst/>
          </a:prstGeom>
        </p:spPr>
      </p:pic>
      <p:grpSp>
        <p:nvGrpSpPr>
          <p:cNvPr id="117" name="Group 116"/>
          <p:cNvGrpSpPr/>
          <p:nvPr/>
        </p:nvGrpSpPr>
        <p:grpSpPr>
          <a:xfrm>
            <a:off x="3240130" y="25342896"/>
            <a:ext cx="8216038" cy="2450513"/>
            <a:chOff x="15884236" y="27933933"/>
            <a:chExt cx="5073812" cy="193638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5884236" y="27933933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884236" y="27933933"/>
              <a:ext cx="0" cy="19363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884236" y="29870321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407850" y="25537969"/>
            <a:ext cx="4502706" cy="2060448"/>
            <a:chOff x="16051956" y="27614881"/>
            <a:chExt cx="3271176" cy="2060448"/>
          </a:xfrm>
        </p:grpSpPr>
        <p:sp>
          <p:nvSpPr>
            <p:cNvPr id="118" name="Rectangle 117"/>
            <p:cNvSpPr/>
            <p:nvPr/>
          </p:nvSpPr>
          <p:spPr>
            <a:xfrm>
              <a:off x="16056863" y="27614881"/>
              <a:ext cx="3261466" cy="20604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6082436" y="28065984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5400000">
              <a:off x="17437812" y="28309889"/>
              <a:ext cx="5719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accent1"/>
                  </a:solidFill>
                </a:rPr>
                <a:t>…</a:t>
              </a:r>
              <a:endParaRPr lang="en-US" sz="6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16051956" y="28535376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64148" y="29242512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119813" y="25537969"/>
            <a:ext cx="1391963" cy="2060368"/>
            <a:chOff x="16051956" y="27614881"/>
            <a:chExt cx="3631956" cy="2060448"/>
          </a:xfrm>
        </p:grpSpPr>
        <p:sp>
          <p:nvSpPr>
            <p:cNvPr id="132" name="Rectangle 131"/>
            <p:cNvSpPr/>
            <p:nvPr/>
          </p:nvSpPr>
          <p:spPr>
            <a:xfrm>
              <a:off x="16056863" y="27614881"/>
              <a:ext cx="3261466" cy="20604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6082436" y="28065984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5400000">
              <a:off x="18890116" y="28309887"/>
              <a:ext cx="571933" cy="10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accent1"/>
                  </a:solidFill>
                </a:rPr>
                <a:t>…</a:t>
              </a:r>
              <a:endParaRPr lang="en-US" sz="6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16051956" y="28535376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64148" y="29242512"/>
              <a:ext cx="3240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/>
          <p:cNvSpPr/>
          <p:nvPr/>
        </p:nvSpPr>
        <p:spPr>
          <a:xfrm>
            <a:off x="3414604" y="25528873"/>
            <a:ext cx="4495952" cy="46019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2388966" y="24759470"/>
            <a:ext cx="1060839" cy="76940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152247" y="24195280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Flow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5084848" y="24620983"/>
            <a:ext cx="262097" cy="739755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8131495" y="25537969"/>
            <a:ext cx="1230329" cy="206946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9374781" y="24702184"/>
            <a:ext cx="709090" cy="80233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008950" y="24195280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Coflow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75838" y="24171217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Threshold = X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3233238" y="28807619"/>
            <a:ext cx="8216038" cy="2450513"/>
            <a:chOff x="15884236" y="27933933"/>
            <a:chExt cx="5073812" cy="193638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15884236" y="27933933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5884236" y="27933933"/>
              <a:ext cx="0" cy="19363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5884236" y="29870321"/>
              <a:ext cx="50738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4998780" y="25360295"/>
            <a:ext cx="152400" cy="2425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99566" y="26200479"/>
            <a:ext cx="2595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Level 1</a:t>
            </a:r>
            <a:br>
              <a:rPr lang="en-US" sz="3200" b="1" dirty="0" smtClean="0"/>
            </a:br>
            <a:r>
              <a:rPr lang="en-US" sz="3200" b="1" dirty="0" smtClean="0"/>
              <a:t>Queue</a:t>
            </a:r>
            <a:endParaRPr lang="en-US" sz="32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099566" y="29522141"/>
            <a:ext cx="2595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Level N</a:t>
            </a:r>
            <a:br>
              <a:rPr lang="en-US" sz="3200" b="1" dirty="0" smtClean="0"/>
            </a:br>
            <a:r>
              <a:rPr lang="en-US" sz="3200" b="1" dirty="0" smtClean="0"/>
              <a:t>Queue</a:t>
            </a:r>
            <a:endParaRPr lang="en-US" sz="32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573696" y="27280142"/>
            <a:ext cx="94609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10323711" y="28421281"/>
            <a:ext cx="611536" cy="412209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885449" y="27952274"/>
            <a:ext cx="259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Threshold = X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237642" y="28833047"/>
            <a:ext cx="152400" cy="2425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13830</TotalTime>
  <Words>356</Words>
  <Application>Microsoft Macintosh PowerPoint</Application>
  <PresentationFormat>Другой</PresentationFormat>
  <Paragraphs>37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Rasmussen</dc:creator>
  <cp:lastModifiedBy> Stanislav Mushits</cp:lastModifiedBy>
  <cp:revision>199</cp:revision>
  <cp:lastPrinted>2015-03-30T22:37:07Z</cp:lastPrinted>
  <dcterms:created xsi:type="dcterms:W3CDTF">2013-02-11T19:46:35Z</dcterms:created>
  <dcterms:modified xsi:type="dcterms:W3CDTF">2015-12-07T07:03:42Z</dcterms:modified>
</cp:coreProperties>
</file>