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9C2D-6B06-468D-94AD-80AD408E180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2490-32E3-4D9D-986C-D3BF4F4F6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054782" y="606394"/>
            <a:ext cx="0" cy="583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160318" y="606394"/>
            <a:ext cx="0" cy="583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7932" y="0"/>
            <a:ext cx="50268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smtClean="0"/>
              <a:t>CSE 222A Fall 2015 Group 6 – </a:t>
            </a:r>
            <a:r>
              <a:rPr lang="en-US" sz="1900" b="1" dirty="0" err="1" smtClean="0"/>
              <a:t>Coflow</a:t>
            </a:r>
            <a:r>
              <a:rPr lang="en-US" sz="1900" b="1" dirty="0" smtClean="0"/>
              <a:t> Scheduling</a:t>
            </a:r>
            <a:endParaRPr lang="en-US" sz="1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870" y="6430098"/>
            <a:ext cx="7103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 Chowdhury, </a:t>
            </a:r>
            <a:r>
              <a:rPr lang="en-US" sz="1200" dirty="0" err="1" smtClean="0"/>
              <a:t>Mosharaf</a:t>
            </a:r>
            <a:r>
              <a:rPr lang="en-US" sz="1200" dirty="0" smtClean="0"/>
              <a:t> and Ion </a:t>
            </a:r>
            <a:r>
              <a:rPr lang="en-US" sz="1200" dirty="0" err="1" smtClean="0"/>
              <a:t>Stoica</a:t>
            </a:r>
            <a:r>
              <a:rPr lang="en-US" sz="1200" dirty="0" smtClean="0"/>
              <a:t>, </a:t>
            </a:r>
            <a:r>
              <a:rPr lang="en-US" sz="1200" i="1" dirty="0" smtClean="0"/>
              <a:t>Efficient </a:t>
            </a:r>
            <a:r>
              <a:rPr lang="en-US" sz="1200" i="1" dirty="0" err="1" smtClean="0"/>
              <a:t>Coflow</a:t>
            </a:r>
            <a:r>
              <a:rPr lang="en-US" sz="1200" i="1" dirty="0" smtClean="0"/>
              <a:t> Scheduling Without Prior Knowledge</a:t>
            </a:r>
            <a:r>
              <a:rPr lang="en-US" sz="1200" dirty="0" smtClean="0"/>
              <a:t>, SIGCOMM 2015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32870" y="6614733"/>
            <a:ext cx="6976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[2] Chowdhury, </a:t>
            </a:r>
            <a:r>
              <a:rPr lang="en-US" sz="1200" dirty="0" err="1" smtClean="0"/>
              <a:t>Mosharaf</a:t>
            </a:r>
            <a:r>
              <a:rPr lang="en-US" sz="1200" dirty="0" smtClean="0"/>
              <a:t>, Yuan </a:t>
            </a:r>
            <a:r>
              <a:rPr lang="en-US" sz="1200" dirty="0" err="1" smtClean="0"/>
              <a:t>Zhong</a:t>
            </a:r>
            <a:r>
              <a:rPr lang="en-US" sz="1200" dirty="0" smtClean="0"/>
              <a:t> and Ion </a:t>
            </a:r>
            <a:r>
              <a:rPr lang="en-US" sz="1200" dirty="0" err="1" smtClean="0"/>
              <a:t>Stoica</a:t>
            </a:r>
            <a:r>
              <a:rPr lang="en-US" sz="1200" dirty="0" smtClean="0"/>
              <a:t>, </a:t>
            </a:r>
            <a:r>
              <a:rPr lang="en-US" sz="1200" i="1" dirty="0" smtClean="0"/>
              <a:t>Efficient </a:t>
            </a:r>
            <a:r>
              <a:rPr lang="en-US" sz="1200" i="1" dirty="0" err="1" smtClean="0"/>
              <a:t>Coflow</a:t>
            </a:r>
            <a:r>
              <a:rPr lang="en-US" sz="1200" i="1" dirty="0" smtClean="0"/>
              <a:t> Scheduling with Varys, </a:t>
            </a:r>
            <a:r>
              <a:rPr lang="en-US" sz="1200" dirty="0" smtClean="0"/>
              <a:t>SIGCOMM 2014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28251" y="7155064"/>
            <a:ext cx="705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Chowdhury, </a:t>
            </a:r>
            <a:r>
              <a:rPr lang="en-US" sz="1200" dirty="0" err="1" smtClean="0"/>
              <a:t>Mosharaf</a:t>
            </a:r>
            <a:r>
              <a:rPr lang="en-US" sz="1200" dirty="0" smtClean="0"/>
              <a:t> and Ion </a:t>
            </a:r>
            <a:r>
              <a:rPr lang="en-US" sz="1200" dirty="0" err="1" smtClean="0"/>
              <a:t>Stoica</a:t>
            </a:r>
            <a:r>
              <a:rPr lang="en-US" sz="1200" dirty="0" smtClean="0"/>
              <a:t>, </a:t>
            </a:r>
            <a:r>
              <a:rPr lang="en-US" sz="1200" i="1" dirty="0" err="1" smtClean="0"/>
              <a:t>Coflow</a:t>
            </a:r>
            <a:r>
              <a:rPr lang="en-US" sz="1200" i="1" dirty="0" smtClean="0"/>
              <a:t>: A Networking Abstraction for Cluster Applications, </a:t>
            </a:r>
            <a:r>
              <a:rPr lang="en-US" sz="1200" dirty="0" err="1" smtClean="0"/>
              <a:t>Hotnets</a:t>
            </a:r>
            <a:r>
              <a:rPr lang="en-US" sz="1200" dirty="0" smtClean="0"/>
              <a:t> 2012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30626" y="267840"/>
            <a:ext cx="6182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Amit </a:t>
            </a:r>
            <a:r>
              <a:rPr lang="en-US" sz="1600" dirty="0" err="1" smtClean="0"/>
              <a:t>Borase</a:t>
            </a:r>
            <a:r>
              <a:rPr lang="en-US" sz="1600" dirty="0" smtClean="0"/>
              <a:t>, </a:t>
            </a:r>
            <a:r>
              <a:rPr lang="en-US" sz="1600" dirty="0" err="1" smtClean="0"/>
              <a:t>Stas</a:t>
            </a:r>
            <a:r>
              <a:rPr lang="en-US" sz="1600" dirty="0" smtClean="0"/>
              <a:t> </a:t>
            </a:r>
            <a:r>
              <a:rPr lang="en-US" sz="1600" dirty="0" err="1" smtClean="0"/>
              <a:t>Mushits</a:t>
            </a:r>
            <a:r>
              <a:rPr lang="en-US" sz="1600" dirty="0" smtClean="0"/>
              <a:t>, Ruby Pai, </a:t>
            </a:r>
            <a:r>
              <a:rPr lang="en-US" sz="1600" dirty="0" err="1" smtClean="0"/>
              <a:t>Sreejith</a:t>
            </a:r>
            <a:r>
              <a:rPr lang="en-US" sz="1600" dirty="0" smtClean="0"/>
              <a:t> </a:t>
            </a:r>
            <a:r>
              <a:rPr lang="en-US" sz="1600" dirty="0" err="1" smtClean="0"/>
              <a:t>Unnikrishnan</a:t>
            </a:r>
            <a:r>
              <a:rPr lang="en-US" sz="1600" dirty="0" smtClean="0"/>
              <a:t>, </a:t>
            </a:r>
            <a:r>
              <a:rPr lang="en-US" sz="1600" dirty="0" err="1" smtClean="0"/>
              <a:t>Ritvik</a:t>
            </a:r>
            <a:r>
              <a:rPr lang="en-US" sz="1600" dirty="0" smtClean="0"/>
              <a:t> Jaiswal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9706" y="637311"/>
            <a:ext cx="270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Coflow</a:t>
            </a:r>
            <a:r>
              <a:rPr lang="en-US" b="1" dirty="0" smtClean="0"/>
              <a:t> Abstraction </a:t>
            </a:r>
            <a:r>
              <a:rPr lang="en-US" sz="1600" dirty="0" smtClean="0"/>
              <a:t>[1], [2]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9149" y="2723976"/>
            <a:ext cx="270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Coflow</a:t>
            </a:r>
            <a:r>
              <a:rPr lang="en-US" b="1" dirty="0" smtClean="0"/>
              <a:t> Schedulers </a:t>
            </a:r>
            <a:r>
              <a:rPr lang="en-US" dirty="0" smtClean="0"/>
              <a:t>[1], [2]</a:t>
            </a:r>
          </a:p>
          <a:p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96514" y="614823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Simulation Setup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05824" y="3335701"/>
            <a:ext cx="31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Simulation Controller Software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66974" y="606394"/>
            <a:ext cx="12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Experiment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66974" y="3917592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8692" y="914406"/>
            <a:ext cx="3525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Motivation: Data parallel application-aware cluster network scheduling.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Definition: A collection of flows that have a common goal.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Examples: Shuffle in Map-Reduce, bulk synchronous processing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err="1" smtClean="0"/>
              <a:t>Coflow</a:t>
            </a:r>
            <a:r>
              <a:rPr lang="en-US" sz="1400" dirty="0" smtClean="0"/>
              <a:t> completion time (CCT) is what matters to application.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692" y="2987971"/>
            <a:ext cx="3529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Inter-</a:t>
            </a:r>
            <a:r>
              <a:rPr lang="en-US" sz="1400" dirty="0" err="1" smtClean="0"/>
              <a:t>coflow</a:t>
            </a:r>
            <a:r>
              <a:rPr lang="en-US" sz="1400" dirty="0" smtClean="0"/>
              <a:t> scheduling is NP-hard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Recent research results use heuristics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Varys (2014): 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Shortest effective bottleneck first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Key idea: exploit differences between flow lengths in a </a:t>
            </a:r>
            <a:r>
              <a:rPr lang="en-US" sz="1400" dirty="0" err="1" smtClean="0"/>
              <a:t>coflow</a:t>
            </a:r>
            <a:r>
              <a:rPr lang="en-US" sz="1400" dirty="0"/>
              <a:t> </a:t>
            </a:r>
            <a:r>
              <a:rPr lang="en-US" sz="1400" dirty="0" smtClean="0"/>
              <a:t>– do not allocate more bandwidth to a flow than necessary for flow to meet minimum possible CCT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Ave. 3.16x faster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completions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err="1" smtClean="0"/>
              <a:t>Aalo</a:t>
            </a:r>
            <a:r>
              <a:rPr lang="en-US" sz="1400" dirty="0" smtClean="0"/>
              <a:t> (2015): 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No prior knowledge of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characteristics</a:t>
            </a:r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Key idea: generalize least attained service to </a:t>
            </a:r>
            <a:r>
              <a:rPr lang="en-US" sz="1400" dirty="0" err="1" smtClean="0"/>
              <a:t>coflows</a:t>
            </a:r>
            <a:endParaRPr lang="en-US" sz="1400" dirty="0" smtClean="0"/>
          </a:p>
          <a:p>
            <a:pPr marL="285750" lvl="1" indent="-174625">
              <a:buFont typeface="Arial" panose="020B0604020202020204" pitchFamily="34" charset="0"/>
              <a:buChar char="•"/>
            </a:pPr>
            <a:r>
              <a:rPr lang="en-US" sz="1400" dirty="0" smtClean="0"/>
              <a:t>Ave. 1.93x faster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completions</a:t>
            </a:r>
          </a:p>
          <a:p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294682" y="903356"/>
            <a:ext cx="3527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Motivation: Current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schedulers require applications to identify </a:t>
            </a:r>
            <a:r>
              <a:rPr lang="en-US" sz="1400" dirty="0" err="1" smtClean="0"/>
              <a:t>coflows</a:t>
            </a:r>
            <a:r>
              <a:rPr lang="en-US" sz="1400" dirty="0" smtClean="0"/>
              <a:t> to the scheduler via an API. Future use of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schedulers would be supported by automatic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</a:t>
            </a:r>
            <a:r>
              <a:rPr lang="en-US" sz="1400" dirty="0" err="1" smtClean="0"/>
              <a:t>identication</a:t>
            </a:r>
            <a:r>
              <a:rPr lang="en-US" sz="1400" dirty="0" smtClean="0"/>
              <a:t>, easing programmer burden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/>
              <a:t>Automatic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identification techniques will be less than 100% accurate, so it is useful to evaluate the performance of state-of-the-art </a:t>
            </a:r>
            <a:r>
              <a:rPr lang="en-US" sz="1400" dirty="0" err="1" smtClean="0"/>
              <a:t>coflow</a:t>
            </a:r>
            <a:r>
              <a:rPr lang="en-US" sz="1400" dirty="0" smtClean="0"/>
              <a:t> schedulers as a function of knowledge of flows in a </a:t>
            </a:r>
            <a:r>
              <a:rPr lang="en-US" sz="1400" dirty="0" err="1" smtClean="0"/>
              <a:t>coflow</a:t>
            </a:r>
            <a:r>
              <a:rPr lang="en-US" sz="1400" dirty="0" smtClean="0"/>
              <a:t>. </a:t>
            </a:r>
            <a:r>
              <a:rPr lang="en-US" sz="1400" dirty="0" smtClean="0">
                <a:solidFill>
                  <a:srgbClr val="FF0000"/>
                </a:solidFill>
              </a:rPr>
              <a:t>(reword)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Describe experiment details here.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4682" y="4157615"/>
            <a:ext cx="3294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Graph of average CCT for increasing number of unlabeled flows in </a:t>
            </a:r>
            <a:r>
              <a:rPr lang="en-US" sz="1400" smtClean="0">
                <a:solidFill>
                  <a:srgbClr val="FF0000"/>
                </a:solidFill>
              </a:rPr>
              <a:t>coflow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Summarize take-away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251" y="6290341"/>
            <a:ext cx="88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References</a:t>
            </a:r>
            <a:endParaRPr lang="en-US" sz="1200" b="1" dirty="0"/>
          </a:p>
        </p:txBody>
      </p:sp>
      <p:pic>
        <p:nvPicPr>
          <p:cNvPr id="2" name="Изображение 1" descr="Coflow system - Poster-Stack (Copy)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82" y="937004"/>
            <a:ext cx="3848032" cy="2453469"/>
          </a:xfrm>
          <a:prstGeom prst="rect">
            <a:avLst/>
          </a:prstGeom>
        </p:spPr>
      </p:pic>
      <p:pic>
        <p:nvPicPr>
          <p:cNvPr id="5" name="Изображение 4" descr="Coflow system - Poster-Communicat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22" y="3638497"/>
            <a:ext cx="3837775" cy="2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334</Words>
  <Application>Microsoft Macintosh PowerPoint</Application>
  <PresentationFormat>Другой</PresentationFormat>
  <Paragraphs>31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Ruby Pai</dc:creator>
  <cp:lastModifiedBy> Stanislav Mushits</cp:lastModifiedBy>
  <cp:revision>14</cp:revision>
  <dcterms:created xsi:type="dcterms:W3CDTF">2015-12-01T03:25:57Z</dcterms:created>
  <dcterms:modified xsi:type="dcterms:W3CDTF">2015-12-05T02:10:41Z</dcterms:modified>
</cp:coreProperties>
</file>