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21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9C2D-6B06-468D-94AD-80AD408E1808}" type="datetimeFigureOut">
              <a:rPr lang="en-US" smtClean="0"/>
              <a:t>01/12/15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2490-32E3-4D9D-986C-D3BF4F4F6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2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9C2D-6B06-468D-94AD-80AD408E1808}" type="datetimeFigureOut">
              <a:rPr lang="en-US" smtClean="0"/>
              <a:t>01/12/15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2490-32E3-4D9D-986C-D3BF4F4F6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3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9C2D-6B06-468D-94AD-80AD408E1808}" type="datetimeFigureOut">
              <a:rPr lang="en-US" smtClean="0"/>
              <a:t>01/12/15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2490-32E3-4D9D-986C-D3BF4F4F6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0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9C2D-6B06-468D-94AD-80AD408E1808}" type="datetimeFigureOut">
              <a:rPr lang="en-US" smtClean="0"/>
              <a:t>01/12/15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2490-32E3-4D9D-986C-D3BF4F4F6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0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9C2D-6B06-468D-94AD-80AD408E1808}" type="datetimeFigureOut">
              <a:rPr lang="en-US" smtClean="0"/>
              <a:t>01/12/15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2490-32E3-4D9D-986C-D3BF4F4F6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5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9C2D-6B06-468D-94AD-80AD408E1808}" type="datetimeFigureOut">
              <a:rPr lang="en-US" smtClean="0"/>
              <a:t>01/12/15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2490-32E3-4D9D-986C-D3BF4F4F6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9C2D-6B06-468D-94AD-80AD408E1808}" type="datetimeFigureOut">
              <a:rPr lang="en-US" smtClean="0"/>
              <a:t>01/12/15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2490-32E3-4D9D-986C-D3BF4F4F6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1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9C2D-6B06-468D-94AD-80AD408E1808}" type="datetimeFigureOut">
              <a:rPr lang="en-US" smtClean="0"/>
              <a:t>01/12/15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2490-32E3-4D9D-986C-D3BF4F4F6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9C2D-6B06-468D-94AD-80AD408E1808}" type="datetimeFigureOut">
              <a:rPr lang="en-US" smtClean="0"/>
              <a:t>01/12/15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2490-32E3-4D9D-986C-D3BF4F4F6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3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9C2D-6B06-468D-94AD-80AD408E1808}" type="datetimeFigureOut">
              <a:rPr lang="en-US" smtClean="0"/>
              <a:t>01/12/15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2490-32E3-4D9D-986C-D3BF4F4F6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7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9C2D-6B06-468D-94AD-80AD408E1808}" type="datetimeFigureOut">
              <a:rPr lang="en-US" smtClean="0"/>
              <a:t>01/12/15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2490-32E3-4D9D-986C-D3BF4F4F6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4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B9C2D-6B06-468D-94AD-80AD408E1808}" type="datetimeFigureOut">
              <a:rPr lang="en-US" smtClean="0"/>
              <a:t>01/12/15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2490-32E3-4D9D-986C-D3BF4F4F6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054782" y="606394"/>
            <a:ext cx="0" cy="583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8160318" y="606394"/>
            <a:ext cx="0" cy="583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27932" y="0"/>
            <a:ext cx="502688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 smtClean="0"/>
              <a:t>CSE 222A Fall 2015 Group 6 – </a:t>
            </a:r>
            <a:r>
              <a:rPr lang="en-US" sz="1900" b="1" dirty="0" err="1" smtClean="0"/>
              <a:t>Coflow</a:t>
            </a:r>
            <a:r>
              <a:rPr lang="en-US" sz="1900" b="1" dirty="0" smtClean="0"/>
              <a:t> Scheduling</a:t>
            </a:r>
            <a:endParaRPr lang="en-US" sz="19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2870" y="6430098"/>
            <a:ext cx="7103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[1] Chowdhury, </a:t>
            </a:r>
            <a:r>
              <a:rPr lang="en-US" sz="1200" dirty="0" err="1" smtClean="0"/>
              <a:t>Mosharaf</a:t>
            </a:r>
            <a:r>
              <a:rPr lang="en-US" sz="1200" dirty="0" smtClean="0"/>
              <a:t> and Ion </a:t>
            </a:r>
            <a:r>
              <a:rPr lang="en-US" sz="1200" dirty="0" err="1" smtClean="0"/>
              <a:t>Stoica</a:t>
            </a:r>
            <a:r>
              <a:rPr lang="en-US" sz="1200" dirty="0" smtClean="0"/>
              <a:t>, </a:t>
            </a:r>
            <a:r>
              <a:rPr lang="en-US" sz="1200" i="1" dirty="0" smtClean="0"/>
              <a:t>Efficient </a:t>
            </a:r>
            <a:r>
              <a:rPr lang="en-US" sz="1200" i="1" dirty="0" err="1" smtClean="0"/>
              <a:t>Coflow</a:t>
            </a:r>
            <a:r>
              <a:rPr lang="en-US" sz="1200" i="1" dirty="0" smtClean="0"/>
              <a:t> Scheduling Without Prior Knowledge</a:t>
            </a:r>
            <a:r>
              <a:rPr lang="en-US" sz="1200" dirty="0" smtClean="0"/>
              <a:t>, SIGCOMM 2015</a:t>
            </a:r>
            <a:endParaRPr lang="en-US" sz="12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32870" y="6614733"/>
            <a:ext cx="6976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[2] Chowdhury, </a:t>
            </a:r>
            <a:r>
              <a:rPr lang="en-US" sz="1200" dirty="0" err="1" smtClean="0"/>
              <a:t>Mosharaf</a:t>
            </a:r>
            <a:r>
              <a:rPr lang="en-US" sz="1200" dirty="0" smtClean="0"/>
              <a:t>, Yuan </a:t>
            </a:r>
            <a:r>
              <a:rPr lang="en-US" sz="1200" dirty="0" err="1" smtClean="0"/>
              <a:t>Zhong</a:t>
            </a:r>
            <a:r>
              <a:rPr lang="en-US" sz="1200" dirty="0" smtClean="0"/>
              <a:t> and Ion </a:t>
            </a:r>
            <a:r>
              <a:rPr lang="en-US" sz="1200" dirty="0" err="1" smtClean="0"/>
              <a:t>Stoica</a:t>
            </a:r>
            <a:r>
              <a:rPr lang="en-US" sz="1200" dirty="0" smtClean="0"/>
              <a:t>, </a:t>
            </a:r>
            <a:r>
              <a:rPr lang="en-US" sz="1200" i="1" dirty="0" smtClean="0"/>
              <a:t>Efficient </a:t>
            </a:r>
            <a:r>
              <a:rPr lang="en-US" sz="1200" i="1" dirty="0" err="1" smtClean="0"/>
              <a:t>Coflow</a:t>
            </a:r>
            <a:r>
              <a:rPr lang="en-US" sz="1200" i="1" dirty="0" smtClean="0"/>
              <a:t> Scheduling with Varys, </a:t>
            </a:r>
            <a:r>
              <a:rPr lang="en-US" sz="1200" dirty="0" smtClean="0"/>
              <a:t>SIGCOMM 2014</a:t>
            </a:r>
            <a:endParaRPr lang="en-US" sz="1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28251" y="7155064"/>
            <a:ext cx="7052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Chowdhury, </a:t>
            </a:r>
            <a:r>
              <a:rPr lang="en-US" sz="1200" dirty="0" err="1" smtClean="0"/>
              <a:t>Mosharaf</a:t>
            </a:r>
            <a:r>
              <a:rPr lang="en-US" sz="1200" dirty="0" smtClean="0"/>
              <a:t> and Ion </a:t>
            </a:r>
            <a:r>
              <a:rPr lang="en-US" sz="1200" dirty="0" err="1" smtClean="0"/>
              <a:t>Stoica</a:t>
            </a:r>
            <a:r>
              <a:rPr lang="en-US" sz="1200" dirty="0" smtClean="0"/>
              <a:t>, </a:t>
            </a:r>
            <a:r>
              <a:rPr lang="en-US" sz="1200" i="1" dirty="0" err="1" smtClean="0"/>
              <a:t>Coflow</a:t>
            </a:r>
            <a:r>
              <a:rPr lang="en-US" sz="1200" i="1" dirty="0" smtClean="0"/>
              <a:t>: A Networking Abstraction for Cluster Applications, </a:t>
            </a:r>
            <a:r>
              <a:rPr lang="en-US" sz="1200" dirty="0" err="1" smtClean="0"/>
              <a:t>Hotnets</a:t>
            </a:r>
            <a:r>
              <a:rPr lang="en-US" sz="1200" dirty="0" smtClean="0"/>
              <a:t> 2012</a:t>
            </a:r>
            <a:endParaRPr lang="en-US" sz="12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30626" y="267840"/>
            <a:ext cx="6182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Amit </a:t>
            </a:r>
            <a:r>
              <a:rPr lang="en-US" sz="1600" dirty="0" err="1" smtClean="0"/>
              <a:t>Borase</a:t>
            </a:r>
            <a:r>
              <a:rPr lang="en-US" sz="1600" dirty="0" smtClean="0"/>
              <a:t>, </a:t>
            </a:r>
            <a:r>
              <a:rPr lang="en-US" sz="1600" dirty="0" err="1" smtClean="0"/>
              <a:t>Stas</a:t>
            </a:r>
            <a:r>
              <a:rPr lang="en-US" sz="1600" dirty="0" smtClean="0"/>
              <a:t> </a:t>
            </a:r>
            <a:r>
              <a:rPr lang="en-US" sz="1600" dirty="0" err="1" smtClean="0"/>
              <a:t>Mushits</a:t>
            </a:r>
            <a:r>
              <a:rPr lang="en-US" sz="1600" dirty="0" smtClean="0"/>
              <a:t>, Ruby Pai, </a:t>
            </a:r>
            <a:r>
              <a:rPr lang="en-US" sz="1600" dirty="0" err="1" smtClean="0"/>
              <a:t>Sreejith</a:t>
            </a:r>
            <a:r>
              <a:rPr lang="en-US" sz="1600" dirty="0" smtClean="0"/>
              <a:t> </a:t>
            </a:r>
            <a:r>
              <a:rPr lang="en-US" sz="1600" dirty="0" err="1" smtClean="0"/>
              <a:t>Unnikrishnan</a:t>
            </a:r>
            <a:r>
              <a:rPr lang="en-US" sz="1600" dirty="0" smtClean="0"/>
              <a:t>, </a:t>
            </a:r>
            <a:r>
              <a:rPr lang="en-US" sz="1600" dirty="0" err="1" smtClean="0"/>
              <a:t>Ritvik</a:t>
            </a:r>
            <a:r>
              <a:rPr lang="en-US" sz="1600" dirty="0" smtClean="0"/>
              <a:t> Jaiswal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89706" y="637311"/>
            <a:ext cx="270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Coflow</a:t>
            </a:r>
            <a:r>
              <a:rPr lang="en-US" b="1" dirty="0" smtClean="0"/>
              <a:t> Abstraction </a:t>
            </a:r>
            <a:r>
              <a:rPr lang="en-US" sz="1600" dirty="0" smtClean="0"/>
              <a:t>[1], [2]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99149" y="2723976"/>
            <a:ext cx="2707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Coflow</a:t>
            </a:r>
            <a:r>
              <a:rPr lang="en-US" b="1" dirty="0" smtClean="0"/>
              <a:t> Schedulers </a:t>
            </a:r>
            <a:r>
              <a:rPr lang="en-US" dirty="0" smtClean="0"/>
              <a:t>[1], [2]</a:t>
            </a:r>
          </a:p>
          <a:p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196514" y="614823"/>
            <a:ext cx="181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Simulation Setup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05824" y="3335701"/>
            <a:ext cx="31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Simulation Controller Software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266974" y="606394"/>
            <a:ext cx="12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Experiment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266974" y="3917592"/>
            <a:ext cx="86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78692" y="914406"/>
            <a:ext cx="35250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 smtClean="0"/>
              <a:t>Motivation: Data parallel application-aware cluster network scheduling. 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 smtClean="0"/>
              <a:t>Definition: A collection of flows that have a common goal. 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 smtClean="0"/>
              <a:t>Examples: Shuffle in Map-Reduce, bulk synchronous processing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 err="1" smtClean="0"/>
              <a:t>Coflow</a:t>
            </a:r>
            <a:r>
              <a:rPr lang="en-US" sz="1400" dirty="0" smtClean="0"/>
              <a:t> completion time (CCT) is what matters to application.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8692" y="2987971"/>
            <a:ext cx="35296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 smtClean="0"/>
              <a:t>Inter-</a:t>
            </a:r>
            <a:r>
              <a:rPr lang="en-US" sz="1400" dirty="0" err="1" smtClean="0"/>
              <a:t>coflow</a:t>
            </a:r>
            <a:r>
              <a:rPr lang="en-US" sz="1400" dirty="0" smtClean="0"/>
              <a:t> scheduling is NP-hard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 smtClean="0"/>
              <a:t>Recent research results use heuristics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 smtClean="0"/>
              <a:t>Varys (2014): </a:t>
            </a:r>
          </a:p>
          <a:p>
            <a:pPr marL="285750" lvl="1" indent="-174625">
              <a:buFont typeface="Arial" panose="020B0604020202020204" pitchFamily="34" charset="0"/>
              <a:buChar char="•"/>
            </a:pPr>
            <a:r>
              <a:rPr lang="en-US" sz="1400" dirty="0" smtClean="0"/>
              <a:t>Shortest effective bottleneck first</a:t>
            </a:r>
          </a:p>
          <a:p>
            <a:pPr marL="285750" lvl="1" indent="-174625">
              <a:buFont typeface="Arial" panose="020B0604020202020204" pitchFamily="34" charset="0"/>
              <a:buChar char="•"/>
            </a:pPr>
            <a:r>
              <a:rPr lang="en-US" sz="1400" dirty="0" smtClean="0"/>
              <a:t>Key idea: exploit differences between flow lengths in a </a:t>
            </a:r>
            <a:r>
              <a:rPr lang="en-US" sz="1400" dirty="0" err="1" smtClean="0"/>
              <a:t>coflow</a:t>
            </a:r>
            <a:r>
              <a:rPr lang="en-US" sz="1400" dirty="0"/>
              <a:t> </a:t>
            </a:r>
            <a:r>
              <a:rPr lang="en-US" sz="1400" dirty="0" smtClean="0"/>
              <a:t>– do not allocate more bandwidth to a flow than necessary for flow to meet minimum possible CCT</a:t>
            </a:r>
          </a:p>
          <a:p>
            <a:pPr marL="285750" lvl="1" indent="-174625">
              <a:buFont typeface="Arial" panose="020B0604020202020204" pitchFamily="34" charset="0"/>
              <a:buChar char="•"/>
            </a:pPr>
            <a:r>
              <a:rPr lang="en-US" sz="1400" dirty="0" smtClean="0"/>
              <a:t>Ave. 3.16x faster </a:t>
            </a:r>
            <a:r>
              <a:rPr lang="en-US" sz="1400" dirty="0" err="1" smtClean="0"/>
              <a:t>coflow</a:t>
            </a:r>
            <a:r>
              <a:rPr lang="en-US" sz="1400" dirty="0" smtClean="0"/>
              <a:t> completions 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 err="1" smtClean="0"/>
              <a:t>Aalo</a:t>
            </a:r>
            <a:r>
              <a:rPr lang="en-US" sz="1400" dirty="0" smtClean="0"/>
              <a:t> (2015): </a:t>
            </a:r>
          </a:p>
          <a:p>
            <a:pPr marL="285750" lvl="1" indent="-174625">
              <a:buFont typeface="Arial" panose="020B0604020202020204" pitchFamily="34" charset="0"/>
              <a:buChar char="•"/>
            </a:pPr>
            <a:r>
              <a:rPr lang="en-US" sz="1400" dirty="0" smtClean="0"/>
              <a:t>No prior knowledge of </a:t>
            </a:r>
            <a:r>
              <a:rPr lang="en-US" sz="1400" dirty="0" err="1" smtClean="0"/>
              <a:t>coflow</a:t>
            </a:r>
            <a:r>
              <a:rPr lang="en-US" sz="1400" dirty="0" smtClean="0"/>
              <a:t> characteristics</a:t>
            </a:r>
          </a:p>
          <a:p>
            <a:pPr marL="285750" lvl="1" indent="-174625">
              <a:buFont typeface="Arial" panose="020B0604020202020204" pitchFamily="34" charset="0"/>
              <a:buChar char="•"/>
            </a:pPr>
            <a:r>
              <a:rPr lang="en-US" sz="1400" dirty="0" smtClean="0"/>
              <a:t>Key idea: generalize least attained service to </a:t>
            </a:r>
            <a:r>
              <a:rPr lang="en-US" sz="1400" dirty="0" err="1" smtClean="0"/>
              <a:t>coflows</a:t>
            </a:r>
            <a:endParaRPr lang="en-US" sz="1400" dirty="0" smtClean="0"/>
          </a:p>
          <a:p>
            <a:pPr marL="285750" lvl="1" indent="-174625">
              <a:buFont typeface="Arial" panose="020B0604020202020204" pitchFamily="34" charset="0"/>
              <a:buChar char="•"/>
            </a:pPr>
            <a:r>
              <a:rPr lang="en-US" sz="1400" dirty="0" smtClean="0"/>
              <a:t>Ave. 1.93x faster </a:t>
            </a:r>
            <a:r>
              <a:rPr lang="en-US" sz="1400" dirty="0" err="1" smtClean="0"/>
              <a:t>coflow</a:t>
            </a:r>
            <a:r>
              <a:rPr lang="en-US" sz="1400" dirty="0" smtClean="0"/>
              <a:t> completions</a:t>
            </a:r>
          </a:p>
          <a:p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8294682" y="903356"/>
            <a:ext cx="35278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 smtClean="0"/>
              <a:t>Motivation: Current </a:t>
            </a:r>
            <a:r>
              <a:rPr lang="en-US" sz="1400" dirty="0" err="1" smtClean="0"/>
              <a:t>coflow</a:t>
            </a:r>
            <a:r>
              <a:rPr lang="en-US" sz="1400" dirty="0" smtClean="0"/>
              <a:t> schedulers require applications to identify </a:t>
            </a:r>
            <a:r>
              <a:rPr lang="en-US" sz="1400" dirty="0" err="1" smtClean="0"/>
              <a:t>coflows</a:t>
            </a:r>
            <a:r>
              <a:rPr lang="en-US" sz="1400" dirty="0" smtClean="0"/>
              <a:t> to the scheduler via an API. Future use of </a:t>
            </a:r>
            <a:r>
              <a:rPr lang="en-US" sz="1400" dirty="0" err="1" smtClean="0"/>
              <a:t>coflow</a:t>
            </a:r>
            <a:r>
              <a:rPr lang="en-US" sz="1400" dirty="0" smtClean="0"/>
              <a:t> schedulers would be supported by automatic </a:t>
            </a:r>
            <a:r>
              <a:rPr lang="en-US" sz="1400" dirty="0" err="1" smtClean="0"/>
              <a:t>coflow</a:t>
            </a:r>
            <a:r>
              <a:rPr lang="en-US" sz="1400" dirty="0" smtClean="0"/>
              <a:t> </a:t>
            </a:r>
            <a:r>
              <a:rPr lang="en-US" sz="1400" dirty="0" err="1" smtClean="0"/>
              <a:t>identication</a:t>
            </a:r>
            <a:r>
              <a:rPr lang="en-US" sz="1400" dirty="0" smtClean="0"/>
              <a:t>, easing programmer burden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 smtClean="0"/>
              <a:t>Automatic </a:t>
            </a:r>
            <a:r>
              <a:rPr lang="en-US" sz="1400" dirty="0" err="1" smtClean="0"/>
              <a:t>coflow</a:t>
            </a:r>
            <a:r>
              <a:rPr lang="en-US" sz="1400" dirty="0" smtClean="0"/>
              <a:t> identification techniques will be less than 100% accurate, so it is useful to evaluate the performance of state-of-the-art </a:t>
            </a:r>
            <a:r>
              <a:rPr lang="en-US" sz="1400" dirty="0" err="1" smtClean="0"/>
              <a:t>coflow</a:t>
            </a:r>
            <a:r>
              <a:rPr lang="en-US" sz="1400" dirty="0" smtClean="0"/>
              <a:t> schedulers as a function of knowledge of flows in a </a:t>
            </a:r>
            <a:r>
              <a:rPr lang="en-US" sz="1400" dirty="0" err="1" smtClean="0"/>
              <a:t>coflow</a:t>
            </a:r>
            <a:r>
              <a:rPr lang="en-US" sz="1400" dirty="0" smtClean="0"/>
              <a:t>. </a:t>
            </a:r>
            <a:r>
              <a:rPr lang="en-US" sz="1400" dirty="0" smtClean="0">
                <a:solidFill>
                  <a:srgbClr val="FF0000"/>
                </a:solidFill>
              </a:rPr>
              <a:t>(reword)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Describe experiment details here.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94682" y="4157615"/>
            <a:ext cx="3294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Graph of average CCT for increasing number of unlabeled flows in </a:t>
            </a:r>
            <a:r>
              <a:rPr lang="en-US" sz="1400" smtClean="0">
                <a:solidFill>
                  <a:srgbClr val="FF0000"/>
                </a:solidFill>
              </a:rPr>
              <a:t>coflow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Summarize take-away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8251" y="6290341"/>
            <a:ext cx="882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References</a:t>
            </a:r>
            <a:endParaRPr lang="en-US" sz="1200" b="1" dirty="0"/>
          </a:p>
        </p:txBody>
      </p:sp>
      <p:pic>
        <p:nvPicPr>
          <p:cNvPr id="6" name="Изображение 5" descr="Coflow system - Poster-Stack (2)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00" y="1155700"/>
            <a:ext cx="3846027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2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334</Words>
  <Application>Microsoft Macintosh PowerPoint</Application>
  <PresentationFormat>Другой</PresentationFormat>
  <Paragraphs>31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Office Theme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Ruby Pai</dc:creator>
  <cp:lastModifiedBy> Stanislav Mushits</cp:lastModifiedBy>
  <cp:revision>12</cp:revision>
  <dcterms:created xsi:type="dcterms:W3CDTF">2015-12-01T03:25:57Z</dcterms:created>
  <dcterms:modified xsi:type="dcterms:W3CDTF">2015-12-01T14:21:24Z</dcterms:modified>
</cp:coreProperties>
</file>