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180" autoAdjust="0"/>
    <p:restoredTop sz="86474" autoAdjust="0"/>
  </p:normalViewPr>
  <p:slideViewPr>
    <p:cSldViewPr snapToGrid="0" snapToObjects="1">
      <p:cViewPr>
        <p:scale>
          <a:sx n="14" d="100"/>
          <a:sy n="14" d="100"/>
        </p:scale>
        <p:origin x="-2296" y="-82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28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8C3B9-C8C7-FF4B-A89F-C8ECF40039BD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EA38A-8C29-7D4A-B56A-051903F12A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EA38A-8C29-7D4A-B56A-051903F12A0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59361" y="363303"/>
            <a:ext cx="317724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0" dirty="0">
                <a:latin typeface="Franklin Gothic Medium"/>
                <a:cs typeface="Franklin Gothic Medium"/>
              </a:rPr>
              <a:t>CSE 222A Fall 2015 Group 6 – </a:t>
            </a:r>
            <a:r>
              <a:rPr lang="en-US" sz="14400" dirty="0" err="1">
                <a:latin typeface="Franklin Gothic Medium"/>
                <a:cs typeface="Franklin Gothic Medium"/>
              </a:rPr>
              <a:t>Coflow</a:t>
            </a:r>
            <a:r>
              <a:rPr lang="en-US" sz="14400" dirty="0">
                <a:latin typeface="Franklin Gothic Medium"/>
                <a:cs typeface="Franklin Gothic Medium"/>
              </a:rPr>
              <a:t> Scheduling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5098" y="4689553"/>
            <a:ext cx="37623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latin typeface="Franklin Gothic Book"/>
                <a:cs typeface="Franklin Gothic Book"/>
              </a:rPr>
              <a:t>Amit</a:t>
            </a:r>
            <a:r>
              <a:rPr lang="en-US" sz="6000" dirty="0">
                <a:latin typeface="Franklin Gothic Book"/>
                <a:cs typeface="Franklin Gothic Book"/>
              </a:rPr>
              <a:t> </a:t>
            </a:r>
            <a:r>
              <a:rPr lang="en-US" sz="6000" dirty="0" err="1">
                <a:latin typeface="Franklin Gothic Book"/>
                <a:cs typeface="Franklin Gothic Book"/>
              </a:rPr>
              <a:t>Borase</a:t>
            </a:r>
            <a:r>
              <a:rPr lang="en-US" sz="6000" dirty="0">
                <a:latin typeface="Franklin Gothic Book"/>
                <a:cs typeface="Franklin Gothic Book"/>
              </a:rPr>
              <a:t>, </a:t>
            </a:r>
            <a:r>
              <a:rPr lang="en-US" sz="6000" dirty="0" err="1">
                <a:latin typeface="Franklin Gothic Book"/>
                <a:cs typeface="Franklin Gothic Book"/>
              </a:rPr>
              <a:t>Stas</a:t>
            </a:r>
            <a:r>
              <a:rPr lang="en-US" sz="6000" dirty="0">
                <a:latin typeface="Franklin Gothic Book"/>
                <a:cs typeface="Franklin Gothic Book"/>
              </a:rPr>
              <a:t> Mushits, Ruby </a:t>
            </a:r>
            <a:r>
              <a:rPr lang="en-US" sz="6000" dirty="0" err="1">
                <a:latin typeface="Franklin Gothic Book"/>
                <a:cs typeface="Franklin Gothic Book"/>
              </a:rPr>
              <a:t>Pai</a:t>
            </a:r>
            <a:r>
              <a:rPr lang="en-US" sz="6000" dirty="0">
                <a:latin typeface="Franklin Gothic Book"/>
                <a:cs typeface="Franklin Gothic Book"/>
              </a:rPr>
              <a:t>, </a:t>
            </a:r>
            <a:r>
              <a:rPr lang="en-US" sz="6000" dirty="0" err="1">
                <a:latin typeface="Franklin Gothic Book"/>
                <a:cs typeface="Franklin Gothic Book"/>
              </a:rPr>
              <a:t>Sreejith</a:t>
            </a:r>
            <a:r>
              <a:rPr lang="en-US" sz="6000" dirty="0">
                <a:latin typeface="Franklin Gothic Book"/>
                <a:cs typeface="Franklin Gothic Book"/>
              </a:rPr>
              <a:t> </a:t>
            </a:r>
            <a:r>
              <a:rPr lang="en-US" sz="6000" dirty="0" err="1">
                <a:latin typeface="Franklin Gothic Book"/>
                <a:cs typeface="Franklin Gothic Book"/>
              </a:rPr>
              <a:t>Unnikrishnan</a:t>
            </a:r>
            <a:r>
              <a:rPr lang="en-US" sz="6000" dirty="0">
                <a:latin typeface="Franklin Gothic Book"/>
                <a:cs typeface="Franklin Gothic Book"/>
              </a:rPr>
              <a:t>, </a:t>
            </a:r>
            <a:r>
              <a:rPr lang="en-US" sz="6000" dirty="0" err="1">
                <a:latin typeface="Franklin Gothic Book"/>
                <a:cs typeface="Franklin Gothic Book"/>
              </a:rPr>
              <a:t>Ritvik</a:t>
            </a:r>
            <a:r>
              <a:rPr lang="en-US" sz="6000" dirty="0">
                <a:latin typeface="Franklin Gothic Book"/>
                <a:cs typeface="Franklin Gothic Book"/>
              </a:rPr>
              <a:t> </a:t>
            </a:r>
            <a:r>
              <a:rPr lang="en-US" sz="6000" dirty="0" err="1">
                <a:latin typeface="Franklin Gothic Book"/>
                <a:cs typeface="Franklin Gothic Book"/>
              </a:rPr>
              <a:t>Jaiswal</a:t>
            </a:r>
            <a:endParaRPr lang="en-US" sz="6000" dirty="0">
              <a:latin typeface="Franklin Gothic Book"/>
              <a:cs typeface="Franklin Gothic Book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381436" y="5761805"/>
            <a:ext cx="131283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7000" tIns="127000" rIns="127000" bIns="127000" rtlCol="0">
            <a:normAutofit fontScale="92500" lnSpcReduction="20000"/>
          </a:bodyPr>
          <a:lstStyle/>
          <a:p>
            <a:pPr algn="ctr"/>
            <a:r>
              <a:rPr lang="en-US" sz="5600" dirty="0">
                <a:solidFill>
                  <a:schemeClr val="bg1"/>
                </a:solidFill>
                <a:latin typeface="Franklin Gothic Medium"/>
                <a:cs typeface="Franklin Gothic Medium"/>
              </a:rPr>
              <a:t>Simulation Setup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3190" y="5812233"/>
            <a:ext cx="13128326" cy="7343146"/>
            <a:chOff x="1151866" y="26163754"/>
            <a:chExt cx="13128326" cy="7343146"/>
          </a:xfrm>
        </p:grpSpPr>
        <p:sp>
          <p:nvSpPr>
            <p:cNvPr id="49" name="TextBox 48"/>
            <p:cNvSpPr txBox="1"/>
            <p:nvPr/>
          </p:nvSpPr>
          <p:spPr>
            <a:xfrm>
              <a:off x="1151867" y="26163754"/>
              <a:ext cx="13128325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27000" tIns="127000" rIns="127000" bIns="127000" rtlCol="0">
              <a:normAutofit fontScale="92500" lnSpcReduction="20000"/>
            </a:bodyPr>
            <a:lstStyle/>
            <a:p>
              <a:pPr algn="ctr"/>
              <a:r>
                <a:rPr lang="en-US" sz="5600" dirty="0" err="1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Coflow</a:t>
              </a:r>
              <a:r>
                <a:rPr lang="en-US" sz="5600" dirty="0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 Abstraction [1], [2]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51866" y="27078154"/>
              <a:ext cx="13128326" cy="64287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b="1" dirty="0">
                  <a:latin typeface="Franklin Gothic Book"/>
                  <a:cs typeface="Franklin Gothic Book"/>
                </a:rPr>
                <a:t>Motivation</a:t>
              </a:r>
              <a:r>
                <a:rPr lang="en-US" sz="4400" dirty="0">
                  <a:latin typeface="Franklin Gothic Book"/>
                  <a:cs typeface="Franklin Gothic Book"/>
                </a:rPr>
                <a:t>: Data parallel application-aware cluster network scheduling. </a:t>
              </a: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b="1" dirty="0">
                  <a:latin typeface="Franklin Gothic Book"/>
                  <a:cs typeface="Franklin Gothic Book"/>
                </a:rPr>
                <a:t>Definition</a:t>
              </a:r>
              <a:r>
                <a:rPr lang="en-US" sz="4400" dirty="0">
                  <a:latin typeface="Franklin Gothic Book"/>
                  <a:cs typeface="Franklin Gothic Book"/>
                </a:rPr>
                <a:t>: A collection of flows that have a common goal. </a:t>
              </a: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b="1" dirty="0">
                  <a:latin typeface="Franklin Gothic Book"/>
                  <a:cs typeface="Franklin Gothic Book"/>
                </a:rPr>
                <a:t>Examples</a:t>
              </a:r>
              <a:r>
                <a:rPr lang="en-US" sz="4400" dirty="0">
                  <a:latin typeface="Franklin Gothic Book"/>
                  <a:cs typeface="Franklin Gothic Book"/>
                </a:rPr>
                <a:t>: Shuffle in Map-Reduce, bulk synchronous processing</a:t>
              </a: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completion time (CCT) is what matters to application.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9811065" y="25829516"/>
            <a:ext cx="13128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spcAft>
                <a:spcPts val="1800"/>
              </a:spcAft>
              <a:tabLst>
                <a:tab pos="1185863" algn="l"/>
              </a:tabLst>
            </a:pPr>
            <a:endParaRPr lang="en-US" sz="4400" dirty="0">
              <a:latin typeface="Franklin Gothic Book"/>
              <a:cs typeface="Franklin Gothic Book"/>
            </a:endParaRPr>
          </a:p>
        </p:txBody>
      </p:sp>
      <p:grpSp>
        <p:nvGrpSpPr>
          <p:cNvPr id="48" name="Group 3"/>
          <p:cNvGrpSpPr/>
          <p:nvPr/>
        </p:nvGrpSpPr>
        <p:grpSpPr>
          <a:xfrm>
            <a:off x="935590" y="14055707"/>
            <a:ext cx="13128326" cy="13471682"/>
            <a:chOff x="1151866" y="26163754"/>
            <a:chExt cx="13128326" cy="13471682"/>
          </a:xfrm>
        </p:grpSpPr>
        <p:sp>
          <p:nvSpPr>
            <p:cNvPr id="51" name="TextBox 50"/>
            <p:cNvSpPr txBox="1"/>
            <p:nvPr/>
          </p:nvSpPr>
          <p:spPr>
            <a:xfrm>
              <a:off x="1151867" y="26163754"/>
              <a:ext cx="13128325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27000" tIns="127000" rIns="127000" bIns="127000" rtlCol="0">
              <a:normAutofit fontScale="92500" lnSpcReduction="20000"/>
            </a:bodyPr>
            <a:lstStyle/>
            <a:p>
              <a:pPr algn="ctr"/>
              <a:r>
                <a:rPr lang="en-US" sz="5600" dirty="0" err="1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Coflow</a:t>
              </a:r>
              <a:r>
                <a:rPr lang="en-US" sz="5600" dirty="0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 Schedulers [1], [2]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51866" y="27078154"/>
              <a:ext cx="13128326" cy="125572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Inter-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scheduling is NP-hard</a:t>
              </a: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Recent research results use </a:t>
              </a:r>
              <a:r>
                <a:rPr lang="en-US" sz="4400" dirty="0" err="1" smtClean="0">
                  <a:latin typeface="Franklin Gothic Book"/>
                  <a:cs typeface="Franklin Gothic Book"/>
                </a:rPr>
                <a:t>heuristicsH</a:t>
              </a:r>
              <a:endParaRPr lang="en-US" sz="4400" dirty="0">
                <a:latin typeface="Franklin Gothic Book"/>
                <a:cs typeface="Franklin Gothic Book"/>
              </a:endParaRP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 err="1">
                  <a:latin typeface="Franklin Gothic Book"/>
                  <a:cs typeface="Franklin Gothic Book"/>
                </a:rPr>
                <a:t>Varys</a:t>
              </a:r>
              <a:r>
                <a:rPr lang="en-US" sz="4400" dirty="0">
                  <a:latin typeface="Franklin Gothic Book"/>
                  <a:cs typeface="Franklin Gothic Book"/>
                </a:rPr>
                <a:t> (2014): </a:t>
              </a:r>
            </a:p>
            <a:p>
              <a:pPr marL="1399032" lvl="1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Shortest effective bottleneck first</a:t>
              </a:r>
            </a:p>
            <a:p>
              <a:pPr marL="1399032" lvl="1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Key idea: exploit differences between flow lengths in a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– do not allocate more bandwidth to a flow than necessary for flow to meet minimum possible CCT</a:t>
              </a:r>
            </a:p>
            <a:p>
              <a:pPr marL="1399032" lvl="1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Ave. 3.16x faster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completions </a:t>
              </a: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 err="1">
                  <a:latin typeface="Franklin Gothic Book"/>
                  <a:cs typeface="Franklin Gothic Book"/>
                </a:rPr>
                <a:t>Aalo</a:t>
              </a:r>
              <a:r>
                <a:rPr lang="en-US" sz="4400" dirty="0">
                  <a:latin typeface="Franklin Gothic Book"/>
                  <a:cs typeface="Franklin Gothic Book"/>
                </a:rPr>
                <a:t> (2015): </a:t>
              </a:r>
            </a:p>
            <a:p>
              <a:pPr marL="1399032" lvl="1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No prior knowledge of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characteristics</a:t>
              </a:r>
            </a:p>
            <a:p>
              <a:pPr marL="1399032" lvl="1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Key idea: generalize least attained service to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coflows</a:t>
              </a:r>
              <a:endParaRPr lang="en-US" sz="4400" dirty="0">
                <a:latin typeface="Franklin Gothic Book"/>
                <a:cs typeface="Franklin Gothic Book"/>
              </a:endParaRPr>
            </a:p>
            <a:p>
              <a:pPr marL="1399032" lvl="1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Ave. 1.93x faster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completions</a:t>
              </a: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endParaRPr lang="en-US" sz="4400" dirty="0">
                <a:latin typeface="Franklin Gothic Book"/>
                <a:cs typeface="Franklin Gothic Book"/>
              </a:endParaRPr>
            </a:p>
          </p:txBody>
        </p:sp>
      </p:grpSp>
      <p:grpSp>
        <p:nvGrpSpPr>
          <p:cNvPr id="60" name="Group 3"/>
          <p:cNvGrpSpPr/>
          <p:nvPr/>
        </p:nvGrpSpPr>
        <p:grpSpPr>
          <a:xfrm>
            <a:off x="29811065" y="5705216"/>
            <a:ext cx="13128326" cy="8916590"/>
            <a:chOff x="1151866" y="26163754"/>
            <a:chExt cx="13128326" cy="8916590"/>
          </a:xfrm>
        </p:grpSpPr>
        <p:sp>
          <p:nvSpPr>
            <p:cNvPr id="63" name="TextBox 62"/>
            <p:cNvSpPr txBox="1"/>
            <p:nvPr/>
          </p:nvSpPr>
          <p:spPr>
            <a:xfrm>
              <a:off x="1151867" y="26163754"/>
              <a:ext cx="13128325" cy="914400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27000" tIns="127000" rIns="127000" bIns="127000" rtlCol="0">
              <a:normAutofit fontScale="92500" lnSpcReduction="20000"/>
            </a:bodyPr>
            <a:lstStyle/>
            <a:p>
              <a:pPr algn="ctr"/>
              <a:r>
                <a:rPr lang="en-US" sz="5600" dirty="0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Experiment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51866" y="27078154"/>
              <a:ext cx="13128326" cy="8002190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b="1" dirty="0">
                  <a:latin typeface="Franklin Gothic Book"/>
                  <a:cs typeface="Franklin Gothic Book"/>
                </a:rPr>
                <a:t>Motivation: Current </a:t>
              </a:r>
              <a:r>
                <a:rPr lang="en-US" sz="4400" b="1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b="1" dirty="0">
                  <a:latin typeface="Franklin Gothic Book"/>
                  <a:cs typeface="Franklin Gothic Book"/>
                </a:rPr>
                <a:t> schedulers require applications to identify </a:t>
              </a:r>
              <a:r>
                <a:rPr lang="en-US" sz="4400" b="1" dirty="0" err="1">
                  <a:latin typeface="Franklin Gothic Book"/>
                  <a:cs typeface="Franklin Gothic Book"/>
                </a:rPr>
                <a:t>coflows</a:t>
              </a:r>
              <a:r>
                <a:rPr lang="en-US" sz="4400" b="1" dirty="0">
                  <a:latin typeface="Franklin Gothic Book"/>
                  <a:cs typeface="Franklin Gothic Book"/>
                </a:rPr>
                <a:t> to the scheduler via an API. Future use of </a:t>
              </a:r>
              <a:r>
                <a:rPr lang="en-US" sz="4400" b="1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b="1" dirty="0">
                  <a:latin typeface="Franklin Gothic Book"/>
                  <a:cs typeface="Franklin Gothic Book"/>
                </a:rPr>
                <a:t> schedulers would be supported by automatic </a:t>
              </a:r>
              <a:r>
                <a:rPr lang="en-US" sz="4400" b="1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b="1" dirty="0">
                  <a:latin typeface="Franklin Gothic Book"/>
                  <a:cs typeface="Franklin Gothic Book"/>
                </a:rPr>
                <a:t> </a:t>
              </a:r>
              <a:r>
                <a:rPr lang="en-US" sz="4400" b="1" dirty="0" err="1">
                  <a:latin typeface="Franklin Gothic Book"/>
                  <a:cs typeface="Franklin Gothic Book"/>
                </a:rPr>
                <a:t>identication</a:t>
              </a:r>
              <a:r>
                <a:rPr lang="en-US" sz="4400" b="1" dirty="0">
                  <a:latin typeface="Franklin Gothic Book"/>
                  <a:cs typeface="Franklin Gothic Book"/>
                </a:rPr>
                <a:t>, easing programmer burden</a:t>
              </a: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b="1" dirty="0">
                  <a:latin typeface="Franklin Gothic Book"/>
                  <a:cs typeface="Franklin Gothic Book"/>
                </a:rPr>
                <a:t>Automatic </a:t>
              </a:r>
              <a:r>
                <a:rPr lang="en-US" sz="4400" b="1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b="1" dirty="0">
                  <a:latin typeface="Franklin Gothic Book"/>
                  <a:cs typeface="Franklin Gothic Book"/>
                </a:rPr>
                <a:t> identification techniques will be less than 100% accurate, so it is useful to evaluate the performance of state-of-the-art </a:t>
              </a:r>
              <a:r>
                <a:rPr lang="en-US" sz="4400" b="1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b="1" dirty="0">
                  <a:latin typeface="Franklin Gothic Book"/>
                  <a:cs typeface="Franklin Gothic Book"/>
                </a:rPr>
                <a:t> schedulers as a function of knowledge of flows in a </a:t>
              </a:r>
              <a:r>
                <a:rPr lang="en-US" sz="4400" b="1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b="1" dirty="0">
                  <a:latin typeface="Franklin Gothic Book"/>
                  <a:cs typeface="Franklin Gothic Book"/>
                </a:rPr>
                <a:t>.</a:t>
              </a:r>
              <a:r>
                <a:rPr lang="en-US" sz="4400" b="1" dirty="0">
                  <a:solidFill>
                    <a:srgbClr val="FF0000"/>
                  </a:solidFill>
                  <a:latin typeface="Franklin Gothic Book"/>
                  <a:cs typeface="Franklin Gothic Book"/>
                </a:rPr>
                <a:t> (reword)</a:t>
              </a: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b="1" dirty="0">
                  <a:solidFill>
                    <a:srgbClr val="FF0000"/>
                  </a:solidFill>
                  <a:latin typeface="Franklin Gothic Book"/>
                  <a:cs typeface="Franklin Gothic Book"/>
                </a:rPr>
                <a:t>Describe experiment details here.</a:t>
              </a:r>
            </a:p>
          </p:txBody>
        </p:sp>
      </p:grpSp>
      <p:grpSp>
        <p:nvGrpSpPr>
          <p:cNvPr id="67" name="Group 3"/>
          <p:cNvGrpSpPr/>
          <p:nvPr/>
        </p:nvGrpSpPr>
        <p:grpSpPr>
          <a:xfrm>
            <a:off x="29811064" y="15355052"/>
            <a:ext cx="13128326" cy="12563742"/>
            <a:chOff x="1151866" y="26163754"/>
            <a:chExt cx="13128326" cy="12563742"/>
          </a:xfrm>
        </p:grpSpPr>
        <p:sp>
          <p:nvSpPr>
            <p:cNvPr id="68" name="TextBox 67"/>
            <p:cNvSpPr txBox="1"/>
            <p:nvPr/>
          </p:nvSpPr>
          <p:spPr>
            <a:xfrm>
              <a:off x="1151867" y="26163754"/>
              <a:ext cx="13128325" cy="914400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27000" tIns="127000" rIns="127000" bIns="127000" rtlCol="0">
              <a:normAutofit fontScale="92500" lnSpcReduction="20000"/>
            </a:bodyPr>
            <a:lstStyle/>
            <a:p>
              <a:pPr algn="ctr"/>
              <a:r>
                <a:rPr lang="en-US" sz="5600" dirty="0" err="1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Coflow</a:t>
              </a:r>
              <a:r>
                <a:rPr lang="en-US" sz="5600" dirty="0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 Abstraction [1], [2]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1866" y="27078154"/>
              <a:ext cx="13128326" cy="11649342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b="1" dirty="0">
                  <a:latin typeface="Franklin Gothic Book"/>
                  <a:cs typeface="Franklin Gothic Book"/>
                </a:rPr>
                <a:t>Motivation</a:t>
              </a:r>
              <a:r>
                <a:rPr lang="en-US" sz="4400" dirty="0">
                  <a:latin typeface="Franklin Gothic Book"/>
                  <a:cs typeface="Franklin Gothic Book"/>
                </a:rPr>
                <a:t>: Data parallel application-aware cluster network scheduling. </a:t>
              </a: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b="1" dirty="0">
                  <a:latin typeface="Franklin Gothic Book"/>
                  <a:cs typeface="Franklin Gothic Book"/>
                </a:rPr>
                <a:t>Definition</a:t>
              </a:r>
              <a:r>
                <a:rPr lang="en-US" sz="4400" dirty="0">
                  <a:latin typeface="Franklin Gothic Book"/>
                  <a:cs typeface="Franklin Gothic Book"/>
                </a:rPr>
                <a:t>: A collection of flows that have a common goal. </a:t>
              </a: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b="1" dirty="0">
                  <a:latin typeface="Franklin Gothic Book"/>
                  <a:cs typeface="Franklin Gothic Book"/>
                </a:rPr>
                <a:t>Examples</a:t>
              </a:r>
              <a:r>
                <a:rPr lang="en-US" sz="4400" dirty="0">
                  <a:latin typeface="Franklin Gothic Book"/>
                  <a:cs typeface="Franklin Gothic Book"/>
                </a:rPr>
                <a:t>: Shuffle in Map-Reduce, bulk synchronous processing</a:t>
              </a: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completion time (CCT) is what matters to application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.</a:t>
              </a: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endParaRPr lang="en-US" sz="4400" dirty="0">
                <a:latin typeface="Franklin Gothic Book"/>
                <a:cs typeface="Franklin Gothic Book"/>
              </a:endParaRP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endParaRPr lang="en-US" sz="4400" dirty="0" smtClean="0">
                <a:latin typeface="Franklin Gothic Book"/>
                <a:cs typeface="Franklin Gothic Book"/>
              </a:endParaRP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endParaRPr lang="en-US" sz="4400" dirty="0">
                <a:latin typeface="Franklin Gothic Book"/>
                <a:cs typeface="Franklin Gothic Book"/>
              </a:endParaRP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endParaRPr lang="en-US" sz="4400" dirty="0" smtClean="0">
                <a:latin typeface="Franklin Gothic Book"/>
                <a:cs typeface="Franklin Gothic Book"/>
              </a:endParaRP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endParaRPr lang="en-US" sz="4400" dirty="0">
                <a:latin typeface="Franklin Gothic Book"/>
                <a:cs typeface="Franklin Gothic Book"/>
              </a:endParaRP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endParaRPr lang="en-US" sz="4400" dirty="0" smtClean="0">
                <a:latin typeface="Franklin Gothic Book"/>
                <a:cs typeface="Franklin Gothic Book"/>
              </a:endParaRPr>
            </a:p>
          </p:txBody>
        </p:sp>
      </p:grpSp>
      <p:pic>
        <p:nvPicPr>
          <p:cNvPr id="11" name="Изображение 10" descr="Coflow system - Pos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901" y="12591909"/>
            <a:ext cx="14344192" cy="15034259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15381435" y="7385317"/>
            <a:ext cx="13128325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spcAft>
                <a:spcPts val="1800"/>
              </a:spcAft>
              <a:tabLst>
                <a:tab pos="1185863" algn="l"/>
              </a:tabLst>
            </a:pPr>
            <a:r>
              <a:rPr lang="en-US" sz="4400" dirty="0">
                <a:latin typeface="Franklin Gothic Book"/>
                <a:cs typeface="Franklin Gothic Book"/>
              </a:rPr>
              <a:t>• </a:t>
            </a:r>
            <a:r>
              <a:rPr lang="en-US" sz="4400" dirty="0" err="1" smtClean="0">
                <a:latin typeface="Franklin Gothic Book"/>
                <a:cs typeface="Franklin Gothic Book"/>
              </a:rPr>
              <a:t>Discription</a:t>
            </a:r>
            <a:r>
              <a:rPr lang="en-US" sz="4400" dirty="0" smtClean="0">
                <a:latin typeface="Franklin Gothic Book"/>
                <a:cs typeface="Franklin Gothic Book"/>
              </a:rPr>
              <a:t> of simulation</a:t>
            </a:r>
          </a:p>
          <a:p>
            <a:pPr marL="465138" indent="-465138">
              <a:spcAft>
                <a:spcPts val="1800"/>
              </a:spcAft>
              <a:tabLst>
                <a:tab pos="1185863" algn="l"/>
              </a:tabLst>
            </a:pPr>
            <a:r>
              <a:rPr lang="en-US" sz="4400" dirty="0">
                <a:latin typeface="Franklin Gothic Book"/>
                <a:cs typeface="Franklin Gothic Book"/>
              </a:rPr>
              <a:t>• </a:t>
            </a:r>
            <a:r>
              <a:rPr lang="en-US" sz="4400" dirty="0" err="1">
                <a:latin typeface="Franklin Gothic Book"/>
                <a:cs typeface="Franklin Gothic Book"/>
              </a:rPr>
              <a:t>Discription</a:t>
            </a:r>
            <a:r>
              <a:rPr lang="en-US" sz="4400" dirty="0">
                <a:latin typeface="Franklin Gothic Book"/>
                <a:cs typeface="Franklin Gothic Book"/>
              </a:rPr>
              <a:t> of simulation</a:t>
            </a:r>
          </a:p>
          <a:p>
            <a:pPr marL="465138" indent="-465138">
              <a:spcAft>
                <a:spcPts val="1800"/>
              </a:spcAft>
              <a:tabLst>
                <a:tab pos="1185863" algn="l"/>
              </a:tabLst>
            </a:pPr>
            <a:r>
              <a:rPr lang="en-US" sz="4400" dirty="0">
                <a:latin typeface="Franklin Gothic Book"/>
                <a:cs typeface="Franklin Gothic Book"/>
              </a:rPr>
              <a:t>• </a:t>
            </a:r>
            <a:r>
              <a:rPr lang="en-US" sz="4400" dirty="0" err="1">
                <a:latin typeface="Franklin Gothic Book"/>
                <a:cs typeface="Franklin Gothic Book"/>
              </a:rPr>
              <a:t>Discription</a:t>
            </a:r>
            <a:r>
              <a:rPr lang="en-US" sz="4400" dirty="0">
                <a:latin typeface="Franklin Gothic Book"/>
                <a:cs typeface="Franklin Gothic Book"/>
              </a:rPr>
              <a:t> of simulation</a:t>
            </a:r>
          </a:p>
          <a:p>
            <a:pPr marL="465138" indent="-465138">
              <a:spcAft>
                <a:spcPts val="1800"/>
              </a:spcAft>
              <a:tabLst>
                <a:tab pos="1185863" algn="l"/>
              </a:tabLst>
            </a:pPr>
            <a:r>
              <a:rPr lang="en-US" sz="4400" dirty="0">
                <a:latin typeface="Franklin Gothic Book"/>
                <a:cs typeface="Franklin Gothic Book"/>
              </a:rPr>
              <a:t>• </a:t>
            </a:r>
            <a:r>
              <a:rPr lang="en-US" sz="4400" dirty="0" err="1">
                <a:latin typeface="Franklin Gothic Book"/>
                <a:cs typeface="Franklin Gothic Book"/>
              </a:rPr>
              <a:t>Discription</a:t>
            </a:r>
            <a:r>
              <a:rPr lang="en-US" sz="4400" dirty="0">
                <a:latin typeface="Franklin Gothic Book"/>
                <a:cs typeface="Franklin Gothic Book"/>
              </a:rPr>
              <a:t> of </a:t>
            </a:r>
            <a:r>
              <a:rPr lang="en-US" sz="4400" dirty="0" smtClean="0">
                <a:latin typeface="Franklin Gothic Book"/>
                <a:cs typeface="Franklin Gothic Book"/>
              </a:rPr>
              <a:t>simulation</a:t>
            </a:r>
            <a:endParaRPr lang="en-US" sz="4400" dirty="0">
              <a:latin typeface="Franklin Gothic Book"/>
              <a:cs typeface="Franklin Gothic Book"/>
            </a:endParaRPr>
          </a:p>
          <a:p>
            <a:pPr marL="465138" indent="-465138">
              <a:spcAft>
                <a:spcPts val="1800"/>
              </a:spcAft>
              <a:tabLst>
                <a:tab pos="1185863" algn="l"/>
              </a:tabLst>
            </a:pPr>
            <a:r>
              <a:rPr lang="en-US" sz="4400" dirty="0">
                <a:latin typeface="Franklin Gothic Book"/>
                <a:cs typeface="Franklin Gothic Book"/>
              </a:rPr>
              <a:t>• </a:t>
            </a:r>
            <a:r>
              <a:rPr lang="en-US" sz="4400" dirty="0" err="1">
                <a:latin typeface="Franklin Gothic Book"/>
                <a:cs typeface="Franklin Gothic Book"/>
              </a:rPr>
              <a:t>Discription</a:t>
            </a:r>
            <a:r>
              <a:rPr lang="en-US" sz="4400" dirty="0">
                <a:latin typeface="Franklin Gothic Book"/>
                <a:cs typeface="Franklin Gothic Book"/>
              </a:rPr>
              <a:t> of </a:t>
            </a:r>
            <a:r>
              <a:rPr lang="en-US" sz="4400" dirty="0" smtClean="0">
                <a:latin typeface="Franklin Gothic Book"/>
                <a:cs typeface="Franklin Gothic Book"/>
              </a:rPr>
              <a:t>simulation</a:t>
            </a:r>
            <a:endParaRPr lang="en-US" sz="4400" dirty="0" smtClean="0">
              <a:latin typeface="Franklin Gothic Book"/>
              <a:cs typeface="Franklin Gothic Book"/>
            </a:endParaRPr>
          </a:p>
          <a:p>
            <a:pPr marL="465138" indent="-465138">
              <a:spcAft>
                <a:spcPts val="1800"/>
              </a:spcAft>
              <a:tabLst>
                <a:tab pos="1185863" algn="l"/>
              </a:tabLst>
            </a:pPr>
            <a:r>
              <a:rPr lang="en-US" sz="4400" dirty="0">
                <a:latin typeface="Franklin Gothic Book"/>
                <a:cs typeface="Franklin Gothic Book"/>
              </a:rPr>
              <a:t>• </a:t>
            </a:r>
            <a:r>
              <a:rPr lang="en-US" sz="4400" dirty="0" err="1">
                <a:latin typeface="Franklin Gothic Book"/>
                <a:cs typeface="Franklin Gothic Book"/>
              </a:rPr>
              <a:t>Discription</a:t>
            </a:r>
            <a:r>
              <a:rPr lang="en-US" sz="4400" dirty="0">
                <a:latin typeface="Franklin Gothic Book"/>
                <a:cs typeface="Franklin Gothic Book"/>
              </a:rPr>
              <a:t> of </a:t>
            </a:r>
            <a:r>
              <a:rPr lang="en-US" sz="4400" dirty="0" smtClean="0">
                <a:latin typeface="Franklin Gothic Book"/>
                <a:cs typeface="Franklin Gothic Book"/>
              </a:rPr>
              <a:t>simulation</a:t>
            </a:r>
            <a:endParaRPr lang="en-US" sz="4400" dirty="0">
              <a:latin typeface="Franklin Gothic Book"/>
              <a:cs typeface="Franklin Gothic Book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388809" y="28904896"/>
            <a:ext cx="25658599" cy="2800761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sz="4400" dirty="0"/>
              <a:t>[1] Chowdhury, </a:t>
            </a:r>
            <a:r>
              <a:rPr lang="en-US" sz="4400" dirty="0" err="1"/>
              <a:t>Mosharaf</a:t>
            </a:r>
            <a:r>
              <a:rPr lang="en-US" sz="4400" dirty="0"/>
              <a:t> and Ion </a:t>
            </a:r>
            <a:r>
              <a:rPr lang="en-US" sz="4400" dirty="0" err="1"/>
              <a:t>Stoica</a:t>
            </a:r>
            <a:r>
              <a:rPr lang="en-US" sz="4400" dirty="0"/>
              <a:t>, </a:t>
            </a:r>
            <a:r>
              <a:rPr lang="en-US" sz="4400" i="1" dirty="0"/>
              <a:t>Efficient </a:t>
            </a:r>
            <a:r>
              <a:rPr lang="en-US" sz="4400" i="1" dirty="0" err="1"/>
              <a:t>Coflow</a:t>
            </a:r>
            <a:r>
              <a:rPr lang="en-US" sz="4400" i="1" dirty="0"/>
              <a:t> Scheduling Without Prior Knowledge</a:t>
            </a:r>
            <a:r>
              <a:rPr lang="en-US" sz="4400" dirty="0"/>
              <a:t>, SIGCOMM </a:t>
            </a:r>
            <a:r>
              <a:rPr lang="en-US" sz="4400" dirty="0" smtClean="0"/>
              <a:t>2015</a:t>
            </a:r>
          </a:p>
          <a:p>
            <a:r>
              <a:rPr lang="en-US" sz="4400" dirty="0"/>
              <a:t>[2] </a:t>
            </a:r>
            <a:r>
              <a:rPr lang="en-US" sz="4400" dirty="0" err="1"/>
              <a:t>Chowdhury</a:t>
            </a:r>
            <a:r>
              <a:rPr lang="en-US" sz="4400" dirty="0"/>
              <a:t>, </a:t>
            </a:r>
            <a:r>
              <a:rPr lang="en-US" sz="4400" dirty="0" err="1"/>
              <a:t>Mosharaf</a:t>
            </a:r>
            <a:r>
              <a:rPr lang="en-US" sz="4400" dirty="0"/>
              <a:t>, Yuan </a:t>
            </a:r>
            <a:r>
              <a:rPr lang="en-US" sz="4400" dirty="0" err="1"/>
              <a:t>Zhong</a:t>
            </a:r>
            <a:r>
              <a:rPr lang="en-US" sz="4400" dirty="0"/>
              <a:t> and Ion </a:t>
            </a:r>
            <a:r>
              <a:rPr lang="en-US" sz="4400" dirty="0" err="1"/>
              <a:t>Stoica</a:t>
            </a:r>
            <a:r>
              <a:rPr lang="en-US" sz="4400" dirty="0"/>
              <a:t>, </a:t>
            </a:r>
            <a:r>
              <a:rPr lang="en-US" sz="4400" i="1" dirty="0"/>
              <a:t>Efficient </a:t>
            </a:r>
            <a:r>
              <a:rPr lang="en-US" sz="4400" i="1" dirty="0" err="1"/>
              <a:t>Coflow</a:t>
            </a:r>
            <a:r>
              <a:rPr lang="en-US" sz="4400" i="1" dirty="0"/>
              <a:t> Scheduling with </a:t>
            </a:r>
            <a:r>
              <a:rPr lang="en-US" sz="4400" i="1" dirty="0" err="1"/>
              <a:t>Varys</a:t>
            </a:r>
            <a:r>
              <a:rPr lang="en-US" sz="4400" i="1" dirty="0"/>
              <a:t>, </a:t>
            </a:r>
            <a:r>
              <a:rPr lang="en-US" sz="4400" dirty="0"/>
              <a:t>SIGCOMM </a:t>
            </a:r>
            <a:r>
              <a:rPr lang="en-US" sz="4400" dirty="0" smtClean="0"/>
              <a:t>2014</a:t>
            </a:r>
          </a:p>
          <a:p>
            <a:r>
              <a:rPr lang="en-US" sz="4400" dirty="0" err="1"/>
              <a:t>Chowdhury</a:t>
            </a:r>
            <a:r>
              <a:rPr lang="en-US" sz="4400" dirty="0"/>
              <a:t>, </a:t>
            </a:r>
            <a:r>
              <a:rPr lang="en-US" sz="4400" dirty="0" err="1"/>
              <a:t>Mosharaf</a:t>
            </a:r>
            <a:r>
              <a:rPr lang="en-US" sz="4400" dirty="0"/>
              <a:t> and Ion </a:t>
            </a:r>
            <a:r>
              <a:rPr lang="en-US" sz="4400" dirty="0" err="1"/>
              <a:t>Stoica</a:t>
            </a:r>
            <a:r>
              <a:rPr lang="en-US" sz="4400" dirty="0"/>
              <a:t>, </a:t>
            </a:r>
            <a:r>
              <a:rPr lang="en-US" sz="4400" i="1" dirty="0" err="1"/>
              <a:t>Coflow</a:t>
            </a:r>
            <a:r>
              <a:rPr lang="en-US" sz="4400" i="1" dirty="0"/>
              <a:t>: A Networking Abstraction for Cluster Applications, </a:t>
            </a:r>
            <a:r>
              <a:rPr lang="en-US" sz="4400" dirty="0" err="1"/>
              <a:t>Hotnets</a:t>
            </a:r>
            <a:r>
              <a:rPr lang="en-US" sz="4400" dirty="0"/>
              <a:t> </a:t>
            </a:r>
            <a:r>
              <a:rPr lang="en-US" sz="4400" dirty="0" smtClean="0"/>
              <a:t>2012</a:t>
            </a:r>
            <a:endParaRPr lang="en-US" sz="4400" i="1" dirty="0"/>
          </a:p>
          <a:p>
            <a:endParaRPr lang="en-US" sz="4400" i="1" dirty="0"/>
          </a:p>
        </p:txBody>
      </p:sp>
      <p:sp>
        <p:nvSpPr>
          <p:cNvPr id="82" name="TextBox 81"/>
          <p:cNvSpPr txBox="1"/>
          <p:nvPr/>
        </p:nvSpPr>
        <p:spPr>
          <a:xfrm>
            <a:off x="1384189" y="28135461"/>
            <a:ext cx="2781669" cy="76943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sz="4400" b="1" dirty="0"/>
              <a:t>References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13576</TotalTime>
  <Words>394</Words>
  <Application>Microsoft Macintosh PowerPoint</Application>
  <PresentationFormat>Другой</PresentationFormat>
  <Paragraphs>43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Office Theme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Rasmussen</dc:creator>
  <cp:lastModifiedBy> Stanislav Mushits</cp:lastModifiedBy>
  <cp:revision>181</cp:revision>
  <cp:lastPrinted>2015-03-30T22:37:07Z</cp:lastPrinted>
  <dcterms:created xsi:type="dcterms:W3CDTF">2013-02-11T19:46:35Z</dcterms:created>
  <dcterms:modified xsi:type="dcterms:W3CDTF">2015-12-05T20:10:34Z</dcterms:modified>
</cp:coreProperties>
</file>