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5325" autoAdjust="0"/>
  </p:normalViewPr>
  <p:slideViewPr>
    <p:cSldViewPr snapToGrid="0" snapToObjects="1">
      <p:cViewPr varScale="1">
        <p:scale>
          <a:sx n="18" d="100"/>
          <a:sy n="18" d="100"/>
        </p:scale>
        <p:origin x="1608" y="10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0379" y="387366"/>
            <a:ext cx="42038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>
                <a:latin typeface="Franklin Gothic Medium"/>
                <a:cs typeface="Franklin Gothic Medium"/>
              </a:rPr>
              <a:t>CSE 222A Fall 2015 Group 6 – </a:t>
            </a:r>
            <a:r>
              <a:rPr lang="en-US" sz="14400" dirty="0" err="1">
                <a:latin typeface="Franklin Gothic Medium"/>
                <a:cs typeface="Franklin Gothic Medium"/>
              </a:rPr>
              <a:t>Coflow</a:t>
            </a:r>
            <a:r>
              <a:rPr lang="en-US" sz="14400" dirty="0">
                <a:latin typeface="Franklin Gothic Medium"/>
                <a:cs typeface="Franklin Gothic Medium"/>
              </a:rPr>
              <a:t> Scheduling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098" y="2186985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Franklin Gothic Book"/>
                <a:cs typeface="Franklin Gothic Book"/>
              </a:rPr>
              <a:t>Amit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Borase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Stas</a:t>
            </a:r>
            <a:r>
              <a:rPr lang="en-US" sz="6000" dirty="0">
                <a:latin typeface="Franklin Gothic Book"/>
                <a:cs typeface="Franklin Gothic Book"/>
              </a:rPr>
              <a:t> Mushits, Ruby </a:t>
            </a:r>
            <a:r>
              <a:rPr lang="en-US" sz="6000" dirty="0" err="1">
                <a:latin typeface="Franklin Gothic Book"/>
                <a:cs typeface="Franklin Gothic Book"/>
              </a:rPr>
              <a:t>Pai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Sreejith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Unnikrishnan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Ritvik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Jaiswal</a:t>
            </a:r>
            <a:endParaRPr lang="en-US" sz="6000" dirty="0">
              <a:latin typeface="Franklin Gothic Book"/>
              <a:cs typeface="Franklin Gothic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13146" y="13376947"/>
            <a:ext cx="13128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20000"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Simulation Setup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3190" y="3955296"/>
            <a:ext cx="13128326" cy="7793206"/>
            <a:chOff x="1151866" y="26163754"/>
            <a:chExt cx="13128326" cy="7793206"/>
          </a:xfrm>
        </p:grpSpPr>
        <p:sp>
          <p:nvSpPr>
            <p:cNvPr id="49" name="TextBox 48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1866" y="27078154"/>
              <a:ext cx="13128326" cy="6878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The application cannot proceed until all flows in the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 have been received.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completion time (CCT) is what matters to application.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901572" y="28421281"/>
            <a:ext cx="140378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Conduct experiments beyond the two </a:t>
            </a:r>
            <a:r>
              <a:rPr lang="en-US" sz="4400" dirty="0" err="1">
                <a:latin typeface="Franklin Gothic Book" panose="020B0503020102020204" pitchFamily="34" charset="0"/>
              </a:rPr>
              <a:t>coflow</a:t>
            </a:r>
            <a:r>
              <a:rPr lang="en-US" sz="4400" dirty="0">
                <a:latin typeface="Franklin Gothic Book" panose="020B0503020102020204" pitchFamily="34" charset="0"/>
              </a:rPr>
              <a:t> </a:t>
            </a:r>
            <a:r>
              <a:rPr lang="en-US" sz="4400" dirty="0" smtClean="0">
                <a:latin typeface="Franklin Gothic Book" panose="020B0503020102020204" pitchFamily="34" charset="0"/>
              </a:rPr>
              <a:t>example.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Franklin Gothic Book" panose="020B0503020102020204" pitchFamily="34" charset="0"/>
              </a:rPr>
              <a:t>More </a:t>
            </a:r>
            <a:r>
              <a:rPr lang="en-US" sz="4400" dirty="0">
                <a:latin typeface="Franklin Gothic Book" panose="020B0503020102020204" pitchFamily="34" charset="0"/>
              </a:rPr>
              <a:t>real-time approach for multi-threading socket level packet </a:t>
            </a:r>
            <a:r>
              <a:rPr lang="en-US" sz="4400" dirty="0" smtClean="0">
                <a:latin typeface="Franklin Gothic Book" panose="020B0503020102020204" pitchFamily="34" charset="0"/>
              </a:rPr>
              <a:t>transfers.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Franklin Gothic Book" panose="020B0503020102020204" pitchFamily="34" charset="0"/>
              </a:rPr>
              <a:t>Take </a:t>
            </a:r>
            <a:r>
              <a:rPr lang="en-US" sz="4400" dirty="0">
                <a:latin typeface="Franklin Gothic Book" panose="020B0503020102020204" pitchFamily="34" charset="0"/>
              </a:rPr>
              <a:t>full advantage of multiple equal cost paths available in fat-tree topology.</a:t>
            </a:r>
            <a:endParaRPr lang="en-US" sz="4400" dirty="0">
              <a:latin typeface="Franklin Gothic Book" panose="020B0503020102020204" pitchFamily="34" charset="0"/>
              <a:cs typeface="Franklin Gothic Book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15079841" y="3899698"/>
            <a:ext cx="13128326" cy="8685757"/>
            <a:chOff x="1151866" y="26163754"/>
            <a:chExt cx="13128326" cy="8685757"/>
          </a:xfrm>
        </p:grpSpPr>
        <p:sp>
          <p:nvSpPr>
            <p:cNvPr id="63" name="TextBox 62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Experiment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1866" y="27078154"/>
              <a:ext cx="13128326" cy="777135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Motivation: </a:t>
              </a:r>
              <a:r>
                <a:rPr lang="en-US" sz="4400" dirty="0">
                  <a:latin typeface="Franklin Gothic Book"/>
                  <a:cs typeface="Franklin Gothic Book"/>
                </a:rPr>
                <a:t>Current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require applications to identify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r>
                <a:rPr lang="en-US" sz="4400" dirty="0">
                  <a:latin typeface="Franklin Gothic Book"/>
                  <a:cs typeface="Franklin Gothic Book"/>
                </a:rPr>
                <a:t> to the scheduler via an API. A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identification would ease </a:t>
              </a:r>
              <a:r>
                <a:rPr lang="en-US" sz="4400" dirty="0">
                  <a:latin typeface="Franklin Gothic Book"/>
                  <a:cs typeface="Franklin Gothic Book"/>
                </a:rPr>
                <a:t>programmer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burden.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These </a:t>
              </a:r>
              <a:r>
                <a:rPr lang="en-US" sz="4400" dirty="0">
                  <a:latin typeface="Franklin Gothic Book"/>
                  <a:cs typeface="Franklin Gothic Book"/>
                </a:rPr>
                <a:t>will be less than 100% accurate, so it is useful to evaluate the performance of state-of-the-art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as a function of knowledge of flows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.</a:t>
              </a: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We evaluate the impact of a large </a:t>
              </a:r>
              <a:r>
                <a:rPr lang="en-US" sz="4400" dirty="0" err="1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with increasing number of flows unidentified to the scheduler on a smaller flow contending for the same resources.</a:t>
              </a:r>
              <a:endParaRPr lang="en-US" sz="440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67" name="Group 3"/>
          <p:cNvGrpSpPr/>
          <p:nvPr/>
        </p:nvGrpSpPr>
        <p:grpSpPr>
          <a:xfrm>
            <a:off x="29811064" y="3896889"/>
            <a:ext cx="13128326" cy="1683841"/>
            <a:chOff x="1151866" y="26163754"/>
            <a:chExt cx="13128326" cy="1683841"/>
          </a:xfrm>
        </p:grpSpPr>
        <p:sp>
          <p:nvSpPr>
            <p:cNvPr id="68" name="TextBox 67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Results</a:t>
              </a:r>
              <a:endParaRPr lang="en-US" sz="5600" dirty="0">
                <a:solidFill>
                  <a:schemeClr val="bg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1866" y="27078154"/>
              <a:ext cx="13128326" cy="76944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endParaRPr lang="en-US" sz="4400" dirty="0">
                <a:solidFill>
                  <a:srgbClr val="FF0000"/>
                </a:solidFill>
                <a:latin typeface="Franklin Gothic Book"/>
                <a:cs typeface="Franklin Gothic Book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213145" y="14508112"/>
            <a:ext cx="1312832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smtClean="0">
                <a:latin typeface="Franklin Gothic Book"/>
                <a:cs typeface="Franklin Gothic Book"/>
              </a:rPr>
              <a:t>Fat tree topology created using </a:t>
            </a:r>
            <a:r>
              <a:rPr lang="en-US" sz="4400" dirty="0" err="1" smtClean="0">
                <a:latin typeface="Franklin Gothic Book"/>
                <a:cs typeface="Franklin Gothic Book"/>
              </a:rPr>
              <a:t>mininet</a:t>
            </a:r>
            <a:endParaRPr lang="en-US" sz="4400" dirty="0" smtClean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M</a:t>
            </a:r>
            <a:r>
              <a:rPr lang="en-US" sz="4400" dirty="0" err="1" smtClean="0">
                <a:latin typeface="Franklin Gothic Book"/>
                <a:cs typeface="Franklin Gothic Book"/>
              </a:rPr>
              <a:t>ininet</a:t>
            </a:r>
            <a:r>
              <a:rPr lang="en-US" sz="4400" dirty="0" smtClean="0">
                <a:latin typeface="Franklin Gothic Book"/>
                <a:cs typeface="Franklin Gothic Book"/>
              </a:rPr>
              <a:t> hosts were deployed on </a:t>
            </a:r>
            <a:r>
              <a:rPr lang="en-US" sz="4400" dirty="0">
                <a:latin typeface="Franklin Gothic Book"/>
                <a:cs typeface="Franklin Gothic Book"/>
              </a:rPr>
              <a:t>D</a:t>
            </a:r>
            <a:r>
              <a:rPr lang="en-US" sz="4400" dirty="0" smtClean="0">
                <a:latin typeface="Franklin Gothic Book"/>
                <a:cs typeface="Franklin Gothic Book"/>
              </a:rPr>
              <a:t>ocker containers so that hosts would have unique hostnames as required by scheduler 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9880" y="31594967"/>
            <a:ext cx="39474472" cy="132343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4000" dirty="0"/>
              <a:t>[1] Chowdhury, </a:t>
            </a:r>
            <a:r>
              <a:rPr lang="en-US" sz="4000" dirty="0" err="1"/>
              <a:t>Mosharaf</a:t>
            </a:r>
            <a:r>
              <a:rPr lang="en-US" sz="4000" dirty="0"/>
              <a:t> and Ion </a:t>
            </a:r>
            <a:r>
              <a:rPr lang="en-US" sz="4000" dirty="0" err="1"/>
              <a:t>Stoica</a:t>
            </a:r>
            <a:r>
              <a:rPr lang="en-US" sz="4000" dirty="0"/>
              <a:t>, </a:t>
            </a:r>
            <a:r>
              <a:rPr lang="en-US" sz="4000" i="1" dirty="0"/>
              <a:t>Efficient </a:t>
            </a:r>
            <a:r>
              <a:rPr lang="en-US" sz="4000" i="1" dirty="0" err="1"/>
              <a:t>Coflow</a:t>
            </a:r>
            <a:r>
              <a:rPr lang="en-US" sz="4000" i="1" dirty="0"/>
              <a:t> Scheduling Without Prior Knowledge</a:t>
            </a:r>
            <a:r>
              <a:rPr lang="en-US" sz="4000" dirty="0"/>
              <a:t>, SIGCOMM </a:t>
            </a:r>
            <a:r>
              <a:rPr lang="en-US" sz="4000" dirty="0" smtClean="0"/>
              <a:t>2015</a:t>
            </a:r>
          </a:p>
          <a:p>
            <a:r>
              <a:rPr lang="en-US" sz="4000" dirty="0"/>
              <a:t>[2] Chowdhury, </a:t>
            </a:r>
            <a:r>
              <a:rPr lang="en-US" sz="4000" dirty="0" err="1"/>
              <a:t>Mosharaf</a:t>
            </a:r>
            <a:r>
              <a:rPr lang="en-US" sz="4000" dirty="0"/>
              <a:t>, Yuan </a:t>
            </a:r>
            <a:r>
              <a:rPr lang="en-US" sz="4000" dirty="0" err="1"/>
              <a:t>Zhong</a:t>
            </a:r>
            <a:r>
              <a:rPr lang="en-US" sz="4000" dirty="0"/>
              <a:t> and Ion </a:t>
            </a:r>
            <a:r>
              <a:rPr lang="en-US" sz="4000" dirty="0" err="1"/>
              <a:t>Stoica</a:t>
            </a:r>
            <a:r>
              <a:rPr lang="en-US" sz="4000" dirty="0"/>
              <a:t>, </a:t>
            </a:r>
            <a:r>
              <a:rPr lang="en-US" sz="4000" i="1" dirty="0"/>
              <a:t>Efficient </a:t>
            </a:r>
            <a:r>
              <a:rPr lang="en-US" sz="4000" i="1" dirty="0" err="1"/>
              <a:t>Coflow</a:t>
            </a:r>
            <a:r>
              <a:rPr lang="en-US" sz="4000" i="1" dirty="0"/>
              <a:t> Scheduling with Varys, </a:t>
            </a:r>
            <a:r>
              <a:rPr lang="en-US" sz="4000" dirty="0"/>
              <a:t>SIGCOMM </a:t>
            </a:r>
            <a:r>
              <a:rPr lang="en-US" sz="4000" dirty="0" smtClean="0"/>
              <a:t>2014</a:t>
            </a:r>
          </a:p>
        </p:txBody>
      </p:sp>
      <p:grpSp>
        <p:nvGrpSpPr>
          <p:cNvPr id="48" name="Group 3"/>
          <p:cNvGrpSpPr/>
          <p:nvPr/>
        </p:nvGrpSpPr>
        <p:grpSpPr>
          <a:xfrm>
            <a:off x="599010" y="11976671"/>
            <a:ext cx="13128326" cy="12770512"/>
            <a:chOff x="1151866" y="26187817"/>
            <a:chExt cx="13128326" cy="12770512"/>
          </a:xfrm>
        </p:grpSpPr>
        <p:sp>
          <p:nvSpPr>
            <p:cNvPr id="51" name="TextBox 50"/>
            <p:cNvSpPr txBox="1"/>
            <p:nvPr/>
          </p:nvSpPr>
          <p:spPr>
            <a:xfrm>
              <a:off x="1151867" y="26187817"/>
              <a:ext cx="13128325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Schedulers [1], 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1866" y="27078154"/>
              <a:ext cx="13128326" cy="11880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Inter-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scheduling is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NP-hard; use heuristics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Varys</a:t>
              </a:r>
              <a:r>
                <a:rPr lang="en-US" sz="4400" dirty="0">
                  <a:latin typeface="Franklin Gothic Book"/>
                  <a:cs typeface="Franklin Gothic Book"/>
                </a:rPr>
                <a:t> (2014): 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Shortest effective bottleneck first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E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xploit </a:t>
              </a:r>
              <a:r>
                <a:rPr lang="en-US" sz="4400" dirty="0">
                  <a:latin typeface="Franklin Gothic Book"/>
                  <a:cs typeface="Franklin Gothic Book"/>
                </a:rPr>
                <a:t>differences between flow lengths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– do not allocate more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bandwidth than </a:t>
              </a:r>
              <a:r>
                <a:rPr lang="en-US" sz="4400" dirty="0">
                  <a:latin typeface="Franklin Gothic Book"/>
                  <a:cs typeface="Franklin Gothic Book"/>
                </a:rPr>
                <a:t>necessary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to </a:t>
              </a:r>
              <a:r>
                <a:rPr lang="en-US" sz="4400" dirty="0">
                  <a:latin typeface="Franklin Gothic Book"/>
                  <a:cs typeface="Franklin Gothic Book"/>
                </a:rPr>
                <a:t>meet minimum possible CCT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3.16x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Aalo</a:t>
              </a:r>
              <a:r>
                <a:rPr lang="en-US" sz="4400" dirty="0">
                  <a:latin typeface="Franklin Gothic Book"/>
                  <a:cs typeface="Franklin Gothic Book"/>
                </a:rPr>
                <a:t> (2015): 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No prior knowledge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characteristics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smtClean="0">
                  <a:latin typeface="Franklin Gothic Book"/>
                  <a:cs typeface="Franklin Gothic Book"/>
                </a:rPr>
                <a:t>Multilevel queue with thresholds based on observed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 size 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G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eneralize </a:t>
              </a:r>
              <a:r>
                <a:rPr lang="en-US" sz="4400" dirty="0">
                  <a:latin typeface="Franklin Gothic Book"/>
                  <a:cs typeface="Franklin Gothic Book"/>
                </a:rPr>
                <a:t>least attained service to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1.93x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681" y="17780245"/>
            <a:ext cx="14015932" cy="13678796"/>
          </a:xfrm>
          <a:prstGeom prst="rect">
            <a:avLst/>
          </a:prstGeom>
        </p:spPr>
      </p:pic>
      <p:grpSp>
        <p:nvGrpSpPr>
          <p:cNvPr id="117" name="Group 116"/>
          <p:cNvGrpSpPr/>
          <p:nvPr/>
        </p:nvGrpSpPr>
        <p:grpSpPr>
          <a:xfrm>
            <a:off x="3240130" y="25342896"/>
            <a:ext cx="8216038" cy="2450513"/>
            <a:chOff x="15884236" y="27933933"/>
            <a:chExt cx="5073812" cy="19363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5884236" y="27933933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884236" y="27933933"/>
              <a:ext cx="0" cy="1936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884236" y="29870321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407850" y="25537969"/>
            <a:ext cx="4502706" cy="2060448"/>
            <a:chOff x="16051956" y="27614881"/>
            <a:chExt cx="3271176" cy="2060448"/>
          </a:xfrm>
        </p:grpSpPr>
        <p:sp>
          <p:nvSpPr>
            <p:cNvPr id="118" name="Rectangle 117"/>
            <p:cNvSpPr/>
            <p:nvPr/>
          </p:nvSpPr>
          <p:spPr>
            <a:xfrm>
              <a:off x="16056863" y="27614881"/>
              <a:ext cx="3261466" cy="20604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6082436" y="28065984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5400000">
              <a:off x="17437812" y="28309889"/>
              <a:ext cx="5719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/>
                  </a:solidFill>
                </a:rPr>
                <a:t>…</a:t>
              </a:r>
              <a:endParaRPr lang="en-US" sz="6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16051956" y="28535376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64148" y="29242512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119813" y="25537969"/>
            <a:ext cx="1391963" cy="2060368"/>
            <a:chOff x="16051956" y="27614881"/>
            <a:chExt cx="3631956" cy="2060448"/>
          </a:xfrm>
        </p:grpSpPr>
        <p:sp>
          <p:nvSpPr>
            <p:cNvPr id="132" name="Rectangle 131"/>
            <p:cNvSpPr/>
            <p:nvPr/>
          </p:nvSpPr>
          <p:spPr>
            <a:xfrm>
              <a:off x="16056863" y="27614881"/>
              <a:ext cx="3261466" cy="20604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082436" y="28065984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5400000">
              <a:off x="18890116" y="28309887"/>
              <a:ext cx="571933" cy="10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/>
                  </a:solidFill>
                </a:rPr>
                <a:t>…</a:t>
              </a:r>
              <a:endParaRPr lang="en-US" sz="6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6051956" y="28535376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64148" y="29242512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/>
        </p:nvSpPr>
        <p:spPr>
          <a:xfrm>
            <a:off x="3414604" y="25528873"/>
            <a:ext cx="4495952" cy="4601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388966" y="24759470"/>
            <a:ext cx="1060839" cy="76940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152247" y="24195280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Flow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084848" y="24620983"/>
            <a:ext cx="262097" cy="73975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131495" y="25537969"/>
            <a:ext cx="1230329" cy="206946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9374781" y="24702184"/>
            <a:ext cx="709090" cy="80233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008950" y="24195280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Coflow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75838" y="24171217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Threshold = 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3233238" y="28807619"/>
            <a:ext cx="8216038" cy="2450513"/>
            <a:chOff x="15884236" y="27933933"/>
            <a:chExt cx="5073812" cy="19363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15884236" y="27933933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5884236" y="27933933"/>
              <a:ext cx="0" cy="1936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5884236" y="29870321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998780" y="25360295"/>
            <a:ext cx="152400" cy="2425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99566" y="26200479"/>
            <a:ext cx="25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Level 1</a:t>
            </a:r>
            <a:br>
              <a:rPr lang="en-US" sz="3200" b="1" dirty="0" smtClean="0"/>
            </a:br>
            <a:r>
              <a:rPr lang="en-US" sz="3200" b="1" dirty="0" smtClean="0"/>
              <a:t>Queue</a:t>
            </a:r>
            <a:endParaRPr lang="en-US" sz="32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99566" y="29522141"/>
            <a:ext cx="25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Level N</a:t>
            </a:r>
            <a:br>
              <a:rPr lang="en-US" sz="3200" b="1" dirty="0" smtClean="0"/>
            </a:br>
            <a:r>
              <a:rPr lang="en-US" sz="3200" b="1" dirty="0" smtClean="0"/>
              <a:t>Queue</a:t>
            </a:r>
            <a:endParaRPr lang="en-US" sz="3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573696" y="27280142"/>
            <a:ext cx="94609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10323711" y="28421281"/>
            <a:ext cx="611536" cy="412209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885449" y="27952274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Threshold = 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237642" y="28833047"/>
            <a:ext cx="152400" cy="2425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4" y="4703086"/>
            <a:ext cx="8942237" cy="493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4" y="9797128"/>
            <a:ext cx="8926286" cy="526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4" y="15023886"/>
            <a:ext cx="8942238" cy="4749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8823612" y="19983295"/>
            <a:ext cx="1411577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44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Franklin Gothic Book" panose="020B0503020102020204" pitchFamily="34" charset="0"/>
              </a:rPr>
              <a:t>We </a:t>
            </a:r>
            <a:r>
              <a:rPr lang="en-US" sz="4400" dirty="0">
                <a:latin typeface="Franklin Gothic Book" panose="020B0503020102020204" pitchFamily="34" charset="0"/>
              </a:rPr>
              <a:t>expected CCT’s for smaller </a:t>
            </a:r>
            <a:r>
              <a:rPr lang="en-US" sz="4400" dirty="0" err="1">
                <a:latin typeface="Franklin Gothic Book" panose="020B0503020102020204" pitchFamily="34" charset="0"/>
              </a:rPr>
              <a:t>coflows</a:t>
            </a:r>
            <a:r>
              <a:rPr lang="en-US" sz="4400" dirty="0">
                <a:latin typeface="Franklin Gothic Book" panose="020B0503020102020204" pitchFamily="34" charset="0"/>
              </a:rPr>
              <a:t> to be delayed gradually when number of unlabeled flows within larger </a:t>
            </a:r>
            <a:r>
              <a:rPr lang="en-US" sz="4400" dirty="0" err="1">
                <a:latin typeface="Franklin Gothic Book" panose="020B0503020102020204" pitchFamily="34" charset="0"/>
              </a:rPr>
              <a:t>coflows</a:t>
            </a:r>
            <a:r>
              <a:rPr lang="en-US" sz="4400" dirty="0">
                <a:latin typeface="Franklin Gothic Book" panose="020B0503020102020204" pitchFamily="34" charset="0"/>
              </a:rPr>
              <a:t> were </a:t>
            </a:r>
            <a:r>
              <a:rPr lang="en-US" sz="4400" dirty="0" smtClean="0">
                <a:latin typeface="Franklin Gothic Book" panose="020B0503020102020204" pitchFamily="34" charset="0"/>
              </a:rPr>
              <a:t>increased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Franklin Gothic Book" panose="020B0503020102020204" pitchFamily="34" charset="0"/>
              </a:rPr>
              <a:t>Results </a:t>
            </a:r>
            <a:r>
              <a:rPr lang="en-US" sz="4400" dirty="0">
                <a:latin typeface="Franklin Gothic Book" panose="020B0503020102020204" pitchFamily="34" charset="0"/>
              </a:rPr>
              <a:t>showed sharp increase in the CCT’s of smaller </a:t>
            </a:r>
            <a:r>
              <a:rPr lang="en-US" sz="4400" dirty="0" err="1">
                <a:latin typeface="Franklin Gothic Book" panose="020B0503020102020204" pitchFamily="34" charset="0"/>
              </a:rPr>
              <a:t>coflows</a:t>
            </a:r>
            <a:r>
              <a:rPr lang="en-US" sz="4400" dirty="0">
                <a:latin typeface="Franklin Gothic Book" panose="020B0503020102020204" pitchFamily="34" charset="0"/>
              </a:rPr>
              <a:t> for first insertion of unlabeled flow, after which it levelled off for additional unlabeled larger </a:t>
            </a:r>
            <a:r>
              <a:rPr lang="en-US" sz="4400" dirty="0" smtClean="0">
                <a:latin typeface="Franklin Gothic Book" panose="020B0503020102020204" pitchFamily="34" charset="0"/>
              </a:rPr>
              <a:t>flows.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Franklin Gothic Book" panose="020B0503020102020204" pitchFamily="34" charset="0"/>
              </a:rPr>
              <a:t>Multi-threading </a:t>
            </a:r>
            <a:r>
              <a:rPr lang="en-US" sz="4400" dirty="0">
                <a:latin typeface="Franklin Gothic Book" panose="020B0503020102020204" pitchFamily="34" charset="0"/>
              </a:rPr>
              <a:t>based solution coupled with many software abstractions (JVM, </a:t>
            </a:r>
            <a:r>
              <a:rPr lang="en-US" sz="4400" dirty="0" err="1">
                <a:latin typeface="Franklin Gothic Book" panose="020B0503020102020204" pitchFamily="34" charset="0"/>
              </a:rPr>
              <a:t>Mininet</a:t>
            </a:r>
            <a:r>
              <a:rPr lang="en-US" sz="4400" dirty="0">
                <a:latin typeface="Franklin Gothic Book" panose="020B0503020102020204" pitchFamily="34" charset="0"/>
              </a:rPr>
              <a:t>, Docker) resulted in increased aberrations.</a:t>
            </a:r>
            <a:r>
              <a:rPr lang="en-US" sz="4400" dirty="0" smtClean="0">
                <a:latin typeface="Franklin Gothic Book" panose="020B0503020102020204" pitchFamily="34" charset="0"/>
              </a:rPr>
              <a:t>in </a:t>
            </a:r>
            <a:r>
              <a:rPr lang="en-US" sz="4400" dirty="0">
                <a:latin typeface="Franklin Gothic Book" panose="020B0503020102020204" pitchFamily="34" charset="0"/>
              </a:rPr>
              <a:t>fat-tree topology.</a:t>
            </a:r>
            <a:endParaRPr lang="en-US" sz="4400" dirty="0" smtClean="0">
              <a:latin typeface="Franklin Gothic Book" panose="020B0503020102020204" pitchFamily="34" charset="0"/>
              <a:cs typeface="Franklin Gothic Book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77947" y="19800192"/>
            <a:ext cx="13885068" cy="96914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10000"/>
          </a:bodyPr>
          <a:lstStyle/>
          <a:p>
            <a:pPr algn="ctr"/>
            <a:r>
              <a:rPr 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Conclusion and Future Work</a:t>
            </a:r>
            <a:endParaRPr lang="en-US" sz="5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043940" y="27280141"/>
            <a:ext cx="13895449" cy="105825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Evaluations and Limitations</a:t>
            </a:r>
            <a:endParaRPr lang="en-US" sz="52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13856</TotalTime>
  <Words>446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aborase</cp:lastModifiedBy>
  <cp:revision>203</cp:revision>
  <cp:lastPrinted>2015-03-30T22:37:07Z</cp:lastPrinted>
  <dcterms:created xsi:type="dcterms:W3CDTF">2013-02-11T19:46:35Z</dcterms:created>
  <dcterms:modified xsi:type="dcterms:W3CDTF">2015-12-09T00:21:41Z</dcterms:modified>
</cp:coreProperties>
</file>