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8"/>
  </p:normalViewPr>
  <p:slideViewPr>
    <p:cSldViewPr snapToGrid="0">
      <p:cViewPr>
        <p:scale>
          <a:sx n="67" d="100"/>
          <a:sy n="67" d="100"/>
        </p:scale>
        <p:origin x="212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A847-806E-189D-1066-320116EAE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D3E77-7C00-C126-6B53-A616CE5B7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BED7-D197-2675-71A3-2FBAE17D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4BE0-C059-41C5-4BD1-7E63C71D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DE42-874A-B19D-2DD0-E843A8B6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06E5-3086-B027-EC49-DDF96010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02EF2-C098-FD66-A3A3-9231AEBD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83E1-D831-F309-2710-75D2C54A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C7C7-C4B6-1525-768F-80771CE8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63D-D12A-71A1-3C66-B1A7F5B3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F5CC-D6D8-3B3C-B788-8133AF582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6252-7AE1-295D-1839-F715042C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65-6D3E-8518-D4C0-E685A2CF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BFF7-9BE9-A6AC-8977-F3E6F6C3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2177-2AFF-B0C9-BCFC-D08288F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ED9F-3EB9-59D9-65D7-77444342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A654-3D7A-35D6-F717-8067E7CD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9E1D-640F-FFEC-867D-3948F221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193C-D18B-81F1-6B15-D557EDD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2BDE-9E2E-F8D3-8049-B8716895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FDC-CC6C-DB30-78AF-E9831BDD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0EB0-C9D1-F132-1C1E-14C9AF4A3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CD24-4F5F-DDE5-A47E-160B6BC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650D0-F919-19A4-5054-E47739B2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0AFB-3A0C-5AA2-4DED-A1C5E556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8D6B-D860-1739-AFA1-7514CFDE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FD8B-FA5A-060D-3D0E-F3469B5B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EA4F3-F30F-E3D6-9BDB-8273B0F6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B45DB-AAF6-29BE-510C-70FBBAC0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38724-6C91-C0C3-BE83-A72A0838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604FA-3C7A-B11B-8780-657A9FC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02A3-04A6-E44E-6AC4-7086328B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45BF-1691-C912-4C50-CEACAC1E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AEEF-9DC8-DA3F-5911-43FDD6842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F89AB-9B73-51FA-E484-470C6B4D0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C63D1-6E42-F86F-1A2C-4C89405DC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59D11-FF16-819D-26C7-E85C584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CA68F-8DBF-AFB1-6C94-0DF73E2A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C62E1-E3A3-E361-C51C-B44D6C8A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B2A1-BECD-1B98-926C-D8A7566D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F5153-47D2-413E-8D6C-1E3F3643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E9744-7FAD-D7C3-0F82-070A22E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911B1-406A-2816-C83C-07EC8AF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E462F-2FEF-B04E-DF1C-30FFBB4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9D2E4-15D7-70EE-3693-9FD736F6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4F6F-C786-3796-4740-A809B180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24B9-66CE-2E0E-2887-AF02E427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C758-C202-7F0C-BA46-4139FE91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7C2F5-ECF6-E481-35A7-A0E43A6C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D18A-9F8A-A150-733B-AACDCE29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0319-17B2-BD73-617B-75F89326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9242-3BAB-3D95-D885-669689EE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517-88E6-7A7F-66CA-53D342FA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0F4DB-2CC9-F190-4D41-065CE815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2808-1BD8-BB93-B81A-D44CF51B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3E0A-38D4-4ADA-74D6-41BE3DC2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71F42-A96E-30EA-21F6-965AFC7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BED7-7C5F-6F33-E5AC-91691CD7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B15FB-3C89-2806-4D33-6DD91932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283B-D1C9-A1B5-414C-13AAEB71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BC67-45EB-AEF7-28FE-87AFDD79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EEB4A-0814-DA4A-9742-EEC8C701F4A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6F5A-0438-64A6-4018-B352C014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C15F-A99A-6A2C-564E-5AFC6CD91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CFC2D-BD49-E34C-8CDB-574ED671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C324C-0E5C-1110-D318-96505851318D}"/>
              </a:ext>
            </a:extLst>
          </p:cNvPr>
          <p:cNvSpPr txBox="1"/>
          <p:nvPr/>
        </p:nvSpPr>
        <p:spPr>
          <a:xfrm>
            <a:off x="-3276600" y="-2228850"/>
            <a:ext cx="17887950" cy="1740585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lIns="251999" tIns="251999" rIns="251999" bIns="251999" rtlCol="0">
            <a:spAutoFit/>
          </a:bodyPr>
          <a:lstStyle/>
          <a:p>
            <a:pPr algn="just"/>
            <a:r>
              <a:rPr lang="en-US" dirty="0"/>
              <a:t>Annotate this 3D asset assuming it can be found in an urban scenario (i.e., a street, a road, a sidewalk, a neighborhood, a garage, an park, </a:t>
            </a:r>
            <a:r>
              <a:rPr lang="en-US" dirty="0" err="1"/>
              <a:t>etc</a:t>
            </a:r>
            <a:r>
              <a:rPr lang="en-US" dirty="0"/>
              <a:t>), with the following values:</a:t>
            </a:r>
          </a:p>
          <a:p>
            <a:pPr algn="just"/>
            <a:r>
              <a:rPr lang="en-US" dirty="0"/>
              <a:t>{</a:t>
            </a:r>
          </a:p>
          <a:p>
            <a:pPr algn="just"/>
            <a:r>
              <a:rPr lang="en-US" dirty="0"/>
              <a:t>"</a:t>
            </a:r>
            <a:r>
              <a:rPr lang="en-US" b="1" dirty="0"/>
              <a:t>annotations</a:t>
            </a:r>
            <a:r>
              <a:rPr lang="en-US" dirty="0"/>
              <a:t>": {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description_long</a:t>
            </a:r>
            <a:r>
              <a:rPr lang="en-US" dirty="0"/>
              <a:t>": a very detailed visual description of this [__category_l3__] object that is no more than 6 sentences. Don't use the term "3D asset" or similar here and don't comment on the object's orientation. Do use proper nouns when appropriate.,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description</a:t>
            </a:r>
            <a:r>
              <a:rPr lang="en-US" dirty="0"/>
              <a:t>": a 1-2 summary of </a:t>
            </a:r>
            <a:r>
              <a:rPr lang="en-US" dirty="0" err="1"/>
              <a:t>description_long</a:t>
            </a:r>
            <a:r>
              <a:rPr lang="en-US" dirty="0"/>
              <a:t>, keep the description rich and visual,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description_view</a:t>
            </a:r>
            <a:r>
              <a:rPr lang="en-US" b="1" dirty="0"/>
              <a:t>_&lt;</a:t>
            </a:r>
            <a:r>
              <a:rPr lang="en-US" b="1" dirty="0" err="1"/>
              <a:t>i</a:t>
            </a:r>
            <a:r>
              <a:rPr lang="en-US" b="1" dirty="0"/>
              <a:t>&gt;": </a:t>
            </a:r>
            <a:r>
              <a:rPr lang="en-US" dirty="0"/>
              <a:t>a short description of this [__category_l3__] object from view </a:t>
            </a:r>
            <a:r>
              <a:rPr lang="en-US" dirty="0" err="1"/>
              <a:t>i</a:t>
            </a:r>
            <a:r>
              <a:rPr lang="en-US" dirty="0"/>
              <a:t> (highlight/compare features that are different from other views),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category</a:t>
            </a:r>
            <a:r>
              <a:rPr lang="en-US" dirty="0"/>
              <a:t>": [__category_l3__],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height</a:t>
            </a:r>
            <a:r>
              <a:rPr lang="en-US" dirty="0"/>
              <a:t>": approximate height of this [__category_l3__] object in meters (m). Report the height for the object's orientation as shown in the images. For a standing human male this could be "1.75",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max_dimension</a:t>
            </a:r>
            <a:r>
              <a:rPr lang="en-US" dirty="0"/>
              <a:t>": approximate maximum dimension of this [__category_l3__] object in meters (m). This is the longest dimension of this [__category_l3__] object, regardless of orientation. This should always be greater or equal to the height,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materials</a:t>
            </a:r>
            <a:r>
              <a:rPr lang="en-US" dirty="0"/>
              <a:t>": a Python list of the materials that this [__category_l3__] object appears to be made of, taking into account the visible exterior and also likely interior (roughly in order of most used material to least used; include "air" if the object interior doesn't seem completely solid),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materials_composition</a:t>
            </a:r>
            <a:r>
              <a:rPr lang="en-US" dirty="0"/>
              <a:t>": a Python list with the apparent volume mixture of the materials above (make the list sum to 1),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mass</a:t>
            </a:r>
            <a:r>
              <a:rPr lang="en-US" dirty="0"/>
              <a:t>": approximate mass of this [__category_l3__] object in kilogram (kg) considering typical densities for the materials. For a human being this could be "72",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receptacle</a:t>
            </a:r>
            <a:r>
              <a:rPr lang="en-US" dirty="0"/>
              <a:t>": a </a:t>
            </a:r>
            <a:r>
              <a:rPr lang="en-US" dirty="0" err="1"/>
              <a:t>boolean</a:t>
            </a:r>
            <a:r>
              <a:rPr lang="en-US" dirty="0"/>
              <a:t> indicating whether or not this [__category_l3__] object is a receptacle (e.g. a bowl, a cup, a vase, a box, a bag, </a:t>
            </a:r>
            <a:r>
              <a:rPr lang="en-US" dirty="0" err="1"/>
              <a:t>etc</a:t>
            </a:r>
            <a:r>
              <a:rPr lang="en-US" dirty="0"/>
              <a:t>). Return true or false with no explanations,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frontView</a:t>
            </a:r>
            <a:r>
              <a:rPr lang="en-US" dirty="0"/>
              <a:t>": integer index of the view that represents the front of this [__category_l3__] object. This is typically the view from which you would approach the object to interact with it,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quality</a:t>
            </a:r>
            <a:r>
              <a:rPr lang="en-US" dirty="0"/>
              <a:t>": a number, 0-10, indicating the quality of this [__category_l3__] object. 0 is very low quality (amateurish, confusing, missing textures, a 3D scan with many holes, </a:t>
            </a:r>
            <a:r>
              <a:rPr lang="en-US" dirty="0" err="1"/>
              <a:t>etc</a:t>
            </a:r>
            <a:r>
              <a:rPr lang="en-US" dirty="0"/>
              <a:t>), 10 is very high quality (professional, detailed, </a:t>
            </a:r>
            <a:r>
              <a:rPr lang="en-US" dirty="0" err="1"/>
              <a:t>etc</a:t>
            </a:r>
            <a:r>
              <a:rPr lang="en-US" dirty="0"/>
              <a:t>),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movable</a:t>
            </a:r>
            <a:r>
              <a:rPr lang="en-US" dirty="0"/>
              <a:t>": a </a:t>
            </a:r>
            <a:r>
              <a:rPr lang="en-US" dirty="0" err="1"/>
              <a:t>boolean</a:t>
            </a:r>
            <a:r>
              <a:rPr lang="en-US" dirty="0"/>
              <a:t> indicating whether this [__category_l3__] object is movable or fixed/static in the environment. Return true or false with no explanations,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required_force</a:t>
            </a:r>
            <a:r>
              <a:rPr lang="en-US" dirty="0"/>
              <a:t>": an approximate force in Newtons (N) required to move or push this [__category_l3__] object if it is movable. Base your estimate on the object's size, shape, and apparent material. Return 0 if the object is clearly immovable (e.g., a building or embedded structure),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walkable</a:t>
            </a:r>
            <a:r>
              <a:rPr lang="en-US" dirty="0"/>
              <a:t>": a </a:t>
            </a:r>
            <a:r>
              <a:rPr lang="en-US" dirty="0" err="1"/>
              <a:t>boolean</a:t>
            </a:r>
            <a:r>
              <a:rPr lang="en-US" dirty="0"/>
              <a:t> indicating whether agents (e.g., humans, robots) can walk or move on this [__category_l3__] object (e.g., flat roofs, wide benches). Return true or false with no explanations,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enterable</a:t>
            </a:r>
            <a:r>
              <a:rPr lang="en-US" dirty="0"/>
              <a:t>": a </a:t>
            </a:r>
            <a:r>
              <a:rPr lang="en-US" dirty="0" err="1"/>
              <a:t>boolean</a:t>
            </a:r>
            <a:r>
              <a:rPr lang="en-US" dirty="0"/>
              <a:t> indicating whether agents can physically enter this [__category_l3__] object (e.g., vehicles, doorways, booths, houses or buildings). Return true or false with no explanations,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affordances</a:t>
            </a:r>
            <a:r>
              <a:rPr lang="en-US" dirty="0"/>
              <a:t>": a Python list of high-level functional affordances that this [__category_l3__] object provides (e.g., "sittable", "openable", "closable", "pressable", "</a:t>
            </a:r>
            <a:r>
              <a:rPr lang="en-US" b="1" dirty="0"/>
              <a:t>toggleable</a:t>
            </a:r>
            <a:r>
              <a:rPr lang="en-US" dirty="0"/>
              <a:t>", "drivable", "rotatable", "</a:t>
            </a:r>
            <a:r>
              <a:rPr lang="en-US" dirty="0" err="1"/>
              <a:t>pushable</a:t>
            </a:r>
            <a:r>
              <a:rPr lang="en-US" dirty="0"/>
              <a:t>", "pullable", "liftable"). Return only the most relevant affordances. Exclude general affordances such as "</a:t>
            </a:r>
            <a:r>
              <a:rPr lang="en-US" b="1" dirty="0"/>
              <a:t>enterable</a:t>
            </a:r>
            <a:r>
              <a:rPr lang="en-US" dirty="0"/>
              <a:t>", "walkable", and "movable", as they are annotated elsewhere. Return only the list, without explanation or additional text.,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support_surface</a:t>
            </a:r>
            <a:r>
              <a:rPr lang="en-US" dirty="0"/>
              <a:t>": a </a:t>
            </a:r>
            <a:r>
              <a:rPr lang="en-US" dirty="0" err="1"/>
              <a:t>boolean</a:t>
            </a:r>
            <a:r>
              <a:rPr lang="en-US" dirty="0"/>
              <a:t> indicating whether this [__category_l3__] object can physically support other objects placed on it (e.g., tables, platforms, roofs). Return true or false with no explanations,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interactive_parts</a:t>
            </a:r>
            <a:r>
              <a:rPr lang="en-US" dirty="0"/>
              <a:t>": a Python list of distinct functional parts or components of this [__category_l3__] object that can be interacted with (e.g., "handle", "drawer", "wheel", "door", "button"). Only include parts visible or implied from geometry. Return only the list, no explanation or other words,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traversability</a:t>
            </a:r>
            <a:r>
              <a:rPr lang="en-US" dirty="0"/>
              <a:t>": a string label describing how an agent might traverse this [__category_l3__] object. Choose one of: "</a:t>
            </a:r>
            <a:r>
              <a:rPr lang="en-US" dirty="0" err="1"/>
              <a:t>pass_through</a:t>
            </a:r>
            <a:r>
              <a:rPr lang="en-US" dirty="0"/>
              <a:t>", "</a:t>
            </a:r>
            <a:r>
              <a:rPr lang="en-US" dirty="0" err="1"/>
              <a:t>push_through</a:t>
            </a:r>
            <a:r>
              <a:rPr lang="en-US" dirty="0"/>
              <a:t>", or "obstacle",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traversable_by</a:t>
            </a:r>
            <a:r>
              <a:rPr lang="en-US" dirty="0"/>
              <a:t>": a Python list of agent types that can traverse or pass through this [__category_l3__] object (e.g., "person", "</a:t>
            </a:r>
            <a:r>
              <a:rPr lang="en-US" dirty="0" err="1"/>
              <a:t>wheeled_robot</a:t>
            </a:r>
            <a:r>
              <a:rPr lang="en-US" dirty="0"/>
              <a:t>", "drone"). Only include agents for which traversal is physically feasible. If the object is not traversable by any agent, return an empty list (i.e., []).,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colors</a:t>
            </a:r>
            <a:r>
              <a:rPr lang="en-US" dirty="0"/>
              <a:t>": a Python list of the visible colors of this [__category_l3__] object (e.g., ["white", "gray", "blue"]). Focus on dominant and distinct colors visible from the exterior,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colors_composition</a:t>
            </a:r>
            <a:r>
              <a:rPr lang="en-US" dirty="0"/>
              <a:t>": a Python list of floats representing the approximate volume composition of the colors listed above. Ensure the list sums to 1.0 and corresponds to the order of "colors",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surface_hardness</a:t>
            </a:r>
            <a:r>
              <a:rPr lang="en-US" dirty="0"/>
              <a:t>": a string describing the tactile hardness of the surface of this [__category_l3__] object. Choose one of: "soft", "semi-soft", or "hard",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surface_roughness</a:t>
            </a:r>
            <a:r>
              <a:rPr lang="en-US" dirty="0"/>
              <a:t>": a float in the range [0, 1] indicating the micro-texture roughness of the surface of this [__category_l3__] object. 0 means perfectly smooth (e.g., polished glass), 1 means extremely rough (e.g., coarse stone),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surface_finish</a:t>
            </a:r>
            <a:r>
              <a:rPr lang="en-US" dirty="0"/>
              <a:t>": a string describing this [__category_l3__] object's surface tactile/visual quality. Choose one of: "rough", "matte", "smooth", "glossy", "sleek", or "grippy",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reflectivity</a:t>
            </a:r>
            <a:r>
              <a:rPr lang="en-US" dirty="0"/>
              <a:t>": a float in the range [0, 1] that controls how much light is reflected by the surface of this [__category_l3__] object. 0 means no visible reflection, 1 means mirror-like reflection,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index_of_refraction</a:t>
            </a:r>
            <a:r>
              <a:rPr lang="en-US" dirty="0"/>
              <a:t>": a float representing the surface's optical index of refraction (IOR) of this [__category_l3__] object. Typical values range from 1.0 (air) to ~2.5 (diamond). Use realistic values based on material type. Higher values increase reflection and refraction at oblique angles,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youngs_modulus</a:t>
            </a:r>
            <a:r>
              <a:rPr lang="en-US" dirty="0"/>
              <a:t>": approximate material stiffness of this [__category_l3__] object in Megapascals (MPa). Use realistic values inferred from material types (e.g., 1e7 for rubber, 2e11 for steel),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friction_coefficient</a:t>
            </a:r>
            <a:r>
              <a:rPr lang="en-US" dirty="0"/>
              <a:t>": a positive float representing the estimated friction coefficient, based on this this [__category_l3__] object's material and surface finish (e.g., polished ice ≈ 0.01, plastic ≈ 0.3, wood ≈ 0.5, rubber ≈ 0.9, dry concrete ≈ 1.2),</a:t>
            </a:r>
          </a:p>
          <a:p>
            <a:pPr algn="just"/>
            <a:r>
              <a:rPr lang="en-US" dirty="0"/>
              <a:t>    "</a:t>
            </a:r>
            <a:r>
              <a:rPr lang="en-US" b="1" dirty="0"/>
              <a:t>bounciness</a:t>
            </a:r>
            <a:r>
              <a:rPr lang="en-US" dirty="0"/>
              <a:t>": a float in the range [0, 1] representing the expected elasticity of the [__category_l3__] object upon impact. Higher values indicate more bounce (e.g., rubber ball ≈ 0.9), while lower values indicate minimal or no bounce (e.g., stone ≈ 0.0),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recommended_clearance</a:t>
            </a:r>
            <a:r>
              <a:rPr lang="en-US" dirty="0"/>
              <a:t>": approximate safe buffer distance (in meters) that should surround this [__category_l3__] object when placed in a scene. This helps avoid collision or interference with agents,</a:t>
            </a:r>
          </a:p>
          <a:p>
            <a:pPr algn="just"/>
            <a:r>
              <a:rPr lang="en-US" dirty="0"/>
              <a:t>    "</a:t>
            </a:r>
            <a:r>
              <a:rPr lang="en-US" b="1" dirty="0" err="1"/>
              <a:t>asset_composition_type</a:t>
            </a:r>
            <a:r>
              <a:rPr lang="en-US" dirty="0"/>
              <a:t>": a string describing the structural nature of this 3D asset. Choose one of: "single" (a standalone atomic object), "group" (a small collection of related objects), or "scene" (a full composite scene with layout),</a:t>
            </a:r>
          </a:p>
          <a:p>
            <a:pPr algn="just"/>
            <a:r>
              <a:rPr lang="en-US" dirty="0"/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3387AC-FD5C-5B66-9E96-AA78CFDB2058}"/>
              </a:ext>
            </a:extLst>
          </p:cNvPr>
          <p:cNvSpPr/>
          <p:nvPr/>
        </p:nvSpPr>
        <p:spPr>
          <a:xfrm>
            <a:off x="-3276600" y="-2724150"/>
            <a:ext cx="17887950" cy="647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Object Attributes Annotation Prompt</a:t>
            </a:r>
          </a:p>
        </p:txBody>
      </p:sp>
    </p:spTree>
    <p:extLst>
      <p:ext uri="{BB962C8B-B14F-4D97-AF65-F5344CB8AC3E}">
        <p14:creationId xmlns:p14="http://schemas.microsoft.com/office/powerpoint/2010/main" val="17780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1609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Mingxuan</dc:creator>
  <cp:lastModifiedBy>Liu, Mingxuan</cp:lastModifiedBy>
  <cp:revision>2</cp:revision>
  <dcterms:created xsi:type="dcterms:W3CDTF">2025-09-25T02:00:26Z</dcterms:created>
  <dcterms:modified xsi:type="dcterms:W3CDTF">2025-09-25T02:10:51Z</dcterms:modified>
</cp:coreProperties>
</file>