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4ABEBF-AD7D-4C47-96F3-583355B6D9CA}">
  <a:tblStyle styleId="{214ABEBF-AD7D-4C47-96F3-583355B6D9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e8ba46a6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e8ba46a6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e8ba46a6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e8ba46a6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e8ba46a6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e8ba46a6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e8ba46a6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e8ba46a6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e8ba46a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e8ba46a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e8ba46a6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e8ba46a6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e8ba46a6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e8ba46a6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e8ba46a6e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e8ba46a6e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e8ba46a6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e8ba46a6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e8ba46a6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e8ba46a6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654f1c1b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654f1c1b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e8ba46a6e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e8ba46a6e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654f1c1b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654f1c1b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e8ba46a6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e8ba46a6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e8ba46a6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e8ba46a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654f1c1b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654f1c1b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e8ba46a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e8ba46a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651c1e8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651c1e8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654f1c1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654f1c1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b="1"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b="1"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b="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b="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b="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b="1"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b="1"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Self-management in Neighborhoods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101: Welcome and 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Questions</a:t>
            </a:r>
            <a:r>
              <a:rPr lang="es"/>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Let’s begin!</a:t>
            </a:r>
            <a:endParaRPr/>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b="1" lang="es" sz="950">
                <a:latin typeface="Roboto Slab"/>
                <a:ea typeface="Roboto Slab"/>
                <a:cs typeface="Roboto Slab"/>
                <a:sym typeface="Roboto Slab"/>
              </a:rPr>
              <a:t>Releasing structure: </a:t>
            </a:r>
            <a:r>
              <a:rPr lang="es" sz="950">
                <a:latin typeface="Roboto Slab"/>
                <a:ea typeface="Roboto Slab"/>
                <a:cs typeface="Roboto Slab"/>
                <a:sym typeface="Roboto Slab"/>
              </a:rPr>
              <a:t>1-2-4-All</a:t>
            </a:r>
            <a:endParaRPr sz="950">
              <a:latin typeface="Roboto Slab"/>
              <a:ea typeface="Roboto Slab"/>
              <a:cs typeface="Roboto Slab"/>
              <a:sym typeface="Roboto Slab"/>
            </a:endParaRPr>
          </a:p>
          <a:p>
            <a:pPr indent="0" lvl="0" marL="0" rtl="0" algn="l">
              <a:spcBef>
                <a:spcPts val="1200"/>
              </a:spcBef>
              <a:spcAft>
                <a:spcPts val="0"/>
              </a:spcAft>
              <a:buSzPts val="275"/>
              <a:buNone/>
            </a:pPr>
            <a:r>
              <a:rPr b="1" lang="es" sz="950">
                <a:latin typeface="Roboto Slab"/>
                <a:ea typeface="Roboto Slab"/>
                <a:cs typeface="Roboto Slab"/>
                <a:sym typeface="Roboto Slab"/>
              </a:rPr>
              <a:t>Time:</a:t>
            </a:r>
            <a:r>
              <a:rPr lang="es" sz="950">
                <a:latin typeface="Roboto Slab"/>
                <a:ea typeface="Roboto Slab"/>
                <a:cs typeface="Roboto Slab"/>
                <a:sym typeface="Roboto Slab"/>
              </a:rPr>
              <a:t> 20 min.</a:t>
            </a:r>
            <a:endParaRPr sz="950">
              <a:latin typeface="Roboto Slab"/>
              <a:ea typeface="Roboto Slab"/>
              <a:cs typeface="Roboto Slab"/>
              <a:sym typeface="Roboto Slab"/>
            </a:endParaRPr>
          </a:p>
          <a:p>
            <a:pPr indent="0" lvl="0" marL="0" rtl="0" algn="l">
              <a:spcBef>
                <a:spcPts val="1200"/>
              </a:spcBef>
              <a:spcAft>
                <a:spcPts val="0"/>
              </a:spcAft>
              <a:buSzPts val="275"/>
              <a:buNone/>
            </a:pPr>
            <a:r>
              <a:rPr b="1" lang="es" sz="950">
                <a:latin typeface="Roboto Slab"/>
                <a:ea typeface="Roboto Slab"/>
                <a:cs typeface="Roboto Slab"/>
                <a:sym typeface="Roboto Slab"/>
              </a:rPr>
              <a:t>Triggering question: </a:t>
            </a:r>
            <a:r>
              <a:rPr lang="es" sz="950">
                <a:latin typeface="Roboto Slab"/>
                <a:ea typeface="Roboto Slab"/>
                <a:cs typeface="Roboto Slab"/>
                <a:sym typeface="Roboto Slab"/>
              </a:rPr>
              <a:t>what are the 5 issues that need to be resolved?</a:t>
            </a:r>
            <a:endParaRPr sz="950">
              <a:latin typeface="Roboto Slab"/>
              <a:ea typeface="Roboto Slab"/>
              <a:cs typeface="Roboto Slab"/>
              <a:sym typeface="Roboto Slab"/>
            </a:endParaRPr>
          </a:p>
          <a:p>
            <a:pPr indent="0" lvl="0" marL="0" rtl="0" algn="l">
              <a:spcBef>
                <a:spcPts val="1200"/>
              </a:spcBef>
              <a:spcAft>
                <a:spcPts val="0"/>
              </a:spcAft>
              <a:buSzPts val="275"/>
              <a:buNone/>
            </a:pPr>
            <a:r>
              <a:rPr b="1" lang="es" sz="950">
                <a:latin typeface="Roboto Slab"/>
                <a:ea typeface="Roboto Slab"/>
                <a:cs typeface="Roboto Slab"/>
                <a:sym typeface="Roboto Slab"/>
              </a:rPr>
              <a:t>Format:</a:t>
            </a:r>
            <a:endParaRPr b="1" sz="950">
              <a:latin typeface="Roboto Slab"/>
              <a:ea typeface="Roboto Slab"/>
              <a:cs typeface="Roboto Slab"/>
              <a:sym typeface="Roboto Slab"/>
            </a:endParaRPr>
          </a:p>
          <a:p>
            <a:pPr indent="0" lvl="0" marL="0" rtl="0" algn="l">
              <a:spcBef>
                <a:spcPts val="1200"/>
              </a:spcBef>
              <a:spcAft>
                <a:spcPts val="0"/>
              </a:spcAft>
              <a:buSzPts val="275"/>
              <a:buNone/>
            </a:pPr>
            <a:r>
              <a:rPr b="1" lang="es" sz="950">
                <a:latin typeface="Roboto Slab"/>
                <a:ea typeface="Roboto Slab"/>
                <a:cs typeface="Roboto Slab"/>
                <a:sym typeface="Roboto Slab"/>
              </a:rPr>
              <a:t>Individual (2 min). </a:t>
            </a:r>
            <a:r>
              <a:rPr lang="es" sz="950">
                <a:latin typeface="Roboto Slab"/>
                <a:ea typeface="Roboto Slab"/>
                <a:cs typeface="Roboto Slab"/>
                <a:sym typeface="Roboto Slab"/>
              </a:rPr>
              <a:t>Write down on your sheet of paper the 5 priorities to solve in your street/subdivision.</a:t>
            </a:r>
            <a:endParaRPr sz="950">
              <a:latin typeface="Roboto Slab"/>
              <a:ea typeface="Roboto Slab"/>
              <a:cs typeface="Roboto Slab"/>
              <a:sym typeface="Roboto Slab"/>
            </a:endParaRPr>
          </a:p>
          <a:p>
            <a:pPr indent="0" lvl="0" marL="0" rtl="0" algn="l">
              <a:spcBef>
                <a:spcPts val="1200"/>
              </a:spcBef>
              <a:spcAft>
                <a:spcPts val="0"/>
              </a:spcAft>
              <a:buSzPts val="275"/>
              <a:buNone/>
            </a:pPr>
            <a:r>
              <a:rPr b="1" lang="es" sz="950">
                <a:latin typeface="Roboto Slab"/>
                <a:ea typeface="Roboto Slab"/>
                <a:cs typeface="Roboto Slab"/>
                <a:sym typeface="Roboto Slab"/>
              </a:rPr>
              <a:t>Pairs (2 min = 1 min each).</a:t>
            </a:r>
            <a:r>
              <a:rPr lang="es" sz="950">
                <a:latin typeface="Roboto Slab"/>
                <a:ea typeface="Roboto Slab"/>
                <a:cs typeface="Roboto Slab"/>
                <a:sym typeface="Roboto Slab"/>
              </a:rPr>
              <a:t> Make pairs! Share your reflections with her and identify coincidences, generate new ideas, or define conclusions.</a:t>
            </a:r>
            <a:endParaRPr sz="950">
              <a:latin typeface="Roboto Slab"/>
              <a:ea typeface="Roboto Slab"/>
              <a:cs typeface="Roboto Slab"/>
              <a:sym typeface="Roboto Slab"/>
            </a:endParaRPr>
          </a:p>
          <a:p>
            <a:pPr indent="0" lvl="0" marL="0" rtl="0" algn="l">
              <a:spcBef>
                <a:spcPts val="1200"/>
              </a:spcBef>
              <a:spcAft>
                <a:spcPts val="0"/>
              </a:spcAft>
              <a:buSzPts val="275"/>
              <a:buNone/>
            </a:pPr>
            <a:r>
              <a:rPr b="1" lang="es" sz="950">
                <a:latin typeface="Roboto Slab"/>
                <a:ea typeface="Roboto Slab"/>
                <a:cs typeface="Roboto Slab"/>
                <a:sym typeface="Roboto Slab"/>
              </a:rPr>
              <a:t>Quartet (4 min = 1 min each person).</a:t>
            </a:r>
            <a:r>
              <a:rPr lang="es" sz="950">
                <a:latin typeface="Roboto Slab"/>
                <a:ea typeface="Roboto Slab"/>
                <a:cs typeface="Roboto Slab"/>
                <a:sym typeface="Roboto Slab"/>
              </a:rPr>
              <a:t> Get together with another pair! Each pair shares the ideas generated together. Note similarities and differences.</a:t>
            </a:r>
            <a:endParaRPr sz="950">
              <a:latin typeface="Roboto Slab"/>
              <a:ea typeface="Roboto Slab"/>
              <a:cs typeface="Roboto Slab"/>
              <a:sym typeface="Roboto Slab"/>
            </a:endParaRPr>
          </a:p>
          <a:p>
            <a:pPr indent="0" lvl="0" marL="0" rtl="0" algn="l">
              <a:spcBef>
                <a:spcPts val="1200"/>
              </a:spcBef>
              <a:spcAft>
                <a:spcPts val="0"/>
              </a:spcAft>
              <a:buSzPts val="275"/>
              <a:buNone/>
            </a:pPr>
            <a:r>
              <a:rPr b="1" lang="es" sz="950">
                <a:latin typeface="Roboto Slab"/>
                <a:ea typeface="Roboto Slab"/>
                <a:cs typeface="Roboto Slab"/>
                <a:sym typeface="Roboto Slab"/>
              </a:rPr>
              <a:t>Facilitator (5 min). </a:t>
            </a:r>
            <a:r>
              <a:rPr lang="es" sz="950">
                <a:latin typeface="Roboto Slab"/>
                <a:ea typeface="Roboto Slab"/>
                <a:cs typeface="Roboto Slab"/>
                <a:sym typeface="Roboto Slab"/>
              </a:rPr>
              <a:t>"What is one idea that stood out in your conversation?"</a:t>
            </a:r>
            <a:endParaRPr sz="950">
              <a:latin typeface="Roboto Slab"/>
              <a:ea typeface="Roboto Slab"/>
              <a:cs typeface="Roboto Slab"/>
              <a:sym typeface="Roboto Slab"/>
            </a:endParaRPr>
          </a:p>
          <a:p>
            <a:pPr indent="0" lvl="0" marL="0" rtl="0" algn="l">
              <a:spcBef>
                <a:spcPts val="1200"/>
              </a:spcBef>
              <a:spcAft>
                <a:spcPts val="0"/>
              </a:spcAft>
              <a:buSzPts val="275"/>
              <a:buNone/>
            </a:pPr>
            <a:r>
              <a:rPr lang="es" sz="950">
                <a:latin typeface="Roboto Slab"/>
                <a:ea typeface="Roboto Slab"/>
                <a:cs typeface="Roboto Slab"/>
                <a:sym typeface="Roboto Slab"/>
              </a:rPr>
              <a:t>Each group shares one important idea with everyone and writes it on the Bus.</a:t>
            </a:r>
            <a:endParaRPr sz="950">
              <a:latin typeface="Roboto Slab"/>
              <a:ea typeface="Roboto Slab"/>
              <a:cs typeface="Roboto Slab"/>
              <a:sym typeface="Roboto Slab"/>
            </a:endParaRPr>
          </a:p>
          <a:p>
            <a:pPr indent="0" lvl="0" marL="0" rtl="0" algn="l">
              <a:spcBef>
                <a:spcPts val="1200"/>
              </a:spcBef>
              <a:spcAft>
                <a:spcPts val="1200"/>
              </a:spcAft>
              <a:buSzPts val="275"/>
              <a:buNone/>
            </a:pPr>
            <a:r>
              <a:rPr b="1" lang="es" sz="950">
                <a:latin typeface="Roboto Slab"/>
                <a:ea typeface="Roboto Slab"/>
                <a:cs typeface="Roboto Slab"/>
                <a:sym typeface="Roboto Slab"/>
              </a:rPr>
              <a:t>Let's Prioritize (5 min).</a:t>
            </a:r>
            <a:r>
              <a:rPr lang="es" sz="950">
                <a:latin typeface="Roboto Slab"/>
                <a:ea typeface="Roboto Slab"/>
                <a:cs typeface="Roboto Slab"/>
                <a:sym typeface="Roboto Slab"/>
              </a:rPr>
              <a:t> Place the sticky notes for each issue on the Complexity &amp; Prioritization chart.</a:t>
            </a:r>
            <a:endParaRPr sz="950">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Let’s identify</a:t>
            </a:r>
            <a:endParaRPr/>
          </a:p>
        </p:txBody>
      </p:sp>
      <p:graphicFrame>
        <p:nvGraphicFramePr>
          <p:cNvPr id="130" name="Google Shape;130;p24"/>
          <p:cNvGraphicFramePr/>
          <p:nvPr/>
        </p:nvGraphicFramePr>
        <p:xfrm>
          <a:off x="952500" y="1428750"/>
          <a:ext cx="3000000" cy="3000000"/>
        </p:xfrm>
        <a:graphic>
          <a:graphicData uri="http://schemas.openxmlformats.org/drawingml/2006/table">
            <a:tbl>
              <a:tblPr>
                <a:noFill/>
                <a:tableStyleId>{214ABEBF-AD7D-4C47-96F3-583355B6D9CA}</a:tableStyleId>
              </a:tblPr>
              <a:tblGrid>
                <a:gridCol w="724550"/>
                <a:gridCol w="6514450"/>
              </a:tblGrid>
              <a:tr h="381000">
                <a:tc gridSpan="2">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What are the top 5 issues that we need to solve?</a:t>
                      </a:r>
                      <a:endParaRPr sz="1800">
                        <a:solidFill>
                          <a:schemeClr val="dk1"/>
                        </a:solidFill>
                        <a:latin typeface="Roboto"/>
                        <a:ea typeface="Roboto"/>
                        <a:cs typeface="Roboto"/>
                        <a:sym typeface="Roboto"/>
                      </a:endParaRPr>
                    </a:p>
                  </a:txBody>
                  <a:tcPr marT="91425" marB="91425" marR="91425" marL="91425"/>
                </a:tc>
                <a:tc hMerge="1"/>
              </a:tr>
              <a:tr h="381000">
                <a:tc>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1</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2</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3</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4</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5</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Graphic: Complexity &amp; Priority</a:t>
            </a:r>
            <a:endParaRPr/>
          </a:p>
        </p:txBody>
      </p:sp>
      <p:sp>
        <p:nvSpPr>
          <p:cNvPr id="136" name="Google Shape;136;p25"/>
          <p:cNvSpPr txBox="1"/>
          <p:nvPr/>
        </p:nvSpPr>
        <p:spPr>
          <a:xfrm>
            <a:off x="3939870" y="1144125"/>
            <a:ext cx="1169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500">
                <a:solidFill>
                  <a:schemeClr val="dk1"/>
                </a:solidFill>
                <a:latin typeface="Roboto"/>
                <a:ea typeface="Roboto"/>
                <a:cs typeface="Roboto"/>
                <a:sym typeface="Roboto"/>
              </a:rPr>
              <a:t>Priority</a:t>
            </a:r>
            <a:endParaRPr b="1" sz="1500">
              <a:solidFill>
                <a:schemeClr val="dk1"/>
              </a:solidFill>
              <a:latin typeface="Roboto"/>
              <a:ea typeface="Roboto"/>
              <a:cs typeface="Roboto"/>
              <a:sym typeface="Roboto"/>
            </a:endParaRPr>
          </a:p>
        </p:txBody>
      </p:sp>
      <p:sp>
        <p:nvSpPr>
          <p:cNvPr id="137" name="Google Shape;137;p25"/>
          <p:cNvSpPr txBox="1"/>
          <p:nvPr/>
        </p:nvSpPr>
        <p:spPr>
          <a:xfrm>
            <a:off x="6321026" y="3058226"/>
            <a:ext cx="1319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500">
                <a:solidFill>
                  <a:schemeClr val="dk1"/>
                </a:solidFill>
                <a:latin typeface="Roboto"/>
                <a:ea typeface="Roboto"/>
                <a:cs typeface="Roboto"/>
                <a:sym typeface="Roboto"/>
              </a:rPr>
              <a:t>Complexity</a:t>
            </a:r>
            <a:endParaRPr b="1" sz="1500">
              <a:solidFill>
                <a:schemeClr val="dk1"/>
              </a:solidFill>
              <a:latin typeface="Roboto"/>
              <a:ea typeface="Roboto"/>
              <a:cs typeface="Roboto"/>
              <a:sym typeface="Roboto"/>
            </a:endParaRPr>
          </a:p>
        </p:txBody>
      </p:sp>
      <p:pic>
        <p:nvPicPr>
          <p:cNvPr id="138" name="Google Shape;138;p25"/>
          <p:cNvPicPr preferRelativeResize="0"/>
          <p:nvPr/>
        </p:nvPicPr>
        <p:blipFill>
          <a:blip r:embed="rId3">
            <a:alphaModFix/>
          </a:blip>
          <a:stretch>
            <a:fillRect/>
          </a:stretch>
        </p:blipFill>
        <p:spPr>
          <a:xfrm>
            <a:off x="2730675" y="1411300"/>
            <a:ext cx="3682650" cy="3430906"/>
          </a:xfrm>
          <a:prstGeom prst="rect">
            <a:avLst/>
          </a:prstGeom>
          <a:noFill/>
          <a:ln>
            <a:noFill/>
          </a:ln>
        </p:spPr>
      </p:pic>
      <p:sp>
        <p:nvSpPr>
          <p:cNvPr id="139" name="Google Shape;139;p25"/>
          <p:cNvSpPr txBox="1"/>
          <p:nvPr/>
        </p:nvSpPr>
        <p:spPr>
          <a:xfrm>
            <a:off x="387900" y="1459425"/>
            <a:ext cx="1987200" cy="942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 sz="800">
                <a:solidFill>
                  <a:schemeClr val="dk1"/>
                </a:solidFill>
                <a:latin typeface="Roboto"/>
                <a:ea typeface="Roboto"/>
                <a:cs typeface="Roboto"/>
                <a:sym typeface="Roboto"/>
              </a:rPr>
              <a:t>Is this problem threatening my life or the lives of others?</a:t>
            </a:r>
            <a:endParaRPr sz="800">
              <a:solidFill>
                <a:schemeClr val="dk1"/>
              </a:solidFill>
              <a:latin typeface="Roboto"/>
              <a:ea typeface="Roboto"/>
              <a:cs typeface="Roboto"/>
              <a:sym typeface="Roboto"/>
            </a:endParaRPr>
          </a:p>
          <a:p>
            <a:pPr indent="0" lvl="0" marL="0" rtl="0" algn="just">
              <a:spcBef>
                <a:spcPts val="0"/>
              </a:spcBef>
              <a:spcAft>
                <a:spcPts val="0"/>
              </a:spcAft>
              <a:buNone/>
            </a:pPr>
            <a:r>
              <a:t/>
            </a:r>
            <a:endParaRPr sz="800">
              <a:solidFill>
                <a:schemeClr val="dk1"/>
              </a:solidFill>
              <a:latin typeface="Roboto"/>
              <a:ea typeface="Roboto"/>
              <a:cs typeface="Roboto"/>
              <a:sym typeface="Roboto"/>
            </a:endParaRPr>
          </a:p>
          <a:p>
            <a:pPr indent="0" lvl="0" marL="0" rtl="0" algn="just">
              <a:spcBef>
                <a:spcPts val="0"/>
              </a:spcBef>
              <a:spcAft>
                <a:spcPts val="0"/>
              </a:spcAft>
              <a:buNone/>
            </a:pPr>
            <a:r>
              <a:rPr lang="es" sz="800">
                <a:solidFill>
                  <a:schemeClr val="dk1"/>
                </a:solidFill>
                <a:latin typeface="Roboto"/>
                <a:ea typeface="Roboto"/>
                <a:cs typeface="Roboto"/>
                <a:sym typeface="Roboto"/>
              </a:rPr>
              <a:t>How much am I affected by the persistence of this problem?</a:t>
            </a:r>
            <a:endParaRPr sz="800">
              <a:solidFill>
                <a:schemeClr val="dk1"/>
              </a:solidFill>
              <a:latin typeface="Roboto"/>
              <a:ea typeface="Roboto"/>
              <a:cs typeface="Roboto"/>
              <a:sym typeface="Roboto"/>
            </a:endParaRPr>
          </a:p>
          <a:p>
            <a:pPr indent="0" lvl="0" marL="0" rtl="0" algn="just">
              <a:spcBef>
                <a:spcPts val="0"/>
              </a:spcBef>
              <a:spcAft>
                <a:spcPts val="0"/>
              </a:spcAft>
              <a:buNone/>
            </a:pPr>
            <a:r>
              <a:t/>
            </a:r>
            <a:endParaRPr sz="800">
              <a:solidFill>
                <a:schemeClr val="dk1"/>
              </a:solidFill>
              <a:latin typeface="Roboto"/>
              <a:ea typeface="Roboto"/>
              <a:cs typeface="Roboto"/>
              <a:sym typeface="Roboto"/>
            </a:endParaRPr>
          </a:p>
          <a:p>
            <a:pPr indent="0" lvl="0" marL="0" rtl="0" algn="just">
              <a:spcBef>
                <a:spcPts val="0"/>
              </a:spcBef>
              <a:spcAft>
                <a:spcPts val="0"/>
              </a:spcAft>
              <a:buNone/>
            </a:pPr>
            <a:r>
              <a:rPr lang="es" sz="800">
                <a:solidFill>
                  <a:schemeClr val="dk1"/>
                </a:solidFill>
                <a:latin typeface="Roboto"/>
                <a:ea typeface="Roboto"/>
                <a:cs typeface="Roboto"/>
                <a:sym typeface="Roboto"/>
              </a:rPr>
              <a:t>The greater the impact, the higher the priority.</a:t>
            </a:r>
            <a:endParaRPr sz="800">
              <a:solidFill>
                <a:schemeClr val="dk1"/>
              </a:solidFill>
              <a:latin typeface="Roboto"/>
              <a:ea typeface="Roboto"/>
              <a:cs typeface="Roboto"/>
              <a:sym typeface="Roboto"/>
            </a:endParaRPr>
          </a:p>
        </p:txBody>
      </p:sp>
      <p:sp>
        <p:nvSpPr>
          <p:cNvPr id="140" name="Google Shape;140;p25"/>
          <p:cNvSpPr txBox="1"/>
          <p:nvPr/>
        </p:nvSpPr>
        <p:spPr>
          <a:xfrm>
            <a:off x="6698675" y="3627950"/>
            <a:ext cx="1987200" cy="984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 sz="800">
                <a:solidFill>
                  <a:schemeClr val="dk1"/>
                </a:solidFill>
                <a:latin typeface="Roboto"/>
                <a:ea typeface="Roboto"/>
                <a:cs typeface="Roboto"/>
                <a:sym typeface="Roboto"/>
              </a:rPr>
              <a:t>Does resolving this situation require involving many people?</a:t>
            </a:r>
            <a:endParaRPr sz="800">
              <a:solidFill>
                <a:schemeClr val="dk1"/>
              </a:solidFill>
              <a:latin typeface="Roboto"/>
              <a:ea typeface="Roboto"/>
              <a:cs typeface="Roboto"/>
              <a:sym typeface="Roboto"/>
            </a:endParaRPr>
          </a:p>
          <a:p>
            <a:pPr indent="0" lvl="0" marL="0" rtl="0" algn="just">
              <a:spcBef>
                <a:spcPts val="0"/>
              </a:spcBef>
              <a:spcAft>
                <a:spcPts val="0"/>
              </a:spcAft>
              <a:buNone/>
            </a:pPr>
            <a:r>
              <a:t/>
            </a:r>
            <a:endParaRPr sz="800">
              <a:solidFill>
                <a:schemeClr val="dk1"/>
              </a:solidFill>
              <a:latin typeface="Roboto"/>
              <a:ea typeface="Roboto"/>
              <a:cs typeface="Roboto"/>
              <a:sym typeface="Roboto"/>
            </a:endParaRPr>
          </a:p>
          <a:p>
            <a:pPr indent="0" lvl="0" marL="0" rtl="0" algn="just">
              <a:spcBef>
                <a:spcPts val="0"/>
              </a:spcBef>
              <a:spcAft>
                <a:spcPts val="0"/>
              </a:spcAft>
              <a:buNone/>
            </a:pPr>
            <a:r>
              <a:rPr lang="es" sz="800">
                <a:solidFill>
                  <a:schemeClr val="dk1"/>
                </a:solidFill>
                <a:latin typeface="Roboto"/>
                <a:ea typeface="Roboto"/>
                <a:cs typeface="Roboto"/>
                <a:sym typeface="Roboto"/>
              </a:rPr>
              <a:t>Will it take a long time to solve it?</a:t>
            </a:r>
            <a:endParaRPr sz="800">
              <a:solidFill>
                <a:schemeClr val="dk1"/>
              </a:solidFill>
              <a:latin typeface="Roboto"/>
              <a:ea typeface="Roboto"/>
              <a:cs typeface="Roboto"/>
              <a:sym typeface="Roboto"/>
            </a:endParaRPr>
          </a:p>
          <a:p>
            <a:pPr indent="0" lvl="0" marL="0" rtl="0" algn="just">
              <a:spcBef>
                <a:spcPts val="0"/>
              </a:spcBef>
              <a:spcAft>
                <a:spcPts val="0"/>
              </a:spcAft>
              <a:buNone/>
            </a:pPr>
            <a:r>
              <a:t/>
            </a:r>
            <a:endParaRPr sz="800">
              <a:solidFill>
                <a:schemeClr val="dk1"/>
              </a:solidFill>
              <a:latin typeface="Roboto"/>
              <a:ea typeface="Roboto"/>
              <a:cs typeface="Roboto"/>
              <a:sym typeface="Roboto"/>
            </a:endParaRPr>
          </a:p>
          <a:p>
            <a:pPr indent="0" lvl="0" marL="0" rtl="0" algn="just">
              <a:spcBef>
                <a:spcPts val="0"/>
              </a:spcBef>
              <a:spcAft>
                <a:spcPts val="0"/>
              </a:spcAft>
              <a:buNone/>
            </a:pPr>
            <a:r>
              <a:rPr lang="es" sz="800">
                <a:solidFill>
                  <a:schemeClr val="dk1"/>
                </a:solidFill>
                <a:latin typeface="Roboto"/>
                <a:ea typeface="Roboto"/>
                <a:cs typeface="Roboto"/>
                <a:sym typeface="Roboto"/>
              </a:rPr>
              <a:t>Will it take a lot of resources to solve this problem?</a:t>
            </a:r>
            <a:endParaRPr sz="800">
              <a:solidFill>
                <a:schemeClr val="dk1"/>
              </a:solidFill>
              <a:latin typeface="Roboto"/>
              <a:ea typeface="Roboto"/>
              <a:cs typeface="Roboto"/>
              <a:sym typeface="Roboto"/>
            </a:endParaRPr>
          </a:p>
          <a:p>
            <a:pPr indent="0" lvl="0" marL="0" rtl="0" algn="just">
              <a:spcBef>
                <a:spcPts val="0"/>
              </a:spcBef>
              <a:spcAft>
                <a:spcPts val="0"/>
              </a:spcAft>
              <a:buNone/>
            </a:pPr>
            <a:r>
              <a:t/>
            </a:r>
            <a:endParaRPr sz="800">
              <a:solidFill>
                <a:schemeClr val="dk1"/>
              </a:solidFill>
              <a:latin typeface="Roboto"/>
              <a:ea typeface="Roboto"/>
              <a:cs typeface="Roboto"/>
              <a:sym typeface="Roboto"/>
            </a:endParaRPr>
          </a:p>
          <a:p>
            <a:pPr indent="0" lvl="0" marL="0" rtl="0" algn="just">
              <a:spcBef>
                <a:spcPts val="0"/>
              </a:spcBef>
              <a:spcAft>
                <a:spcPts val="0"/>
              </a:spcAft>
              <a:buNone/>
            </a:pPr>
            <a:r>
              <a:rPr lang="es" sz="800">
                <a:solidFill>
                  <a:schemeClr val="dk1"/>
                </a:solidFill>
                <a:latin typeface="Roboto"/>
                <a:ea typeface="Roboto"/>
                <a:cs typeface="Roboto"/>
                <a:sym typeface="Roboto"/>
              </a:rPr>
              <a:t>The more people, time, and resources, the greater the complexity.</a:t>
            </a:r>
            <a:endParaRPr sz="8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Work environment</a:t>
            </a:r>
            <a:endParaRPr/>
          </a:p>
        </p:txBody>
      </p:sp>
      <p:sp>
        <p:nvSpPr>
          <p:cNvPr id="146" name="Google Shape;146;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For this course we will use the following tools: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1. Cryptographic keychain (blockchain wallet). [Today]</a:t>
            </a:r>
            <a:endParaRPr/>
          </a:p>
          <a:p>
            <a:pPr indent="0" lvl="0" marL="0" rtl="0" algn="l">
              <a:spcBef>
                <a:spcPts val="1200"/>
              </a:spcBef>
              <a:spcAft>
                <a:spcPts val="0"/>
              </a:spcAft>
              <a:buNone/>
            </a:pPr>
            <a:r>
              <a:rPr lang="es"/>
              <a:t>2. Charmverse governance forum. [Today]</a:t>
            </a:r>
            <a:endParaRPr/>
          </a:p>
          <a:p>
            <a:pPr indent="0" lvl="0" marL="0" rtl="0" algn="l">
              <a:spcBef>
                <a:spcPts val="1200"/>
              </a:spcBef>
              <a:spcAft>
                <a:spcPts val="0"/>
              </a:spcAft>
              <a:buNone/>
            </a:pPr>
            <a:r>
              <a:rPr lang="es"/>
              <a:t>3. Snapshot voting ballot box. [Optional]</a:t>
            </a:r>
            <a:endParaRPr/>
          </a:p>
          <a:p>
            <a:pPr indent="0" lvl="0" marL="0" rtl="0" algn="l">
              <a:spcBef>
                <a:spcPts val="1200"/>
              </a:spcBef>
              <a:spcAft>
                <a:spcPts val="0"/>
              </a:spcAft>
              <a:buNone/>
            </a:pPr>
            <a:r>
              <a:rPr lang="es"/>
              <a:t>4. Common multi-signature treasury in SAFE. [Session no. 6]</a:t>
            </a:r>
            <a:endParaRPr/>
          </a:p>
          <a:p>
            <a:pPr indent="0" lvl="0" marL="0" rtl="0" algn="l">
              <a:spcBef>
                <a:spcPts val="1200"/>
              </a:spcBef>
              <a:spcAft>
                <a:spcPts val="1200"/>
              </a:spcAft>
              <a:buNone/>
            </a:pPr>
            <a:r>
              <a:rPr lang="es"/>
              <a:t>5. WhatsApp group. [Today]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Open a cryptographic key ring (wallet)</a:t>
            </a:r>
            <a:endParaRPr/>
          </a:p>
        </p:txBody>
      </p:sp>
      <p:sp>
        <p:nvSpPr>
          <p:cNvPr id="152" name="Google Shape;152;p2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https://tally.so/r/w7qb09</a:t>
            </a:r>
            <a:endParaRPr/>
          </a:p>
        </p:txBody>
      </p:sp>
      <p:pic>
        <p:nvPicPr>
          <p:cNvPr id="153" name="Google Shape;153;p27"/>
          <p:cNvPicPr preferRelativeResize="0"/>
          <p:nvPr/>
        </p:nvPicPr>
        <p:blipFill>
          <a:blip r:embed="rId3">
            <a:alphaModFix/>
          </a:blip>
          <a:stretch>
            <a:fillRect/>
          </a:stretch>
        </p:blipFill>
        <p:spPr>
          <a:xfrm>
            <a:off x="4923450" y="633950"/>
            <a:ext cx="3875601" cy="3875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Learn why a</a:t>
            </a:r>
            <a:r>
              <a:rPr lang="es"/>
              <a:t> crypto key ring is useful</a:t>
            </a:r>
            <a:endParaRPr/>
          </a:p>
        </p:txBody>
      </p:sp>
      <p:sp>
        <p:nvSpPr>
          <p:cNvPr id="159" name="Google Shape;159;p2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https://tally.so/r/nPD1yd</a:t>
            </a:r>
            <a:endParaRPr/>
          </a:p>
        </p:txBody>
      </p:sp>
      <p:pic>
        <p:nvPicPr>
          <p:cNvPr id="160" name="Google Shape;160;p28"/>
          <p:cNvPicPr preferRelativeResize="0"/>
          <p:nvPr/>
        </p:nvPicPr>
        <p:blipFill>
          <a:blip r:embed="rId3">
            <a:alphaModFix/>
          </a:blip>
          <a:stretch>
            <a:fillRect/>
          </a:stretch>
        </p:blipFill>
        <p:spPr>
          <a:xfrm>
            <a:off x="4946400" y="635700"/>
            <a:ext cx="3875601" cy="3875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265500" y="598489"/>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Let’s open a governance forum in</a:t>
            </a:r>
            <a:endParaRPr/>
          </a:p>
        </p:txBody>
      </p:sp>
      <p:sp>
        <p:nvSpPr>
          <p:cNvPr id="166" name="Google Shape;166;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Only one member will open it, the rest will have to enter the forum once it has been created.</a:t>
            </a:r>
            <a:endParaRPr/>
          </a:p>
          <a:p>
            <a:pPr indent="0" lvl="0" marL="0" rtl="0" algn="l">
              <a:spcBef>
                <a:spcPts val="1200"/>
              </a:spcBef>
              <a:spcAft>
                <a:spcPts val="0"/>
              </a:spcAft>
              <a:buNone/>
            </a:pPr>
            <a:r>
              <a:rPr lang="es"/>
              <a:t>Who wants to open it?</a:t>
            </a:r>
            <a:endParaRPr/>
          </a:p>
          <a:p>
            <a:pPr indent="-342900" lvl="0" marL="457200" rtl="0" algn="l">
              <a:spcBef>
                <a:spcPts val="1200"/>
              </a:spcBef>
              <a:spcAft>
                <a:spcPts val="0"/>
              </a:spcAft>
              <a:buSzPts val="1800"/>
              <a:buChar char="●"/>
            </a:pPr>
            <a:r>
              <a:rPr lang="es"/>
              <a:t>It is free (limited use but functional to what we need).</a:t>
            </a:r>
            <a:endParaRPr/>
          </a:p>
          <a:p>
            <a:pPr indent="-342900" lvl="0" marL="457200" rtl="0" algn="l">
              <a:spcBef>
                <a:spcPts val="0"/>
              </a:spcBef>
              <a:spcAft>
                <a:spcPts val="0"/>
              </a:spcAft>
              <a:buSzPts val="1800"/>
              <a:buChar char="●"/>
            </a:pPr>
            <a:r>
              <a:rPr lang="es"/>
              <a:t>It will be our virtual environment of self-managed participation.</a:t>
            </a:r>
            <a:endParaRPr/>
          </a:p>
        </p:txBody>
      </p:sp>
      <p:pic>
        <p:nvPicPr>
          <p:cNvPr id="167" name="Google Shape;167;p29"/>
          <p:cNvPicPr preferRelativeResize="0"/>
          <p:nvPr/>
        </p:nvPicPr>
        <p:blipFill>
          <a:blip r:embed="rId3">
            <a:alphaModFix/>
          </a:blip>
          <a:stretch>
            <a:fillRect/>
          </a:stretch>
        </p:blipFill>
        <p:spPr>
          <a:xfrm>
            <a:off x="555363" y="2024189"/>
            <a:ext cx="3465475" cy="638375"/>
          </a:xfrm>
          <a:prstGeom prst="rect">
            <a:avLst/>
          </a:prstGeom>
          <a:noFill/>
          <a:ln>
            <a:noFill/>
          </a:ln>
        </p:spPr>
      </p:pic>
      <p:pic>
        <p:nvPicPr>
          <p:cNvPr id="168" name="Google Shape;168;p29"/>
          <p:cNvPicPr preferRelativeResize="0"/>
          <p:nvPr/>
        </p:nvPicPr>
        <p:blipFill>
          <a:blip r:embed="rId4">
            <a:alphaModFix/>
          </a:blip>
          <a:stretch>
            <a:fillRect/>
          </a:stretch>
        </p:blipFill>
        <p:spPr>
          <a:xfrm>
            <a:off x="1408800" y="2786387"/>
            <a:ext cx="1758623" cy="17586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Fin de la primera sesión</a:t>
            </a:r>
            <a:endParaRPr/>
          </a:p>
        </p:txBody>
      </p:sp>
      <p:sp>
        <p:nvSpPr>
          <p:cNvPr id="174" name="Google Shape;174;p30"/>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Today:</a:t>
            </a:r>
            <a:endParaRPr/>
          </a:p>
          <a:p>
            <a:pPr indent="-317500" lvl="0" marL="457200" rtl="0" algn="l">
              <a:spcBef>
                <a:spcPts val="1200"/>
              </a:spcBef>
              <a:spcAft>
                <a:spcPts val="0"/>
              </a:spcAft>
              <a:buSzPts val="1400"/>
              <a:buAutoNum type="arabicPeriod"/>
            </a:pPr>
            <a:r>
              <a:rPr lang="es"/>
              <a:t>We learned generals of the neighborhood self-management program by Urbánika,</a:t>
            </a:r>
            <a:endParaRPr/>
          </a:p>
          <a:p>
            <a:pPr indent="-317500" lvl="0" marL="457200" rtl="0" algn="l">
              <a:spcBef>
                <a:spcPts val="0"/>
              </a:spcBef>
              <a:spcAft>
                <a:spcPts val="0"/>
              </a:spcAft>
              <a:buSzPts val="1400"/>
              <a:buAutoNum type="arabicPeriod"/>
            </a:pPr>
            <a:r>
              <a:rPr lang="es"/>
              <a:t>We learned about the common issues of the collective and defined its priority,</a:t>
            </a:r>
            <a:endParaRPr/>
          </a:p>
          <a:p>
            <a:pPr indent="-317500" lvl="0" marL="457200" rtl="0" algn="l">
              <a:spcBef>
                <a:spcPts val="0"/>
              </a:spcBef>
              <a:spcAft>
                <a:spcPts val="0"/>
              </a:spcAft>
              <a:buSzPts val="1400"/>
              <a:buAutoNum type="arabicPeriod"/>
            </a:pPr>
            <a:r>
              <a:rPr lang="es"/>
              <a:t>We learned about Blockchain technology and wallets,</a:t>
            </a:r>
            <a:endParaRPr/>
          </a:p>
          <a:p>
            <a:pPr indent="-317500" lvl="0" marL="457200" rtl="0" algn="l">
              <a:spcBef>
                <a:spcPts val="0"/>
              </a:spcBef>
              <a:spcAft>
                <a:spcPts val="0"/>
              </a:spcAft>
              <a:buSzPts val="1400"/>
              <a:buAutoNum type="arabicPeriod"/>
            </a:pPr>
            <a:r>
              <a:rPr lang="es"/>
              <a:t>We created a cryptographic keychain,</a:t>
            </a:r>
            <a:endParaRPr/>
          </a:p>
          <a:p>
            <a:pPr indent="-317500" lvl="0" marL="457200" rtl="0" algn="l">
              <a:spcBef>
                <a:spcPts val="0"/>
              </a:spcBef>
              <a:spcAft>
                <a:spcPts val="0"/>
              </a:spcAft>
              <a:buSzPts val="1400"/>
              <a:buAutoNum type="arabicPeriod"/>
            </a:pPr>
            <a:r>
              <a:rPr lang="es"/>
              <a:t>We opened the governance forum that we will use as a collective.</a:t>
            </a:r>
            <a:endParaRPr/>
          </a:p>
        </p:txBody>
      </p:sp>
      <p:sp>
        <p:nvSpPr>
          <p:cNvPr id="175" name="Google Shape;175;p30"/>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Tomorrow:</a:t>
            </a:r>
            <a:endParaRPr/>
          </a:p>
          <a:p>
            <a:pPr indent="-317500" lvl="0" marL="457200" rtl="0" algn="l">
              <a:spcBef>
                <a:spcPts val="1200"/>
              </a:spcBef>
              <a:spcAft>
                <a:spcPts val="0"/>
              </a:spcAft>
              <a:buSzPts val="1400"/>
              <a:buAutoNum type="arabicPeriod"/>
            </a:pPr>
            <a:r>
              <a:rPr lang="es"/>
              <a:t>We will learn about a more efficient and inclusive form of collective decision making than democracy,</a:t>
            </a:r>
            <a:endParaRPr/>
          </a:p>
          <a:p>
            <a:pPr indent="-317500" lvl="0" marL="457200" rtl="0" algn="l">
              <a:spcBef>
                <a:spcPts val="0"/>
              </a:spcBef>
              <a:spcAft>
                <a:spcPts val="0"/>
              </a:spcAft>
              <a:buSzPts val="1400"/>
              <a:buAutoNum type="arabicPeriod"/>
            </a:pPr>
            <a:r>
              <a:rPr lang="es"/>
              <a:t>We will post one or more ideas in the governance forum,</a:t>
            </a:r>
            <a:endParaRPr/>
          </a:p>
          <a:p>
            <a:pPr indent="-317500" lvl="0" marL="457200" rtl="0" algn="l">
              <a:spcBef>
                <a:spcPts val="0"/>
              </a:spcBef>
              <a:spcAft>
                <a:spcPts val="0"/>
              </a:spcAft>
              <a:buSzPts val="1400"/>
              <a:buAutoNum type="arabicPeriod"/>
            </a:pPr>
            <a:r>
              <a:rPr lang="es"/>
              <a:t>We will test consent vs. consensus through a dynamic.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Did you liked Today’s session?</a:t>
            </a:r>
            <a:endParaRPr/>
          </a:p>
        </p:txBody>
      </p:sp>
      <p:sp>
        <p:nvSpPr>
          <p:cNvPr id="181" name="Google Shape;181;p3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Please, fill this satisfaction survey. It will take you less than a minute.</a:t>
            </a:r>
            <a:endParaRPr/>
          </a:p>
        </p:txBody>
      </p:sp>
      <p:pic>
        <p:nvPicPr>
          <p:cNvPr id="182" name="Google Shape;182;p31"/>
          <p:cNvPicPr preferRelativeResize="0"/>
          <p:nvPr/>
        </p:nvPicPr>
        <p:blipFill>
          <a:blip r:embed="rId3">
            <a:alphaModFix/>
          </a:blip>
          <a:stretch>
            <a:fillRect/>
          </a:stretch>
        </p:blipFill>
        <p:spPr>
          <a:xfrm>
            <a:off x="5205400" y="960575"/>
            <a:ext cx="3222349" cy="3222349"/>
          </a:xfrm>
          <a:prstGeom prst="rect">
            <a:avLst/>
          </a:prstGeom>
          <a:noFill/>
          <a:ln>
            <a:noFill/>
          </a:ln>
        </p:spPr>
      </p:pic>
      <p:sp>
        <p:nvSpPr>
          <p:cNvPr id="183" name="Google Shape;183;p31"/>
          <p:cNvSpPr txBox="1"/>
          <p:nvPr/>
        </p:nvSpPr>
        <p:spPr>
          <a:xfrm>
            <a:off x="5714250" y="4318350"/>
            <a:ext cx="2289900" cy="3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latin typeface="Roboto"/>
                <a:ea typeface="Roboto"/>
                <a:cs typeface="Roboto"/>
                <a:sym typeface="Roboto"/>
              </a:rPr>
              <a:t>https://tally.so/r/mKxEoV</a:t>
            </a:r>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Agenda</a:t>
            </a:r>
            <a:endParaRPr/>
          </a:p>
        </p:txBody>
      </p:sp>
      <p:sp>
        <p:nvSpPr>
          <p:cNvPr id="70" name="Google Shape;70;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s"/>
              <a:t>Goals</a:t>
            </a:r>
            <a:endParaRPr/>
          </a:p>
          <a:p>
            <a:pPr indent="-342900" lvl="0" marL="457200" rtl="0" algn="l">
              <a:spcBef>
                <a:spcPts val="0"/>
              </a:spcBef>
              <a:spcAft>
                <a:spcPts val="0"/>
              </a:spcAft>
              <a:buSzPts val="1800"/>
              <a:buChar char="●"/>
            </a:pPr>
            <a:r>
              <a:rPr lang="es"/>
              <a:t>Urbánika’s Why</a:t>
            </a:r>
            <a:endParaRPr/>
          </a:p>
          <a:p>
            <a:pPr indent="-342900" lvl="0" marL="457200" rtl="0" algn="l">
              <a:spcBef>
                <a:spcPts val="0"/>
              </a:spcBef>
              <a:spcAft>
                <a:spcPts val="0"/>
              </a:spcAft>
              <a:buSzPts val="1800"/>
              <a:buChar char="●"/>
            </a:pPr>
            <a:r>
              <a:rPr lang="es"/>
              <a:t>Stages and duration</a:t>
            </a:r>
            <a:endParaRPr/>
          </a:p>
          <a:p>
            <a:pPr indent="-342900" lvl="0" marL="457200" rtl="0" algn="l">
              <a:spcBef>
                <a:spcPts val="0"/>
              </a:spcBef>
              <a:spcAft>
                <a:spcPts val="0"/>
              </a:spcAft>
              <a:buSzPts val="1800"/>
              <a:buChar char="●"/>
            </a:pPr>
            <a:r>
              <a:rPr lang="es"/>
              <a:t>Course’s structure</a:t>
            </a:r>
            <a:endParaRPr/>
          </a:p>
          <a:p>
            <a:pPr indent="-342900" lvl="0" marL="457200" rtl="0" algn="l">
              <a:spcBef>
                <a:spcPts val="0"/>
              </a:spcBef>
              <a:spcAft>
                <a:spcPts val="0"/>
              </a:spcAft>
              <a:buSzPts val="1800"/>
              <a:buChar char="●"/>
            </a:pPr>
            <a:r>
              <a:rPr lang="es"/>
              <a:t>Basic rules</a:t>
            </a:r>
            <a:endParaRPr/>
          </a:p>
          <a:p>
            <a:pPr indent="-342900" lvl="0" marL="457200" rtl="0" algn="l">
              <a:spcBef>
                <a:spcPts val="0"/>
              </a:spcBef>
              <a:spcAft>
                <a:spcPts val="0"/>
              </a:spcAft>
              <a:buSzPts val="1800"/>
              <a:buChar char="●"/>
            </a:pPr>
            <a:r>
              <a:rPr lang="es"/>
              <a:t>Work environment</a:t>
            </a:r>
            <a:endParaRPr/>
          </a:p>
          <a:p>
            <a:pPr indent="-342900" lvl="0" marL="457200" rtl="0" algn="l">
              <a:spcBef>
                <a:spcPts val="0"/>
              </a:spcBef>
              <a:spcAft>
                <a:spcPts val="0"/>
              </a:spcAft>
              <a:buSzPts val="1800"/>
              <a:buChar char="●"/>
            </a:pPr>
            <a:r>
              <a:rPr lang="es"/>
              <a:t>Questions?</a:t>
            </a:r>
            <a:endParaRPr/>
          </a:p>
          <a:p>
            <a:pPr indent="-342900" lvl="0" marL="457200" rtl="0" algn="l">
              <a:spcBef>
                <a:spcPts val="0"/>
              </a:spcBef>
              <a:spcAft>
                <a:spcPts val="0"/>
              </a:spcAft>
              <a:buSzPts val="1800"/>
              <a:buChar char="●"/>
            </a:pPr>
            <a:r>
              <a:rPr lang="es"/>
              <a:t>Let’s go!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Would you like to continue?</a:t>
            </a:r>
            <a:endParaRPr/>
          </a:p>
        </p:txBody>
      </p:sp>
      <p:sp>
        <p:nvSpPr>
          <p:cNvPr id="189" name="Google Shape;189;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s"/>
              <a:t>Sign the pledge to continue learning and participating in this immersive workshop on neighborhood self-management.</a:t>
            </a:r>
            <a:endParaRPr/>
          </a:p>
          <a:p>
            <a:pPr indent="0" lvl="0" marL="0" rtl="0" algn="l">
              <a:spcBef>
                <a:spcPts val="1200"/>
              </a:spcBef>
              <a:spcAft>
                <a:spcPts val="0"/>
              </a:spcAft>
              <a:buNone/>
            </a:pPr>
            <a:r>
              <a:rPr b="1" lang="es"/>
              <a:t>Requirements</a:t>
            </a:r>
            <a:endParaRPr b="1"/>
          </a:p>
          <a:p>
            <a:pPr indent="0" lvl="0" marL="0" rtl="0" algn="l">
              <a:spcBef>
                <a:spcPts val="1200"/>
              </a:spcBef>
              <a:spcAft>
                <a:spcPts val="0"/>
              </a:spcAft>
              <a:buNone/>
            </a:pPr>
            <a:r>
              <a:rPr lang="es"/>
              <a:t>Purchase one membership per household:</a:t>
            </a:r>
            <a:endParaRPr/>
          </a:p>
          <a:p>
            <a:pPr indent="0" lvl="0" marL="0" rtl="0" algn="l">
              <a:spcBef>
                <a:spcPts val="1200"/>
              </a:spcBef>
              <a:spcAft>
                <a:spcPts val="0"/>
              </a:spcAft>
              <a:buNone/>
            </a:pPr>
            <a:r>
              <a:rPr lang="es"/>
              <a:t>Membership costs $14 MXN per day x 1 year, or $5,110.00 MXN (~0.78 cents of USD a day or $287 USD a year). Payment can be deferred for 12 weeks which is the duration of the course. If paid in Ether, there is a 10% discount.</a:t>
            </a:r>
            <a:endParaRPr/>
          </a:p>
          <a:p>
            <a:pPr indent="0" lvl="0" marL="0" rtl="0" algn="l">
              <a:spcBef>
                <a:spcPts val="1200"/>
              </a:spcBef>
              <a:spcAft>
                <a:spcPts val="0"/>
              </a:spcAft>
              <a:buNone/>
            </a:pPr>
            <a:r>
              <a:rPr lang="es"/>
              <a:t>The membership includes:</a:t>
            </a:r>
            <a:endParaRPr/>
          </a:p>
          <a:p>
            <a:pPr indent="-291465" lvl="0" marL="457200" rtl="0" algn="l">
              <a:spcBef>
                <a:spcPts val="1200"/>
              </a:spcBef>
              <a:spcAft>
                <a:spcPts val="0"/>
              </a:spcAft>
              <a:buSzPct val="100000"/>
              <a:buChar char="●"/>
            </a:pPr>
            <a:r>
              <a:rPr lang="es"/>
              <a:t>All costs required by the course for blockchain transactions or application usage,</a:t>
            </a:r>
            <a:endParaRPr/>
          </a:p>
          <a:p>
            <a:pPr indent="-291465" lvl="0" marL="457200" rtl="0" algn="l">
              <a:spcBef>
                <a:spcPts val="0"/>
              </a:spcBef>
              <a:spcAft>
                <a:spcPts val="0"/>
              </a:spcAft>
              <a:buSzPct val="100000"/>
              <a:buChar char="●"/>
            </a:pPr>
            <a:r>
              <a:rPr lang="es"/>
              <a:t>Certificate of graduation on the blockchain,</a:t>
            </a:r>
            <a:endParaRPr/>
          </a:p>
          <a:p>
            <a:pPr indent="-291465" lvl="0" marL="457200" rtl="0" algn="l">
              <a:spcBef>
                <a:spcPts val="0"/>
              </a:spcBef>
              <a:spcAft>
                <a:spcPts val="0"/>
              </a:spcAft>
              <a:buSzPct val="100000"/>
              <a:buChar char="●"/>
            </a:pPr>
            <a:r>
              <a:rPr lang="es"/>
              <a:t>NFT access for virtual and neighborhood automation applications,</a:t>
            </a:r>
            <a:endParaRPr/>
          </a:p>
          <a:p>
            <a:pPr indent="-291465" lvl="0" marL="457200" rtl="0" algn="l">
              <a:spcBef>
                <a:spcPts val="0"/>
              </a:spcBef>
              <a:spcAft>
                <a:spcPts val="0"/>
              </a:spcAft>
              <a:buSzPct val="100000"/>
              <a:buChar char="●"/>
            </a:pPr>
            <a:r>
              <a:rPr lang="es"/>
              <a:t>1 year of access to complementary courses and conferences,</a:t>
            </a:r>
            <a:endParaRPr/>
          </a:p>
          <a:p>
            <a:pPr indent="-291465" lvl="0" marL="457200" rtl="0" algn="l">
              <a:spcBef>
                <a:spcPts val="0"/>
              </a:spcBef>
              <a:spcAft>
                <a:spcPts val="0"/>
              </a:spcAft>
              <a:buSzPct val="100000"/>
              <a:buChar char="●"/>
            </a:pPr>
            <a:r>
              <a:rPr lang="es"/>
              <a:t>1 year of chat support and monthly live support events.</a:t>
            </a:r>
            <a:endParaRPr/>
          </a:p>
          <a:p>
            <a:pPr indent="0" lvl="0" marL="0" rtl="0" algn="l">
              <a:spcBef>
                <a:spcPts val="1200"/>
              </a:spcBef>
              <a:spcAft>
                <a:spcPts val="1200"/>
              </a:spcAft>
              <a:buNone/>
            </a:pPr>
            <a:r>
              <a:rPr lang="es"/>
              <a:t>The price of the following year will be decided collectively by all graduated neighbors, and all the excess income will be sent to a multi-signature treasury that active graduated members will co-decide on how to make the best of its use.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Goals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Hello! This course is designed so that people living in the same common area...</a:t>
            </a:r>
            <a:endParaRPr/>
          </a:p>
          <a:p>
            <a:pPr indent="0" lvl="0" marL="0" rtl="0" algn="l">
              <a:spcBef>
                <a:spcPts val="1200"/>
              </a:spcBef>
              <a:spcAft>
                <a:spcPts val="0"/>
              </a:spcAft>
              <a:buNone/>
            </a:pPr>
            <a:r>
              <a:rPr lang="es"/>
              <a:t>1. </a:t>
            </a:r>
            <a:r>
              <a:rPr b="1" lang="es"/>
              <a:t>Learn to identify and solve common problems</a:t>
            </a:r>
            <a:r>
              <a:rPr lang="es"/>
              <a:t> through conviviality, peer-to-peer governance, and conflict resolution,</a:t>
            </a:r>
            <a:endParaRPr/>
          </a:p>
          <a:p>
            <a:pPr indent="0" lvl="0" marL="0" rtl="0" algn="l">
              <a:spcBef>
                <a:spcPts val="1200"/>
              </a:spcBef>
              <a:spcAft>
                <a:spcPts val="0"/>
              </a:spcAft>
              <a:buNone/>
            </a:pPr>
            <a:r>
              <a:rPr lang="es"/>
              <a:t>2. </a:t>
            </a:r>
            <a:r>
              <a:rPr b="1" lang="es"/>
              <a:t>Know and implement regenerative or sustainable technologies </a:t>
            </a:r>
            <a:r>
              <a:rPr lang="es"/>
              <a:t>in their neighborhoods, and that from these generate work and income that go to a budget of common benefit,</a:t>
            </a:r>
            <a:endParaRPr/>
          </a:p>
          <a:p>
            <a:pPr indent="0" lvl="0" marL="0" rtl="0" algn="l">
              <a:spcBef>
                <a:spcPts val="1200"/>
              </a:spcBef>
              <a:spcAft>
                <a:spcPts val="1200"/>
              </a:spcAft>
              <a:buNone/>
            </a:pPr>
            <a:r>
              <a:rPr lang="es"/>
              <a:t>3. </a:t>
            </a:r>
            <a:r>
              <a:rPr b="1" lang="es"/>
              <a:t>Know and integrate self-management technologies </a:t>
            </a:r>
            <a:r>
              <a:rPr lang="es"/>
              <a:t>for budget management, access, and decision making without censorship or control by a few.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Urbánika’s</a:t>
            </a:r>
            <a:endParaRPr/>
          </a:p>
          <a:p>
            <a:pPr indent="0" lvl="0" marL="0" rtl="0" algn="ctr">
              <a:spcBef>
                <a:spcPts val="0"/>
              </a:spcBef>
              <a:spcAft>
                <a:spcPts val="0"/>
              </a:spcAft>
              <a:buNone/>
            </a:pPr>
            <a:r>
              <a:rPr lang="es"/>
              <a:t>big why</a:t>
            </a:r>
            <a:endParaRPr/>
          </a:p>
        </p:txBody>
      </p:sp>
      <p:sp>
        <p:nvSpPr>
          <p:cNvPr id="82" name="Google Shape;82;p1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Facilitating the emergence of self-managed, smart, regenerative cities</a:t>
            </a:r>
            <a:endParaRPr/>
          </a:p>
        </p:txBody>
      </p:sp>
      <p:sp>
        <p:nvSpPr>
          <p:cNvPr id="83" name="Google Shape;83;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7500" lnSpcReduction="10000"/>
          </a:bodyPr>
          <a:lstStyle/>
          <a:p>
            <a:pPr indent="0" lvl="0" marL="0" rtl="0" algn="l">
              <a:spcBef>
                <a:spcPts val="0"/>
              </a:spcBef>
              <a:spcAft>
                <a:spcPts val="0"/>
              </a:spcAft>
              <a:buNone/>
            </a:pPr>
            <a:r>
              <a:rPr b="1" lang="es"/>
              <a:t>Self-management: </a:t>
            </a:r>
            <a:r>
              <a:rPr lang="es"/>
              <a:t>the recognition of our ability to make decisions and the principle of no one above me, no one below me.</a:t>
            </a:r>
            <a:endParaRPr/>
          </a:p>
          <a:p>
            <a:pPr indent="0" lvl="0" marL="0" rtl="0" algn="l">
              <a:spcBef>
                <a:spcPts val="1200"/>
              </a:spcBef>
              <a:spcAft>
                <a:spcPts val="0"/>
              </a:spcAft>
              <a:buNone/>
            </a:pPr>
            <a:r>
              <a:rPr b="1" lang="es"/>
              <a:t>Smart and decentralized: </a:t>
            </a:r>
            <a:r>
              <a:rPr lang="es"/>
              <a:t>use of open, non-censorable, and non-permissioned technology.</a:t>
            </a:r>
            <a:endParaRPr/>
          </a:p>
          <a:p>
            <a:pPr indent="0" lvl="0" marL="0" rtl="0" algn="l">
              <a:spcBef>
                <a:spcPts val="1200"/>
              </a:spcBef>
              <a:spcAft>
                <a:spcPts val="0"/>
              </a:spcAft>
              <a:buNone/>
            </a:pPr>
            <a:r>
              <a:rPr b="1" lang="es"/>
              <a:t>Triple Impact: </a:t>
            </a:r>
            <a:r>
              <a:rPr lang="es"/>
              <a:t>Economy, Planet, and Society.</a:t>
            </a:r>
            <a:br>
              <a:rPr lang="es"/>
            </a:br>
            <a:endParaRPr/>
          </a:p>
          <a:p>
            <a:pPr indent="0" lvl="0" marL="0" rtl="0" algn="l">
              <a:spcBef>
                <a:spcPts val="1200"/>
              </a:spcBef>
              <a:spcAft>
                <a:spcPts val="1200"/>
              </a:spcAft>
              <a:buNone/>
            </a:pPr>
            <a:r>
              <a:rPr lang="es"/>
              <a:t>Every urban commoning initiative should be designed like a human-based ecosystemic service which generates income to sustain its ongoing work, while forming positive cycles for the whole (nature and humanity).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Duration and stages 1/2</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r>
              <a:rPr b="1" lang="es"/>
              <a:t>Facilitation. </a:t>
            </a:r>
            <a:r>
              <a:rPr lang="es"/>
              <a:t>Neighbors will be guided through the entire process in which they will identify common problems, prioritize the most important problem to be solved, and co-create a solution always looking for the how yes.</a:t>
            </a:r>
            <a:endParaRPr/>
          </a:p>
          <a:p>
            <a:pPr indent="0" lvl="0" marL="0" rtl="0" algn="l">
              <a:spcBef>
                <a:spcPts val="1200"/>
              </a:spcBef>
              <a:spcAft>
                <a:spcPts val="0"/>
              </a:spcAft>
              <a:buNone/>
            </a:pPr>
            <a:r>
              <a:rPr lang="es"/>
              <a:t>Neighbors will also learn how to use sustainable and self-management technologies.</a:t>
            </a:r>
            <a:endParaRPr/>
          </a:p>
          <a:p>
            <a:pPr indent="0" lvl="0" marL="0" rtl="0" algn="l">
              <a:spcBef>
                <a:spcPts val="1200"/>
              </a:spcBef>
              <a:spcAft>
                <a:spcPts val="0"/>
              </a:spcAft>
              <a:buNone/>
            </a:pPr>
            <a:r>
              <a:rPr lang="es"/>
              <a:t>At the end of this stage, they will have graduated 🥳.</a:t>
            </a:r>
            <a:endParaRPr/>
          </a:p>
          <a:p>
            <a:pPr indent="0" lvl="0" marL="0" rtl="0" algn="l">
              <a:spcBef>
                <a:spcPts val="1200"/>
              </a:spcBef>
              <a:spcAft>
                <a:spcPts val="1200"/>
              </a:spcAft>
              <a:buNone/>
            </a:pPr>
            <a:r>
              <a:rPr lang="es"/>
              <a:t>Duration: 11 sessions, 2 per week = 6 weeks.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Duration and stages 2/2</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s"/>
              <a:t>💪🏽 Reinforcement.</a:t>
            </a:r>
            <a:r>
              <a:rPr lang="es"/>
              <a:t> Now that the neighbors know the process, it is their turn to repeat it with the next priority problem for them. Urbánika will be available when they need help, but now it is their turn to lead the process.</a:t>
            </a:r>
            <a:endParaRPr/>
          </a:p>
          <a:p>
            <a:pPr indent="0" lvl="0" marL="0" rtl="0" algn="l">
              <a:spcBef>
                <a:spcPts val="1200"/>
              </a:spcBef>
              <a:spcAft>
                <a:spcPts val="0"/>
              </a:spcAft>
              <a:buNone/>
            </a:pPr>
            <a:r>
              <a:rPr lang="es"/>
              <a:t>Duration: 1 session per week x 6 weeks.</a:t>
            </a:r>
            <a:br>
              <a:rPr lang="es"/>
            </a:br>
            <a:endParaRPr/>
          </a:p>
          <a:p>
            <a:pPr indent="0" lvl="0" marL="0" rtl="0" algn="l">
              <a:spcBef>
                <a:spcPts val="1200"/>
              </a:spcBef>
              <a:spcAft>
                <a:spcPts val="0"/>
              </a:spcAft>
              <a:buNone/>
            </a:pPr>
            <a:r>
              <a:rPr b="1" lang="es"/>
              <a:t>🤝🏼Support among peers.</a:t>
            </a:r>
            <a:r>
              <a:rPr lang="es"/>
              <a:t> Since </a:t>
            </a:r>
            <a:r>
              <a:rPr lang="es"/>
              <a:t>the neighbors</a:t>
            </a:r>
            <a:r>
              <a:rPr lang="es"/>
              <a:t> have been through the process twice, they will have access to a growing network of other graduates with whom to share experiences and resources. In addition, they will get free or discounted access to courses, conferences, films, books, and other events to enrich their knowledge about urban commoning.</a:t>
            </a:r>
            <a:endParaRPr/>
          </a:p>
          <a:p>
            <a:pPr indent="0" lvl="0" marL="0" rtl="0" algn="l">
              <a:spcBef>
                <a:spcPts val="1200"/>
              </a:spcBef>
              <a:spcAft>
                <a:spcPts val="1200"/>
              </a:spcAft>
              <a:buNone/>
            </a:pPr>
            <a:r>
              <a:rPr lang="es"/>
              <a:t>Duration: As long as the neighbor’s membership is active.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Course structure</a:t>
            </a:r>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s" sz="1055"/>
              <a:t>0. Introduction to the course and virtual environment setup</a:t>
            </a:r>
            <a:endParaRPr sz="1055"/>
          </a:p>
          <a:p>
            <a:pPr indent="0" lvl="0" marL="0" rtl="0" algn="l">
              <a:lnSpc>
                <a:spcPct val="95000"/>
              </a:lnSpc>
              <a:spcBef>
                <a:spcPts val="1200"/>
              </a:spcBef>
              <a:spcAft>
                <a:spcPts val="0"/>
              </a:spcAft>
              <a:buNone/>
            </a:pPr>
            <a:r>
              <a:rPr lang="es" sz="1055"/>
              <a:t>1. Peer-to-peer governance, part 1: Consent vs Consensus</a:t>
            </a:r>
            <a:endParaRPr sz="1055"/>
          </a:p>
          <a:p>
            <a:pPr indent="0" lvl="0" marL="0" rtl="0" algn="l">
              <a:lnSpc>
                <a:spcPct val="95000"/>
              </a:lnSpc>
              <a:spcBef>
                <a:spcPts val="1200"/>
              </a:spcBef>
              <a:spcAft>
                <a:spcPts val="0"/>
              </a:spcAft>
              <a:buNone/>
            </a:pPr>
            <a:r>
              <a:rPr lang="es" sz="1055"/>
              <a:t>2. Peer-to-peer governance, part 2: Debating points and not ideas</a:t>
            </a:r>
            <a:endParaRPr sz="1055"/>
          </a:p>
          <a:p>
            <a:pPr indent="0" lvl="0" marL="0" rtl="0" algn="l">
              <a:lnSpc>
                <a:spcPct val="95000"/>
              </a:lnSpc>
              <a:spcBef>
                <a:spcPts val="1200"/>
              </a:spcBef>
              <a:spcAft>
                <a:spcPts val="0"/>
              </a:spcAft>
              <a:buNone/>
            </a:pPr>
            <a:r>
              <a:rPr lang="es" sz="1055"/>
              <a:t>3. Peer-to-peer governance, part 3: Deliberating is co-creating</a:t>
            </a:r>
            <a:endParaRPr sz="1055"/>
          </a:p>
          <a:p>
            <a:pPr indent="0" lvl="0" marL="0" rtl="0" algn="l">
              <a:lnSpc>
                <a:spcPct val="95000"/>
              </a:lnSpc>
              <a:spcBef>
                <a:spcPts val="1200"/>
              </a:spcBef>
              <a:spcAft>
                <a:spcPts val="0"/>
              </a:spcAft>
              <a:buNone/>
            </a:pPr>
            <a:r>
              <a:rPr lang="es" sz="1055"/>
              <a:t>4. Problem Solving</a:t>
            </a:r>
            <a:endParaRPr sz="1055"/>
          </a:p>
          <a:p>
            <a:pPr indent="0" lvl="0" marL="0" rtl="0" algn="l">
              <a:lnSpc>
                <a:spcPct val="95000"/>
              </a:lnSpc>
              <a:spcBef>
                <a:spcPts val="1200"/>
              </a:spcBef>
              <a:spcAft>
                <a:spcPts val="0"/>
              </a:spcAft>
              <a:buNone/>
            </a:pPr>
            <a:r>
              <a:rPr lang="es" sz="1055"/>
              <a:t>5. Review</a:t>
            </a:r>
            <a:endParaRPr sz="1055"/>
          </a:p>
          <a:p>
            <a:pPr indent="0" lvl="0" marL="0" rtl="0" algn="l">
              <a:lnSpc>
                <a:spcPct val="95000"/>
              </a:lnSpc>
              <a:spcBef>
                <a:spcPts val="1200"/>
              </a:spcBef>
              <a:spcAft>
                <a:spcPts val="0"/>
              </a:spcAft>
              <a:buNone/>
            </a:pPr>
            <a:r>
              <a:rPr lang="es" sz="1055"/>
              <a:t>6. Project funding</a:t>
            </a:r>
            <a:endParaRPr sz="1055"/>
          </a:p>
          <a:p>
            <a:pPr indent="0" lvl="0" marL="0" rtl="0" algn="l">
              <a:lnSpc>
                <a:spcPct val="95000"/>
              </a:lnSpc>
              <a:spcBef>
                <a:spcPts val="1200"/>
              </a:spcBef>
              <a:spcAft>
                <a:spcPts val="0"/>
              </a:spcAft>
              <a:buNone/>
            </a:pPr>
            <a:r>
              <a:rPr lang="es" sz="1055"/>
              <a:t>7. Distribution of funds with SAFE</a:t>
            </a:r>
            <a:endParaRPr sz="1055"/>
          </a:p>
          <a:p>
            <a:pPr indent="0" lvl="0" marL="0" rtl="0" algn="l">
              <a:lnSpc>
                <a:spcPct val="95000"/>
              </a:lnSpc>
              <a:spcBef>
                <a:spcPts val="1200"/>
              </a:spcBef>
              <a:spcAft>
                <a:spcPts val="0"/>
              </a:spcAft>
              <a:buNone/>
            </a:pPr>
            <a:r>
              <a:rPr lang="es" sz="1055"/>
              <a:t>8. Presentation of results</a:t>
            </a:r>
            <a:endParaRPr sz="1055"/>
          </a:p>
          <a:p>
            <a:pPr indent="0" lvl="0" marL="0" rtl="0" algn="l">
              <a:lnSpc>
                <a:spcPct val="95000"/>
              </a:lnSpc>
              <a:spcBef>
                <a:spcPts val="1200"/>
              </a:spcBef>
              <a:spcAft>
                <a:spcPts val="0"/>
              </a:spcAft>
              <a:buNone/>
            </a:pPr>
            <a:r>
              <a:rPr lang="es" sz="1055"/>
              <a:t>9. Patterns of successful Commons</a:t>
            </a:r>
            <a:endParaRPr sz="1055"/>
          </a:p>
          <a:p>
            <a:pPr indent="0" lvl="0" marL="0" rtl="0" algn="l">
              <a:lnSpc>
                <a:spcPct val="95000"/>
              </a:lnSpc>
              <a:spcBef>
                <a:spcPts val="1200"/>
              </a:spcBef>
              <a:spcAft>
                <a:spcPts val="1200"/>
              </a:spcAft>
              <a:buNone/>
            </a:pPr>
            <a:r>
              <a:rPr lang="es" sz="1055"/>
              <a:t>10. Final review</a:t>
            </a:r>
            <a:endParaRPr sz="105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Basic rules</a:t>
            </a:r>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In order for us to transform a problem into a solution, there must be, on the one hand, individual willingness to collaborate and, on the other hand, an environment conducive to doing so.</a:t>
            </a:r>
            <a:endParaRPr/>
          </a:p>
          <a:p>
            <a:pPr indent="0" lvl="0" marL="0" rtl="0" algn="l">
              <a:spcBef>
                <a:spcPts val="1200"/>
              </a:spcBef>
              <a:spcAft>
                <a:spcPts val="0"/>
              </a:spcAft>
              <a:buNone/>
            </a:pPr>
            <a:r>
              <a:rPr lang="es"/>
              <a:t>So those who attend this course must be committed to follow the following rules:</a:t>
            </a:r>
            <a:endParaRPr/>
          </a:p>
          <a:p>
            <a:pPr indent="0" lvl="0" marL="0" rtl="0" algn="l">
              <a:spcBef>
                <a:spcPts val="1200"/>
              </a:spcBef>
              <a:spcAft>
                <a:spcPts val="0"/>
              </a:spcAft>
              <a:buNone/>
            </a:pPr>
            <a:r>
              <a:rPr b="1" lang="es"/>
              <a:t>🔓 Open-mindedness to learn.</a:t>
            </a:r>
            <a:r>
              <a:rPr lang="es"/>
              <a:t> You probably already know a lot, but if you come to this course you have to bring openness to know a new possibility of how to accomplish things.</a:t>
            </a:r>
            <a:endParaRPr/>
          </a:p>
          <a:p>
            <a:pPr indent="0" lvl="0" marL="0" rtl="0" algn="l">
              <a:spcBef>
                <a:spcPts val="1200"/>
              </a:spcBef>
              <a:spcAft>
                <a:spcPts val="1200"/>
              </a:spcAft>
              <a:buNone/>
            </a:pPr>
            <a:r>
              <a:rPr b="1" lang="es"/>
              <a:t>🔍Creative destruction.</a:t>
            </a:r>
            <a:r>
              <a:rPr lang="es"/>
              <a:t> If you criticize you must bring value by specifying the weak part(s) of a proposal, and it must be done with intentions to achieve the common goals. Criticizing the whole is neither useful nor valued.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Basic rules</a:t>
            </a:r>
            <a:endParaRPr b="1"/>
          </a:p>
        </p:txBody>
      </p:sp>
      <p:sp>
        <p:nvSpPr>
          <p:cNvPr id="113" name="Google Shape;113;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500"/>
              <a:t>☝🏽 Willingness to participate. </a:t>
            </a:r>
            <a:r>
              <a:rPr lang="es" sz="1500"/>
              <a:t>If you are in the group it is to participate actively and with a willingness to co-create solutions. They are denied access to both toxic participations (judging, rejecting everything, etc), and passivism (I came to see or hear what this is).</a:t>
            </a:r>
            <a:endParaRPr sz="1500"/>
          </a:p>
          <a:p>
            <a:pPr indent="0" lvl="0" marL="0" rtl="0" algn="l">
              <a:spcBef>
                <a:spcPts val="1200"/>
              </a:spcBef>
              <a:spcAft>
                <a:spcPts val="0"/>
              </a:spcAft>
              <a:buNone/>
            </a:pPr>
            <a:r>
              <a:rPr b="1" lang="es" sz="1500"/>
              <a:t>🛠 Commitment to do.</a:t>
            </a:r>
            <a:r>
              <a:rPr lang="es" sz="1500"/>
              <a:t> Attending is not enough, each session involves tasks, if you attend a session and do not fulfill your commitment you let us all down. If any situation prevents you from doing your part, share it with the group before it's too late so someone else can help.</a:t>
            </a:r>
            <a:endParaRPr sz="1500"/>
          </a:p>
          <a:p>
            <a:pPr indent="0" lvl="0" marL="0" rtl="0" algn="l">
              <a:spcBef>
                <a:spcPts val="1200"/>
              </a:spcBef>
              <a:spcAft>
                <a:spcPts val="0"/>
              </a:spcAft>
              <a:buNone/>
            </a:pPr>
            <a:r>
              <a:rPr b="1" lang="es" sz="1500"/>
              <a:t>🌮 Bring something to eat or drink.</a:t>
            </a:r>
            <a:r>
              <a:rPr lang="es" sz="1500"/>
              <a:t> Remember, this is a get-together 😉</a:t>
            </a:r>
            <a:endParaRPr sz="1500"/>
          </a:p>
          <a:p>
            <a:pPr indent="0" lvl="0" marL="0" rtl="0" algn="l">
              <a:spcBef>
                <a:spcPts val="1200"/>
              </a:spcBef>
              <a:spcAft>
                <a:spcPts val="0"/>
              </a:spcAft>
              <a:buNone/>
            </a:pPr>
            <a:r>
              <a:rPr b="1" lang="es" sz="1500"/>
              <a:t>🔐 Confidentiality.</a:t>
            </a:r>
            <a:r>
              <a:rPr lang="es" sz="1500"/>
              <a:t> Maintain secrecy of personal experiences shared.</a:t>
            </a:r>
            <a:endParaRPr sz="1500"/>
          </a:p>
          <a:p>
            <a:pPr indent="0" lvl="0" marL="0" rtl="0" algn="l">
              <a:spcBef>
                <a:spcPts val="1200"/>
              </a:spcBef>
              <a:spcAft>
                <a:spcPts val="1200"/>
              </a:spcAft>
              <a:buNone/>
            </a:pPr>
            <a:r>
              <a:rPr lang="es" sz="1500"/>
              <a:t>Any others you would like to add?</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