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A726DE-153B-4114-A56A-4252DDCF1E12}">
  <a:tblStyle styleId="{8AA726DE-153B-4114-A56A-4252DDCF1E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e8ba46a6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e8ba46a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e8ba46a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e8ba46a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e8ba46a6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e8ba46a6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e8ba46a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e8ba46a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e8ba46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e8ba46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8ba46a6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8ba46a6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8ba46a6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8ba46a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8ba46a6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8ba46a6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e8ba46a6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e8ba46a6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e8ba46a6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e8ba46a6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654f1c1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654f1c1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e8ba46a6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e8ba46a6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654f1c1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654f1c1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e8ba46a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e8ba46a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e8ba46a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e8ba46a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654f1c1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654f1c1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e8ba46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e8ba46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651c1e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651c1e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654f1c1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654f1c1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b="1"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b="1"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b="1"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b="1"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Autogestión vecinal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101: Bienvenida e 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¿Dudas?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¡Comencemos!</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s" sz="3000">
                <a:latin typeface="Roboto Slab"/>
                <a:ea typeface="Roboto Slab"/>
                <a:cs typeface="Roboto Slab"/>
                <a:sym typeface="Roboto Slab"/>
              </a:rPr>
              <a:t>Estructura liberadora: 1-2-4-Todas</a:t>
            </a:r>
            <a:endParaRPr b="1" sz="3000">
              <a:latin typeface="Roboto Slab"/>
              <a:ea typeface="Roboto Slab"/>
              <a:cs typeface="Roboto Slab"/>
              <a:sym typeface="Roboto Slab"/>
            </a:endParaRPr>
          </a:p>
          <a:p>
            <a:pPr indent="0" lvl="0" marL="0" rtl="0" algn="l">
              <a:spcBef>
                <a:spcPts val="1200"/>
              </a:spcBef>
              <a:spcAft>
                <a:spcPts val="0"/>
              </a:spcAft>
              <a:buNone/>
            </a:pPr>
            <a:r>
              <a:rPr b="1" lang="es" sz="3000">
                <a:latin typeface="Roboto Slab"/>
                <a:ea typeface="Roboto Slab"/>
                <a:cs typeface="Roboto Slab"/>
                <a:sym typeface="Roboto Slab"/>
              </a:rPr>
              <a:t>Tiempo: 20 min.</a:t>
            </a:r>
            <a:endParaRPr b="1" sz="3000">
              <a:latin typeface="Roboto Slab"/>
              <a:ea typeface="Roboto Slab"/>
              <a:cs typeface="Roboto Slab"/>
              <a:sym typeface="Roboto Slab"/>
            </a:endParaRPr>
          </a:p>
          <a:p>
            <a:pPr indent="0" lvl="0" marL="0" rtl="0" algn="l">
              <a:spcBef>
                <a:spcPts val="1200"/>
              </a:spcBef>
              <a:spcAft>
                <a:spcPts val="0"/>
              </a:spcAft>
              <a:buNone/>
            </a:pPr>
            <a:r>
              <a:rPr b="1" lang="es" sz="3000">
                <a:latin typeface="Roboto Slab"/>
                <a:ea typeface="Roboto Slab"/>
                <a:cs typeface="Roboto Slab"/>
                <a:sym typeface="Roboto Slab"/>
              </a:rPr>
              <a:t>Pregunta activadora: ¿Cuáles son las 5 problemáticas necesarias de resolver?</a:t>
            </a:r>
            <a:endParaRPr b="1" sz="3000">
              <a:latin typeface="Roboto Slab"/>
              <a:ea typeface="Roboto Slab"/>
              <a:cs typeface="Roboto Slab"/>
              <a:sym typeface="Roboto Slab"/>
            </a:endParaRPr>
          </a:p>
          <a:p>
            <a:pPr indent="0" lvl="0" marL="0" rtl="0" algn="l">
              <a:spcBef>
                <a:spcPts val="1200"/>
              </a:spcBef>
              <a:spcAft>
                <a:spcPts val="0"/>
              </a:spcAft>
              <a:buNone/>
            </a:pPr>
            <a:r>
              <a:rPr b="1" lang="es" sz="3000">
                <a:latin typeface="Roboto Slab"/>
                <a:ea typeface="Roboto Slab"/>
                <a:cs typeface="Roboto Slab"/>
                <a:sym typeface="Roboto Slab"/>
              </a:rPr>
              <a:t>Formato:</a:t>
            </a:r>
            <a:endParaRPr b="1" sz="3000">
              <a:latin typeface="Roboto Slab"/>
              <a:ea typeface="Roboto Slab"/>
              <a:cs typeface="Roboto Slab"/>
              <a:sym typeface="Roboto Slab"/>
            </a:endParaRPr>
          </a:p>
          <a:p>
            <a:pPr indent="-304800" lvl="0" marL="457200" rtl="0" algn="l">
              <a:spcBef>
                <a:spcPts val="1200"/>
              </a:spcBef>
              <a:spcAft>
                <a:spcPts val="0"/>
              </a:spcAft>
              <a:buSzPct val="100000"/>
              <a:buFont typeface="Roboto Slab"/>
              <a:buChar char="●"/>
            </a:pPr>
            <a:r>
              <a:rPr b="1" lang="es" sz="3000">
                <a:latin typeface="Roboto Slab"/>
                <a:ea typeface="Roboto Slab"/>
                <a:cs typeface="Roboto Slab"/>
                <a:sym typeface="Roboto Slab"/>
              </a:rPr>
              <a:t>Individual </a:t>
            </a:r>
            <a:r>
              <a:rPr lang="es" sz="3000">
                <a:latin typeface="Roboto Slab"/>
                <a:ea typeface="Roboto Slab"/>
                <a:cs typeface="Roboto Slab"/>
                <a:sym typeface="Roboto Slab"/>
              </a:rPr>
              <a:t>(2 min). Anota en tu hoja las 5 prioridades a resolver en tu calle/fraccionamiento.</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Parejas </a:t>
            </a:r>
            <a:r>
              <a:rPr lang="es" sz="3000">
                <a:latin typeface="Roboto Slab"/>
                <a:ea typeface="Roboto Slab"/>
                <a:cs typeface="Roboto Slab"/>
                <a:sym typeface="Roboto Slab"/>
              </a:rPr>
              <a:t>(2 min = 1 min cada quien). ¡Hagan parejas! Comparte tus reflexiones con ella e identifiquen coincidencias, generen nuevas ideas, o definan conclusiones.</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Cuarteto</a:t>
            </a:r>
            <a:r>
              <a:rPr lang="es" sz="3000">
                <a:latin typeface="Roboto Slab"/>
                <a:ea typeface="Roboto Slab"/>
                <a:cs typeface="Roboto Slab"/>
                <a:sym typeface="Roboto Slab"/>
              </a:rPr>
              <a:t> (4 min = 1 min cada persona). ¡Júntense con otra pareja! Cada pareja comparte las ideas generadas conjuntamente. Observen similitudes y diferencias.</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Facilitador </a:t>
            </a:r>
            <a:r>
              <a:rPr lang="es" sz="3000">
                <a:latin typeface="Roboto Slab"/>
                <a:ea typeface="Roboto Slab"/>
                <a:cs typeface="Roboto Slab"/>
                <a:sym typeface="Roboto Slab"/>
              </a:rPr>
              <a:t>(5 min). “¿Cuál es una idea que destacó en su conversación?”</a:t>
            </a:r>
            <a:br>
              <a:rPr lang="es" sz="3000">
                <a:latin typeface="Roboto Slab"/>
                <a:ea typeface="Roboto Slab"/>
                <a:cs typeface="Roboto Slab"/>
                <a:sym typeface="Roboto Slab"/>
              </a:rPr>
            </a:br>
            <a:r>
              <a:rPr lang="es" sz="3000">
                <a:latin typeface="Roboto Slab"/>
                <a:ea typeface="Roboto Slab"/>
                <a:cs typeface="Roboto Slab"/>
                <a:sym typeface="Roboto Slab"/>
              </a:rPr>
              <a:t>Cada grupo comparte una idea importante con todas y la escribe en el Bus.</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Prioricemos </a:t>
            </a:r>
            <a:r>
              <a:rPr lang="es" sz="3000">
                <a:latin typeface="Roboto Slab"/>
                <a:ea typeface="Roboto Slab"/>
                <a:cs typeface="Roboto Slab"/>
                <a:sym typeface="Roboto Slab"/>
              </a:rPr>
              <a:t>(5 min). Coloca las notas adhesivas de cada problemática en la gráfica Complejidad &amp; Prioridad.</a:t>
            </a:r>
            <a:endParaRPr sz="30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Identifiquemos</a:t>
            </a:r>
            <a:endParaRPr/>
          </a:p>
        </p:txBody>
      </p:sp>
      <p:graphicFrame>
        <p:nvGraphicFramePr>
          <p:cNvPr id="131" name="Google Shape;131;p24"/>
          <p:cNvGraphicFramePr/>
          <p:nvPr/>
        </p:nvGraphicFramePr>
        <p:xfrm>
          <a:off x="952500" y="1428750"/>
          <a:ext cx="3000000" cy="3000000"/>
        </p:xfrm>
        <a:graphic>
          <a:graphicData uri="http://schemas.openxmlformats.org/drawingml/2006/table">
            <a:tbl>
              <a:tblPr>
                <a:noFill/>
                <a:tableStyleId>{8AA726DE-153B-4114-A56A-4252DDCF1E12}</a:tableStyleId>
              </a:tblPr>
              <a:tblGrid>
                <a:gridCol w="724550"/>
                <a:gridCol w="6514450"/>
              </a:tblGrid>
              <a:tr h="381000">
                <a:tc gridSpan="2">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¿Cuáles son las 5 problemáticas necesarias de resolver?</a:t>
                      </a:r>
                      <a:endParaRPr sz="1800">
                        <a:solidFill>
                          <a:schemeClr val="dk1"/>
                        </a:solidFill>
                        <a:latin typeface="Roboto"/>
                        <a:ea typeface="Roboto"/>
                        <a:cs typeface="Roboto"/>
                        <a:sym typeface="Roboto"/>
                      </a:endParaRPr>
                    </a:p>
                  </a:txBody>
                  <a:tcPr marT="91425" marB="91425" marR="91425" marL="91425"/>
                </a:tc>
                <a:tc hMerge="1"/>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1</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2</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3</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4</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Gráfica: Complejidad y Prioridad</a:t>
            </a:r>
            <a:endParaRPr/>
          </a:p>
        </p:txBody>
      </p:sp>
      <p:sp>
        <p:nvSpPr>
          <p:cNvPr id="137" name="Google Shape;137;p25"/>
          <p:cNvSpPr txBox="1"/>
          <p:nvPr/>
        </p:nvSpPr>
        <p:spPr>
          <a:xfrm>
            <a:off x="3939870" y="1144125"/>
            <a:ext cx="1169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latin typeface="Roboto"/>
                <a:ea typeface="Roboto"/>
                <a:cs typeface="Roboto"/>
                <a:sym typeface="Roboto"/>
              </a:rPr>
              <a:t>Prioridad</a:t>
            </a:r>
            <a:endParaRPr b="1" sz="1500">
              <a:solidFill>
                <a:schemeClr val="dk1"/>
              </a:solidFill>
              <a:latin typeface="Roboto"/>
              <a:ea typeface="Roboto"/>
              <a:cs typeface="Roboto"/>
              <a:sym typeface="Roboto"/>
            </a:endParaRPr>
          </a:p>
        </p:txBody>
      </p:sp>
      <p:sp>
        <p:nvSpPr>
          <p:cNvPr id="138" name="Google Shape;138;p25"/>
          <p:cNvSpPr txBox="1"/>
          <p:nvPr/>
        </p:nvSpPr>
        <p:spPr>
          <a:xfrm>
            <a:off x="6321026" y="3058226"/>
            <a:ext cx="1319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latin typeface="Roboto"/>
                <a:ea typeface="Roboto"/>
                <a:cs typeface="Roboto"/>
                <a:sym typeface="Roboto"/>
              </a:rPr>
              <a:t>Complejidad</a:t>
            </a:r>
            <a:endParaRPr b="1" sz="1500">
              <a:solidFill>
                <a:schemeClr val="dk1"/>
              </a:solidFill>
              <a:latin typeface="Roboto"/>
              <a:ea typeface="Roboto"/>
              <a:cs typeface="Roboto"/>
              <a:sym typeface="Roboto"/>
            </a:endParaRPr>
          </a:p>
        </p:txBody>
      </p:sp>
      <p:pic>
        <p:nvPicPr>
          <p:cNvPr id="139" name="Google Shape;139;p25"/>
          <p:cNvPicPr preferRelativeResize="0"/>
          <p:nvPr/>
        </p:nvPicPr>
        <p:blipFill>
          <a:blip r:embed="rId3">
            <a:alphaModFix/>
          </a:blip>
          <a:stretch>
            <a:fillRect/>
          </a:stretch>
        </p:blipFill>
        <p:spPr>
          <a:xfrm>
            <a:off x="2730675" y="1411300"/>
            <a:ext cx="3682650" cy="3430906"/>
          </a:xfrm>
          <a:prstGeom prst="rect">
            <a:avLst/>
          </a:prstGeom>
          <a:noFill/>
          <a:ln>
            <a:noFill/>
          </a:ln>
        </p:spPr>
      </p:pic>
      <p:sp>
        <p:nvSpPr>
          <p:cNvPr id="140" name="Google Shape;140;p25"/>
          <p:cNvSpPr txBox="1"/>
          <p:nvPr/>
        </p:nvSpPr>
        <p:spPr>
          <a:xfrm>
            <a:off x="387900" y="1459425"/>
            <a:ext cx="1987200" cy="942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a:solidFill>
                  <a:schemeClr val="dk1"/>
                </a:solidFill>
                <a:latin typeface="Roboto"/>
                <a:ea typeface="Roboto"/>
                <a:cs typeface="Roboto"/>
                <a:sym typeface="Roboto"/>
              </a:rPr>
              <a:t>¿Esta problemática está atentando contra mi vida o la de otros seres?</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¿Qué tanto me afecta que este problema persista?</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A mayor afectación, mayor prioridad.</a:t>
            </a:r>
            <a:endParaRPr sz="800">
              <a:solidFill>
                <a:schemeClr val="dk1"/>
              </a:solidFill>
              <a:latin typeface="Roboto"/>
              <a:ea typeface="Roboto"/>
              <a:cs typeface="Roboto"/>
              <a:sym typeface="Roboto"/>
            </a:endParaRPr>
          </a:p>
        </p:txBody>
      </p:sp>
      <p:sp>
        <p:nvSpPr>
          <p:cNvPr id="141" name="Google Shape;141;p25"/>
          <p:cNvSpPr txBox="1"/>
          <p:nvPr/>
        </p:nvSpPr>
        <p:spPr>
          <a:xfrm>
            <a:off x="6698675" y="3627950"/>
            <a:ext cx="1987200" cy="984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a:solidFill>
                  <a:schemeClr val="dk1"/>
                </a:solidFill>
                <a:latin typeface="Roboto"/>
                <a:ea typeface="Roboto"/>
                <a:cs typeface="Roboto"/>
                <a:sym typeface="Roboto"/>
              </a:rPr>
              <a:t>¿Resolver esta situación requiere involucrar a muchas personas?</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¿Tomará mucho tiempo resolverlo?</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¿Se requieren muchos recursos para solucionar este problema?</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A mayor número de personas, tiempo, y recursos, mayor complejidad.</a:t>
            </a:r>
            <a:endParaRPr sz="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Ambiente de trabajo</a:t>
            </a:r>
            <a:endParaRPr/>
          </a:p>
        </p:txBody>
      </p:sp>
      <p:sp>
        <p:nvSpPr>
          <p:cNvPr id="147" name="Google Shape;14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Para este curso usaremos las siguientes herramientas: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1. Llavero criptográfico (wallet de blockchain). [Hoy]</a:t>
            </a:r>
            <a:endParaRPr/>
          </a:p>
          <a:p>
            <a:pPr indent="0" lvl="0" marL="0" rtl="0" algn="l">
              <a:spcBef>
                <a:spcPts val="1200"/>
              </a:spcBef>
              <a:spcAft>
                <a:spcPts val="0"/>
              </a:spcAft>
              <a:buNone/>
            </a:pPr>
            <a:r>
              <a:rPr lang="es"/>
              <a:t>2. Foro de gobernanza en Charmverse. </a:t>
            </a:r>
            <a:r>
              <a:rPr lang="es"/>
              <a:t>[Hoy]</a:t>
            </a:r>
            <a:endParaRPr/>
          </a:p>
          <a:p>
            <a:pPr indent="0" lvl="0" marL="0" rtl="0" algn="l">
              <a:spcBef>
                <a:spcPts val="1200"/>
              </a:spcBef>
              <a:spcAft>
                <a:spcPts val="0"/>
              </a:spcAft>
              <a:buNone/>
            </a:pPr>
            <a:r>
              <a:rPr lang="es"/>
              <a:t>3. Urna de votaciones en Snapshot. [Opcional]</a:t>
            </a:r>
            <a:endParaRPr/>
          </a:p>
          <a:p>
            <a:pPr indent="0" lvl="0" marL="0" rtl="0" algn="l">
              <a:spcBef>
                <a:spcPts val="1200"/>
              </a:spcBef>
              <a:spcAft>
                <a:spcPts val="0"/>
              </a:spcAft>
              <a:buNone/>
            </a:pPr>
            <a:r>
              <a:rPr lang="es"/>
              <a:t>4. Tesorería común multi-firmas en SAFE. [Sesión no. 6]</a:t>
            </a:r>
            <a:endParaRPr/>
          </a:p>
          <a:p>
            <a:pPr indent="0" lvl="0" marL="0" rtl="0" algn="l">
              <a:spcBef>
                <a:spcPts val="1200"/>
              </a:spcBef>
              <a:spcAft>
                <a:spcPts val="1200"/>
              </a:spcAft>
              <a:buNone/>
            </a:pPr>
            <a:r>
              <a:rPr lang="es"/>
              <a:t>5. Grupo de WhatsApp. </a:t>
            </a:r>
            <a:r>
              <a:rPr lang="es"/>
              <a:t>[Hoy]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Abre un llavero criptográfico</a:t>
            </a:r>
            <a:endParaRPr/>
          </a:p>
        </p:txBody>
      </p:sp>
      <p:sp>
        <p:nvSpPr>
          <p:cNvPr id="153" name="Google Shape;153;p2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https://tally.so/r/w7qb09</a:t>
            </a:r>
            <a:endParaRPr/>
          </a:p>
        </p:txBody>
      </p:sp>
      <p:pic>
        <p:nvPicPr>
          <p:cNvPr id="154" name="Google Shape;154;p27"/>
          <p:cNvPicPr preferRelativeResize="0"/>
          <p:nvPr/>
        </p:nvPicPr>
        <p:blipFill>
          <a:blip r:embed="rId3">
            <a:alphaModFix/>
          </a:blip>
          <a:stretch>
            <a:fillRect/>
          </a:stretch>
        </p:blipFill>
        <p:spPr>
          <a:xfrm>
            <a:off x="4923450" y="633950"/>
            <a:ext cx="3875601" cy="387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Aprende para qué sirve un </a:t>
            </a:r>
            <a:r>
              <a:rPr lang="es"/>
              <a:t>llavero criptográfico</a:t>
            </a:r>
            <a:endParaRPr/>
          </a:p>
        </p:txBody>
      </p:sp>
      <p:sp>
        <p:nvSpPr>
          <p:cNvPr id="160" name="Google Shape;160;p2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https://tally.so/r/nPD1yd</a:t>
            </a:r>
            <a:endParaRPr/>
          </a:p>
        </p:txBody>
      </p:sp>
      <p:pic>
        <p:nvPicPr>
          <p:cNvPr id="161" name="Google Shape;161;p28"/>
          <p:cNvPicPr preferRelativeResize="0"/>
          <p:nvPr/>
        </p:nvPicPr>
        <p:blipFill>
          <a:blip r:embed="rId3">
            <a:alphaModFix/>
          </a:blip>
          <a:stretch>
            <a:fillRect/>
          </a:stretch>
        </p:blipFill>
        <p:spPr>
          <a:xfrm>
            <a:off x="4946400" y="635700"/>
            <a:ext cx="3875601" cy="3875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79257" y="598988"/>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Abramos un foro de gobernanza en</a:t>
            </a:r>
            <a:endParaRPr/>
          </a:p>
        </p:txBody>
      </p:sp>
      <p:sp>
        <p:nvSpPr>
          <p:cNvPr id="167" name="Google Shape;167;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Sólo un miembro la abrirá, el resto deberá entrar al foro una vez creado.</a:t>
            </a:r>
            <a:endParaRPr/>
          </a:p>
          <a:p>
            <a:pPr indent="0" lvl="0" marL="0" rtl="0" algn="l">
              <a:spcBef>
                <a:spcPts val="1200"/>
              </a:spcBef>
              <a:spcAft>
                <a:spcPts val="0"/>
              </a:spcAft>
              <a:buNone/>
            </a:pPr>
            <a:r>
              <a:rPr lang="es"/>
              <a:t>¿Quién desea abrirlo?</a:t>
            </a:r>
            <a:endParaRPr/>
          </a:p>
          <a:p>
            <a:pPr indent="-342900" lvl="0" marL="457200" rtl="0" algn="l">
              <a:spcBef>
                <a:spcPts val="1200"/>
              </a:spcBef>
              <a:spcAft>
                <a:spcPts val="0"/>
              </a:spcAft>
              <a:buSzPts val="1800"/>
              <a:buChar char="●"/>
            </a:pPr>
            <a:r>
              <a:rPr lang="es"/>
              <a:t>Es gratis (uso limitado pero funcional a lo que necesitamos).</a:t>
            </a:r>
            <a:endParaRPr/>
          </a:p>
          <a:p>
            <a:pPr indent="-342900" lvl="0" marL="457200" rtl="0" algn="l">
              <a:spcBef>
                <a:spcPts val="0"/>
              </a:spcBef>
              <a:spcAft>
                <a:spcPts val="0"/>
              </a:spcAft>
              <a:buSzPts val="1800"/>
              <a:buChar char="●"/>
            </a:pPr>
            <a:r>
              <a:rPr lang="es"/>
              <a:t>Será nuestro ambiente </a:t>
            </a:r>
            <a:r>
              <a:rPr lang="es"/>
              <a:t>virtual </a:t>
            </a:r>
            <a:r>
              <a:rPr lang="es"/>
              <a:t>de participación autogestiva.</a:t>
            </a:r>
            <a:endParaRPr/>
          </a:p>
        </p:txBody>
      </p:sp>
      <p:pic>
        <p:nvPicPr>
          <p:cNvPr id="168" name="Google Shape;168;p29"/>
          <p:cNvPicPr preferRelativeResize="0"/>
          <p:nvPr/>
        </p:nvPicPr>
        <p:blipFill>
          <a:blip r:embed="rId3">
            <a:alphaModFix/>
          </a:blip>
          <a:stretch>
            <a:fillRect/>
          </a:stretch>
        </p:blipFill>
        <p:spPr>
          <a:xfrm>
            <a:off x="569119" y="2024688"/>
            <a:ext cx="3465475" cy="638375"/>
          </a:xfrm>
          <a:prstGeom prst="rect">
            <a:avLst/>
          </a:prstGeom>
          <a:noFill/>
          <a:ln>
            <a:noFill/>
          </a:ln>
        </p:spPr>
      </p:pic>
      <p:pic>
        <p:nvPicPr>
          <p:cNvPr id="169" name="Google Shape;169;p29"/>
          <p:cNvPicPr preferRelativeResize="0"/>
          <p:nvPr/>
        </p:nvPicPr>
        <p:blipFill>
          <a:blip r:embed="rId4">
            <a:alphaModFix/>
          </a:blip>
          <a:stretch>
            <a:fillRect/>
          </a:stretch>
        </p:blipFill>
        <p:spPr>
          <a:xfrm>
            <a:off x="1422557" y="2785900"/>
            <a:ext cx="1758623" cy="17586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Fin de la primera sesión</a:t>
            </a:r>
            <a:endParaRPr/>
          </a:p>
        </p:txBody>
      </p:sp>
      <p:sp>
        <p:nvSpPr>
          <p:cNvPr id="175" name="Google Shape;175;p3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Hoy:</a:t>
            </a:r>
            <a:endParaRPr/>
          </a:p>
          <a:p>
            <a:pPr indent="-317500" lvl="0" marL="457200" rtl="0" algn="l">
              <a:spcBef>
                <a:spcPts val="1200"/>
              </a:spcBef>
              <a:spcAft>
                <a:spcPts val="0"/>
              </a:spcAft>
              <a:buSzPts val="1400"/>
              <a:buAutoNum type="arabicPeriod"/>
            </a:pPr>
            <a:r>
              <a:rPr lang="es"/>
              <a:t>Aprendimos generales del programa de autogestión vecinal por Urbánika,</a:t>
            </a:r>
            <a:endParaRPr/>
          </a:p>
          <a:p>
            <a:pPr indent="-317500" lvl="0" marL="457200" rtl="0" algn="l">
              <a:spcBef>
                <a:spcPts val="0"/>
              </a:spcBef>
              <a:spcAft>
                <a:spcPts val="0"/>
              </a:spcAft>
              <a:buSzPts val="1400"/>
              <a:buAutoNum type="arabicPeriod"/>
            </a:pPr>
            <a:r>
              <a:rPr lang="es"/>
              <a:t>Conocimos las problemáticas comunes del colectivo y definimos su prioridad,</a:t>
            </a:r>
            <a:endParaRPr/>
          </a:p>
          <a:p>
            <a:pPr indent="-317500" lvl="0" marL="457200" rtl="0" algn="l">
              <a:spcBef>
                <a:spcPts val="0"/>
              </a:spcBef>
              <a:spcAft>
                <a:spcPts val="0"/>
              </a:spcAft>
              <a:buSzPts val="1400"/>
              <a:buAutoNum type="arabicPeriod"/>
            </a:pPr>
            <a:r>
              <a:rPr lang="es"/>
              <a:t>Aprendimos sobre la tecnología Blockchain y las wallets,</a:t>
            </a:r>
            <a:endParaRPr/>
          </a:p>
          <a:p>
            <a:pPr indent="-317500" lvl="0" marL="457200" rtl="0" algn="l">
              <a:spcBef>
                <a:spcPts val="0"/>
              </a:spcBef>
              <a:spcAft>
                <a:spcPts val="0"/>
              </a:spcAft>
              <a:buSzPts val="1400"/>
              <a:buAutoNum type="arabicPeriod"/>
            </a:pPr>
            <a:r>
              <a:rPr lang="es"/>
              <a:t>Creamos un llavero criptográfico,</a:t>
            </a:r>
            <a:endParaRPr/>
          </a:p>
          <a:p>
            <a:pPr indent="-317500" lvl="0" marL="457200" rtl="0" algn="l">
              <a:spcBef>
                <a:spcPts val="0"/>
              </a:spcBef>
              <a:spcAft>
                <a:spcPts val="0"/>
              </a:spcAft>
              <a:buSzPts val="1400"/>
              <a:buAutoNum type="arabicPeriod"/>
            </a:pPr>
            <a:r>
              <a:rPr lang="es"/>
              <a:t>Abrimos el foro de gobernanza que usaremos como colectivo.</a:t>
            </a:r>
            <a:endParaRPr/>
          </a:p>
        </p:txBody>
      </p:sp>
      <p:sp>
        <p:nvSpPr>
          <p:cNvPr id="176" name="Google Shape;176;p3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Mañana:</a:t>
            </a:r>
            <a:endParaRPr/>
          </a:p>
          <a:p>
            <a:pPr indent="-317500" lvl="0" marL="457200" rtl="0" algn="l">
              <a:spcBef>
                <a:spcPts val="1200"/>
              </a:spcBef>
              <a:spcAft>
                <a:spcPts val="0"/>
              </a:spcAft>
              <a:buSzPts val="1400"/>
              <a:buAutoNum type="arabicPeriod"/>
            </a:pPr>
            <a:r>
              <a:rPr lang="es"/>
              <a:t>Conoceremos sobre una forma de tomar </a:t>
            </a:r>
            <a:r>
              <a:rPr lang="es"/>
              <a:t>decisiones en colectivo más eficiente e inclusiva que la democracia,</a:t>
            </a:r>
            <a:endParaRPr/>
          </a:p>
          <a:p>
            <a:pPr indent="-317500" lvl="0" marL="457200" rtl="0" algn="l">
              <a:spcBef>
                <a:spcPts val="0"/>
              </a:spcBef>
              <a:spcAft>
                <a:spcPts val="0"/>
              </a:spcAft>
              <a:buSzPts val="1400"/>
              <a:buAutoNum type="arabicPeriod"/>
            </a:pPr>
            <a:r>
              <a:rPr lang="es"/>
              <a:t>Publicaremos una o más ideas en el foro de gobernanza,</a:t>
            </a:r>
            <a:endParaRPr/>
          </a:p>
          <a:p>
            <a:pPr indent="-317500" lvl="0" marL="457200" rtl="0" algn="l">
              <a:spcBef>
                <a:spcPts val="0"/>
              </a:spcBef>
              <a:spcAft>
                <a:spcPts val="0"/>
              </a:spcAft>
              <a:buSzPts val="1400"/>
              <a:buAutoNum type="arabicPeriod"/>
            </a:pPr>
            <a:r>
              <a:rPr lang="es"/>
              <a:t>Pondremos a prueba el consentimiento vs el consenso mediante una dinámica.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¿Te gustó la sesión de hoy?</a:t>
            </a:r>
            <a:endParaRPr/>
          </a:p>
        </p:txBody>
      </p:sp>
      <p:sp>
        <p:nvSpPr>
          <p:cNvPr id="182" name="Google Shape;182;p3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Por favor, llena la siguiente encuesta de satisfacción. Te tomará menos de 1 minuto.</a:t>
            </a:r>
            <a:endParaRPr/>
          </a:p>
        </p:txBody>
      </p:sp>
      <p:pic>
        <p:nvPicPr>
          <p:cNvPr id="183" name="Google Shape;183;p31"/>
          <p:cNvPicPr preferRelativeResize="0"/>
          <p:nvPr/>
        </p:nvPicPr>
        <p:blipFill>
          <a:blip r:embed="rId3">
            <a:alphaModFix/>
          </a:blip>
          <a:stretch>
            <a:fillRect/>
          </a:stretch>
        </p:blipFill>
        <p:spPr>
          <a:xfrm>
            <a:off x="5205400" y="960575"/>
            <a:ext cx="3222349" cy="3222349"/>
          </a:xfrm>
          <a:prstGeom prst="rect">
            <a:avLst/>
          </a:prstGeom>
          <a:noFill/>
          <a:ln>
            <a:noFill/>
          </a:ln>
        </p:spPr>
      </p:pic>
      <p:sp>
        <p:nvSpPr>
          <p:cNvPr id="184" name="Google Shape;184;p31"/>
          <p:cNvSpPr txBox="1"/>
          <p:nvPr/>
        </p:nvSpPr>
        <p:spPr>
          <a:xfrm>
            <a:off x="5714250" y="4318350"/>
            <a:ext cx="22899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Roboto"/>
                <a:ea typeface="Roboto"/>
                <a:cs typeface="Roboto"/>
                <a:sym typeface="Roboto"/>
              </a:rPr>
              <a:t>https://tally.so/r/mKxEoV</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Agenda</a:t>
            </a:r>
            <a:endParaRPr/>
          </a:p>
        </p:txBody>
      </p:sp>
      <p:sp>
        <p:nvSpPr>
          <p:cNvPr id="70" name="Google Shape;70;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
              <a:t>Objetivos</a:t>
            </a:r>
            <a:endParaRPr/>
          </a:p>
          <a:p>
            <a:pPr indent="-342900" lvl="0" marL="457200" rtl="0" algn="l">
              <a:spcBef>
                <a:spcPts val="0"/>
              </a:spcBef>
              <a:spcAft>
                <a:spcPts val="0"/>
              </a:spcAft>
              <a:buSzPts val="1800"/>
              <a:buChar char="●"/>
            </a:pPr>
            <a:r>
              <a:rPr lang="es"/>
              <a:t>Razón de Urbánika</a:t>
            </a:r>
            <a:endParaRPr/>
          </a:p>
          <a:p>
            <a:pPr indent="-342900" lvl="0" marL="457200" rtl="0" algn="l">
              <a:spcBef>
                <a:spcPts val="0"/>
              </a:spcBef>
              <a:spcAft>
                <a:spcPts val="0"/>
              </a:spcAft>
              <a:buSzPts val="1800"/>
              <a:buChar char="●"/>
            </a:pPr>
            <a:r>
              <a:rPr lang="es"/>
              <a:t>Duración y etapas</a:t>
            </a:r>
            <a:endParaRPr/>
          </a:p>
          <a:p>
            <a:pPr indent="-342900" lvl="0" marL="457200" rtl="0" algn="l">
              <a:spcBef>
                <a:spcPts val="0"/>
              </a:spcBef>
              <a:spcAft>
                <a:spcPts val="0"/>
              </a:spcAft>
              <a:buSzPts val="1800"/>
              <a:buChar char="●"/>
            </a:pPr>
            <a:r>
              <a:rPr lang="es"/>
              <a:t>Estructura del curso</a:t>
            </a:r>
            <a:endParaRPr/>
          </a:p>
          <a:p>
            <a:pPr indent="-342900" lvl="0" marL="457200" rtl="0" algn="l">
              <a:spcBef>
                <a:spcPts val="0"/>
              </a:spcBef>
              <a:spcAft>
                <a:spcPts val="0"/>
              </a:spcAft>
              <a:buSzPts val="1800"/>
              <a:buChar char="●"/>
            </a:pPr>
            <a:r>
              <a:rPr lang="es"/>
              <a:t>Reglas de convivencia</a:t>
            </a:r>
            <a:endParaRPr/>
          </a:p>
          <a:p>
            <a:pPr indent="-342900" lvl="0" marL="457200" rtl="0" algn="l">
              <a:spcBef>
                <a:spcPts val="0"/>
              </a:spcBef>
              <a:spcAft>
                <a:spcPts val="0"/>
              </a:spcAft>
              <a:buSzPts val="1800"/>
              <a:buChar char="●"/>
            </a:pPr>
            <a:r>
              <a:rPr lang="es"/>
              <a:t>Ambiente de trabajo</a:t>
            </a:r>
            <a:endParaRPr/>
          </a:p>
          <a:p>
            <a:pPr indent="-342900" lvl="0" marL="457200" rtl="0" algn="l">
              <a:spcBef>
                <a:spcPts val="0"/>
              </a:spcBef>
              <a:spcAft>
                <a:spcPts val="0"/>
              </a:spcAft>
              <a:buSzPts val="1800"/>
              <a:buChar char="●"/>
            </a:pPr>
            <a:r>
              <a:rPr lang="es"/>
              <a:t>¿Dudas?</a:t>
            </a:r>
            <a:endParaRPr/>
          </a:p>
          <a:p>
            <a:pPr indent="-342900" lvl="0" marL="457200" rtl="0" algn="l">
              <a:spcBef>
                <a:spcPts val="0"/>
              </a:spcBef>
              <a:spcAft>
                <a:spcPts val="0"/>
              </a:spcAft>
              <a:buSzPts val="1800"/>
              <a:buChar char="●"/>
            </a:pPr>
            <a:r>
              <a:rPr lang="es"/>
              <a:t>¡Comencemos!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¿Deseas continuar?</a:t>
            </a:r>
            <a:endParaRPr/>
          </a:p>
        </p:txBody>
      </p:sp>
      <p:sp>
        <p:nvSpPr>
          <p:cNvPr id="190" name="Google Shape;190;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s"/>
              <a:t>Firma el compromiso para continuar aprendiendo y participando en este taller inmersivo sobre autogestión vecinal.</a:t>
            </a:r>
            <a:endParaRPr/>
          </a:p>
          <a:p>
            <a:pPr indent="0" lvl="0" marL="0" rtl="0" algn="l">
              <a:spcBef>
                <a:spcPts val="1200"/>
              </a:spcBef>
              <a:spcAft>
                <a:spcPts val="0"/>
              </a:spcAft>
              <a:buNone/>
            </a:pPr>
            <a:r>
              <a:rPr b="1" lang="es" sz="1900"/>
              <a:t>Requisitos</a:t>
            </a:r>
            <a:endParaRPr b="1" sz="1900"/>
          </a:p>
          <a:p>
            <a:pPr indent="0" lvl="0" marL="0" rtl="0" algn="l">
              <a:spcBef>
                <a:spcPts val="1200"/>
              </a:spcBef>
              <a:spcAft>
                <a:spcPts val="0"/>
              </a:spcAft>
              <a:buNone/>
            </a:pPr>
            <a:r>
              <a:rPr lang="es"/>
              <a:t>Comprar una membresía por casa</a:t>
            </a:r>
            <a:r>
              <a:rPr lang="es"/>
              <a:t>:</a:t>
            </a:r>
            <a:endParaRPr/>
          </a:p>
          <a:p>
            <a:pPr indent="0" lvl="0" marL="0" rtl="0" algn="l">
              <a:spcBef>
                <a:spcPts val="1200"/>
              </a:spcBef>
              <a:spcAft>
                <a:spcPts val="0"/>
              </a:spcAft>
              <a:buNone/>
            </a:pPr>
            <a:r>
              <a:rPr lang="es"/>
              <a:t>La membresía cuesta $14 MXN diarios x 1 año, es decir $5,110.00. El pago puede diferirse a 12 semanas que es la duración del curso. Si se paga en Ether de contado, se hace un 10% de descuento.</a:t>
            </a:r>
            <a:endParaRPr/>
          </a:p>
          <a:p>
            <a:pPr indent="0" lvl="0" marL="0" rtl="0" algn="l">
              <a:spcBef>
                <a:spcPts val="1200"/>
              </a:spcBef>
              <a:spcAft>
                <a:spcPts val="0"/>
              </a:spcAft>
              <a:buNone/>
            </a:pPr>
            <a:r>
              <a:rPr lang="es"/>
              <a:t>La membresía incluye:</a:t>
            </a:r>
            <a:endParaRPr/>
          </a:p>
          <a:p>
            <a:pPr indent="-291465" lvl="0" marL="457200" rtl="0" algn="l">
              <a:spcBef>
                <a:spcPts val="1200"/>
              </a:spcBef>
              <a:spcAft>
                <a:spcPts val="0"/>
              </a:spcAft>
              <a:buSzPct val="100000"/>
              <a:buChar char="●"/>
            </a:pPr>
            <a:r>
              <a:rPr lang="es"/>
              <a:t>Todo los costos que el curso requiera por motivos de transacciones en la blockchain o uso de aplicaciones,</a:t>
            </a:r>
            <a:endParaRPr/>
          </a:p>
          <a:p>
            <a:pPr indent="-291465" lvl="0" marL="457200" rtl="0" algn="l">
              <a:spcBef>
                <a:spcPts val="0"/>
              </a:spcBef>
              <a:spcAft>
                <a:spcPts val="0"/>
              </a:spcAft>
              <a:buSzPct val="100000"/>
              <a:buChar char="●"/>
            </a:pPr>
            <a:r>
              <a:rPr lang="es"/>
              <a:t>Certificado de graduación en la blockchain,</a:t>
            </a:r>
            <a:endParaRPr/>
          </a:p>
          <a:p>
            <a:pPr indent="-291465" lvl="0" marL="457200" rtl="0" algn="l">
              <a:spcBef>
                <a:spcPts val="0"/>
              </a:spcBef>
              <a:spcAft>
                <a:spcPts val="0"/>
              </a:spcAft>
              <a:buSzPct val="100000"/>
              <a:buChar char="●"/>
            </a:pPr>
            <a:r>
              <a:rPr lang="es"/>
              <a:t>NFT de acceso para las aplicaciones virtuales y de automatización vecinal,</a:t>
            </a:r>
            <a:endParaRPr/>
          </a:p>
          <a:p>
            <a:pPr indent="-291465" lvl="0" marL="457200" rtl="0" algn="l">
              <a:spcBef>
                <a:spcPts val="0"/>
              </a:spcBef>
              <a:spcAft>
                <a:spcPts val="0"/>
              </a:spcAft>
              <a:buSzPct val="100000"/>
              <a:buChar char="●"/>
            </a:pPr>
            <a:r>
              <a:rPr lang="es"/>
              <a:t>1 año de acceso a cursos complementarios y conferencias,</a:t>
            </a:r>
            <a:endParaRPr/>
          </a:p>
          <a:p>
            <a:pPr indent="-291465" lvl="0" marL="457200" rtl="0" algn="l">
              <a:spcBef>
                <a:spcPts val="0"/>
              </a:spcBef>
              <a:spcAft>
                <a:spcPts val="0"/>
              </a:spcAft>
              <a:buSzPct val="100000"/>
              <a:buChar char="●"/>
            </a:pPr>
            <a:r>
              <a:rPr lang="es"/>
              <a:t>1 año de soporte por chat y eventos mensuales para soporte en vivo.</a:t>
            </a:r>
            <a:endParaRPr/>
          </a:p>
          <a:p>
            <a:pPr indent="0" lvl="0" marL="0" rtl="0" algn="l">
              <a:spcBef>
                <a:spcPts val="1200"/>
              </a:spcBef>
              <a:spcAft>
                <a:spcPts val="1200"/>
              </a:spcAft>
              <a:buNone/>
            </a:pPr>
            <a:r>
              <a:rPr lang="es"/>
              <a:t>El precio del año siguiente será decidido colectivamente por todos los vecinos graduados, y todos los ingresos sobrantes se enviarán a una tesorería multi-firma que los miembros graduados activos co-decidirán sobre cómo hacer el mejor uso de ella.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¡Hola! Este curso está hecho para que las personas habitantes de una misma zona en común…</a:t>
            </a:r>
            <a:endParaRPr/>
          </a:p>
          <a:p>
            <a:pPr indent="0" lvl="0" marL="0" rtl="0" algn="l">
              <a:spcBef>
                <a:spcPts val="1200"/>
              </a:spcBef>
              <a:spcAft>
                <a:spcPts val="0"/>
              </a:spcAft>
              <a:buNone/>
            </a:pPr>
            <a:r>
              <a:rPr lang="es"/>
              <a:t>1. </a:t>
            </a:r>
            <a:r>
              <a:rPr b="1" lang="es"/>
              <a:t>Aprendan a identificar y resolver problemas comunes</a:t>
            </a:r>
            <a:r>
              <a:rPr lang="es"/>
              <a:t> a través de la convivencia, la gobernanza entre iguales, y la resolución de conflictos,</a:t>
            </a:r>
            <a:endParaRPr/>
          </a:p>
          <a:p>
            <a:pPr indent="0" lvl="0" marL="0" rtl="0" algn="l">
              <a:spcBef>
                <a:spcPts val="1200"/>
              </a:spcBef>
              <a:spcAft>
                <a:spcPts val="0"/>
              </a:spcAft>
              <a:buNone/>
            </a:pPr>
            <a:r>
              <a:rPr lang="es"/>
              <a:t>2. </a:t>
            </a:r>
            <a:r>
              <a:rPr b="1" lang="es"/>
              <a:t>Conozcan e implementen tecnologías regenerativas </a:t>
            </a:r>
            <a:r>
              <a:rPr lang="es"/>
              <a:t>o sustentables en sus vecindarios, y que de estas generen trabajo e ingresos que vayan a un presupuesto de provecho común,</a:t>
            </a:r>
            <a:endParaRPr/>
          </a:p>
          <a:p>
            <a:pPr indent="0" lvl="0" marL="0" rtl="0" algn="l">
              <a:spcBef>
                <a:spcPts val="1200"/>
              </a:spcBef>
              <a:spcAft>
                <a:spcPts val="1200"/>
              </a:spcAft>
              <a:buNone/>
            </a:pPr>
            <a:r>
              <a:rPr b="1" lang="es"/>
              <a:t>3. Conozcan e integren tecnologías de autogestión </a:t>
            </a:r>
            <a:r>
              <a:rPr lang="es"/>
              <a:t>para la administración de presupuestos, accesos, y toma de decisiones sin censura o control por unos cuantos.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Razón de Urbánika</a:t>
            </a:r>
            <a:endParaRPr/>
          </a:p>
        </p:txBody>
      </p:sp>
      <p:sp>
        <p:nvSpPr>
          <p:cNvPr id="83" name="Google Shape;83;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Facilitar el surgimiento de ciudades autogestionadas, inteligentes, y regenerativas</a:t>
            </a:r>
            <a:endParaRPr/>
          </a:p>
        </p:txBody>
      </p:sp>
      <p:sp>
        <p:nvSpPr>
          <p:cNvPr id="84" name="Google Shape;84;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b="1" lang="es"/>
              <a:t>Autogestión:</a:t>
            </a:r>
            <a:r>
              <a:rPr lang="es"/>
              <a:t> el reconocimiento de nuestra capacidad para tomar decisiones y el principio de nadie por encima de mi, ni por debajo de mi.</a:t>
            </a:r>
            <a:endParaRPr/>
          </a:p>
          <a:p>
            <a:pPr indent="0" lvl="0" marL="0" rtl="0" algn="l">
              <a:spcBef>
                <a:spcPts val="1200"/>
              </a:spcBef>
              <a:spcAft>
                <a:spcPts val="0"/>
              </a:spcAft>
              <a:buNone/>
            </a:pPr>
            <a:r>
              <a:rPr b="1" lang="es"/>
              <a:t>Inteligentes y descentralizadas:</a:t>
            </a:r>
            <a:r>
              <a:rPr lang="es"/>
              <a:t> uso de tecnología abierta, no-censurable, y no-permisionada.</a:t>
            </a:r>
            <a:endParaRPr/>
          </a:p>
          <a:p>
            <a:pPr indent="0" lvl="0" marL="0" rtl="0" algn="l">
              <a:spcBef>
                <a:spcPts val="1200"/>
              </a:spcBef>
              <a:spcAft>
                <a:spcPts val="1200"/>
              </a:spcAft>
              <a:buNone/>
            </a:pPr>
            <a:r>
              <a:rPr b="1" lang="es"/>
              <a:t>Regeneración:</a:t>
            </a:r>
            <a:r>
              <a:rPr lang="es"/>
              <a:t> economía, planeta, y sociedad. Todo proyecto debe de tender a generar un ingreso, o a reducir costes, y a formar ciclos positivos para el todo (naturaleza y humanidad).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Duración y etapas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r>
              <a:rPr b="1" lang="es"/>
              <a:t>Facilitación</a:t>
            </a:r>
            <a:r>
              <a:rPr lang="es"/>
              <a:t>. Serán guiados por el proceso completo en el que identificarán las problemáticas comunes, priorizarán la problemática más importante a resolver, y co-crearán una solución buscando siempre el cómo sí.</a:t>
            </a:r>
            <a:endParaRPr/>
          </a:p>
          <a:p>
            <a:pPr indent="0" lvl="0" marL="0" rtl="0" algn="l">
              <a:spcBef>
                <a:spcPts val="1200"/>
              </a:spcBef>
              <a:spcAft>
                <a:spcPts val="0"/>
              </a:spcAft>
              <a:buNone/>
            </a:pPr>
            <a:r>
              <a:rPr lang="es"/>
              <a:t>Aquí aprenderán también a utilizar tecnologías sustentables y de autogestión.</a:t>
            </a:r>
            <a:endParaRPr/>
          </a:p>
          <a:p>
            <a:pPr indent="0" lvl="0" marL="0" rtl="0" algn="l">
              <a:spcBef>
                <a:spcPts val="1200"/>
              </a:spcBef>
              <a:spcAft>
                <a:spcPts val="0"/>
              </a:spcAft>
              <a:buNone/>
            </a:pPr>
            <a:r>
              <a:rPr lang="es"/>
              <a:t>Al finalizar esta etapa, se habrán graduado 🥳</a:t>
            </a:r>
            <a:endParaRPr/>
          </a:p>
          <a:p>
            <a:pPr indent="0" lvl="0" marL="0" rtl="0" algn="l">
              <a:spcBef>
                <a:spcPts val="1200"/>
              </a:spcBef>
              <a:spcAft>
                <a:spcPts val="1200"/>
              </a:spcAft>
              <a:buNone/>
            </a:pPr>
            <a:r>
              <a:rPr b="1" lang="es"/>
              <a:t>Duración</a:t>
            </a:r>
            <a:r>
              <a:rPr b="1" lang="es"/>
              <a:t>:</a:t>
            </a:r>
            <a:r>
              <a:rPr lang="es"/>
              <a:t> 11 sesiones, 2 a la semana = 6 semanas.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Duración y etapas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 </a:t>
            </a:r>
            <a:r>
              <a:rPr b="1" lang="es"/>
              <a:t>Reforzamiento</a:t>
            </a:r>
            <a:r>
              <a:rPr lang="es"/>
              <a:t>. Ya que conocen el proceso, ahora les toca repetirlo con la siguiente problemática prioritaria para ustedes. Urbánika estará disponible para cuando requieran de ayuda, pero ya ahora les toca liderear el proceso.</a:t>
            </a:r>
            <a:endParaRPr/>
          </a:p>
          <a:p>
            <a:pPr indent="0" lvl="0" marL="0" rtl="0" algn="l">
              <a:spcBef>
                <a:spcPts val="1200"/>
              </a:spcBef>
              <a:spcAft>
                <a:spcPts val="0"/>
              </a:spcAft>
              <a:buNone/>
            </a:pPr>
            <a:r>
              <a:rPr b="1" lang="es"/>
              <a:t>Duración:</a:t>
            </a:r>
            <a:r>
              <a:rPr lang="es"/>
              <a:t> 1 sesión a la semana x 6 semanas.</a:t>
            </a:r>
            <a:endParaRPr/>
          </a:p>
          <a:p>
            <a:pPr indent="0" lvl="0" marL="0" rtl="0" algn="l">
              <a:spcBef>
                <a:spcPts val="1200"/>
              </a:spcBef>
              <a:spcAft>
                <a:spcPts val="0"/>
              </a:spcAft>
              <a:buNone/>
            </a:pPr>
            <a:r>
              <a:rPr b="1" lang="es"/>
              <a:t>🤝🏼Apoyo entre pares. </a:t>
            </a:r>
            <a:r>
              <a:rPr lang="es"/>
              <a:t>Ya que han pasado dos veces por el proceso, tendrán acceso a una red creciente de otros egresados con los que compartir experiencias y recursos. Además, obtendrán acceso gratuito o con descuento a cursos, conferencias, películas, libros, y eventos de actualización proComún.</a:t>
            </a:r>
            <a:endParaRPr/>
          </a:p>
          <a:p>
            <a:pPr indent="0" lvl="0" marL="0" rtl="0" algn="l">
              <a:spcBef>
                <a:spcPts val="1200"/>
              </a:spcBef>
              <a:spcAft>
                <a:spcPts val="1200"/>
              </a:spcAft>
              <a:buNone/>
            </a:pPr>
            <a:r>
              <a:rPr b="1" lang="es"/>
              <a:t>Duración: </a:t>
            </a:r>
            <a:r>
              <a:rPr lang="es"/>
              <a:t>Mientras su membresía esté activa.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Estructura del curso</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s" sz="1055"/>
              <a:t>0. Introducción al curso y configuración de ambiente virtual</a:t>
            </a:r>
            <a:r>
              <a:rPr lang="es" sz="1055"/>
              <a:t> [Hoy]</a:t>
            </a:r>
            <a:endParaRPr sz="1055"/>
          </a:p>
          <a:p>
            <a:pPr indent="0" lvl="0" marL="0" rtl="0" algn="l">
              <a:lnSpc>
                <a:spcPct val="95000"/>
              </a:lnSpc>
              <a:spcBef>
                <a:spcPts val="1200"/>
              </a:spcBef>
              <a:spcAft>
                <a:spcPts val="0"/>
              </a:spcAft>
              <a:buSzPts val="523"/>
              <a:buNone/>
            </a:pPr>
            <a:r>
              <a:rPr lang="es" sz="1055"/>
              <a:t>1. Gobernanza entre pares, parte 1: Consentimiento vs Consenso</a:t>
            </a:r>
            <a:endParaRPr sz="1055"/>
          </a:p>
          <a:p>
            <a:pPr indent="0" lvl="0" marL="0" rtl="0" algn="l">
              <a:lnSpc>
                <a:spcPct val="95000"/>
              </a:lnSpc>
              <a:spcBef>
                <a:spcPts val="1200"/>
              </a:spcBef>
              <a:spcAft>
                <a:spcPts val="0"/>
              </a:spcAft>
              <a:buSzPts val="523"/>
              <a:buNone/>
            </a:pPr>
            <a:r>
              <a:rPr lang="es" sz="1055"/>
              <a:t>2. Gobernanza entre pares, parte 2: Debatiendo puntos y no ideas</a:t>
            </a:r>
            <a:endParaRPr sz="1055"/>
          </a:p>
          <a:p>
            <a:pPr indent="0" lvl="0" marL="0" rtl="0" algn="l">
              <a:lnSpc>
                <a:spcPct val="95000"/>
              </a:lnSpc>
              <a:spcBef>
                <a:spcPts val="1200"/>
              </a:spcBef>
              <a:spcAft>
                <a:spcPts val="0"/>
              </a:spcAft>
              <a:buSzPts val="523"/>
              <a:buNone/>
            </a:pPr>
            <a:r>
              <a:rPr lang="es" sz="1055"/>
              <a:t>3. Gobernanza entre pares, parte 3: Deliberar es co-crear</a:t>
            </a:r>
            <a:endParaRPr sz="1055"/>
          </a:p>
          <a:p>
            <a:pPr indent="0" lvl="0" marL="0" rtl="0" algn="l">
              <a:lnSpc>
                <a:spcPct val="95000"/>
              </a:lnSpc>
              <a:spcBef>
                <a:spcPts val="1200"/>
              </a:spcBef>
              <a:spcAft>
                <a:spcPts val="0"/>
              </a:spcAft>
              <a:buSzPts val="523"/>
              <a:buNone/>
            </a:pPr>
            <a:r>
              <a:rPr lang="es" sz="1055"/>
              <a:t>4. Resolución de problemas</a:t>
            </a:r>
            <a:endParaRPr sz="1055"/>
          </a:p>
          <a:p>
            <a:pPr indent="0" lvl="0" marL="0" rtl="0" algn="l">
              <a:lnSpc>
                <a:spcPct val="95000"/>
              </a:lnSpc>
              <a:spcBef>
                <a:spcPts val="1200"/>
              </a:spcBef>
              <a:spcAft>
                <a:spcPts val="0"/>
              </a:spcAft>
              <a:buSzPts val="523"/>
              <a:buNone/>
            </a:pPr>
            <a:r>
              <a:rPr lang="es" sz="1055"/>
              <a:t>5. Revisión</a:t>
            </a:r>
            <a:endParaRPr sz="1055"/>
          </a:p>
          <a:p>
            <a:pPr indent="0" lvl="0" marL="0" rtl="0" algn="l">
              <a:lnSpc>
                <a:spcPct val="95000"/>
              </a:lnSpc>
              <a:spcBef>
                <a:spcPts val="1200"/>
              </a:spcBef>
              <a:spcAft>
                <a:spcPts val="0"/>
              </a:spcAft>
              <a:buSzPts val="523"/>
              <a:buNone/>
            </a:pPr>
            <a:r>
              <a:rPr lang="es" sz="1055"/>
              <a:t>6. Fondeo de proyectos</a:t>
            </a:r>
            <a:endParaRPr sz="1055"/>
          </a:p>
          <a:p>
            <a:pPr indent="0" lvl="0" marL="0" rtl="0" algn="l">
              <a:lnSpc>
                <a:spcPct val="95000"/>
              </a:lnSpc>
              <a:spcBef>
                <a:spcPts val="1200"/>
              </a:spcBef>
              <a:spcAft>
                <a:spcPts val="0"/>
              </a:spcAft>
              <a:buSzPts val="523"/>
              <a:buNone/>
            </a:pPr>
            <a:r>
              <a:rPr lang="es" sz="1055"/>
              <a:t>7. Distribución de fondos con SAFE</a:t>
            </a:r>
            <a:endParaRPr sz="1055"/>
          </a:p>
          <a:p>
            <a:pPr indent="0" lvl="0" marL="0" rtl="0" algn="l">
              <a:lnSpc>
                <a:spcPct val="95000"/>
              </a:lnSpc>
              <a:spcBef>
                <a:spcPts val="1200"/>
              </a:spcBef>
              <a:spcAft>
                <a:spcPts val="0"/>
              </a:spcAft>
              <a:buSzPts val="523"/>
              <a:buNone/>
            </a:pPr>
            <a:r>
              <a:rPr lang="es" sz="1055"/>
              <a:t>8. Presentación de resultados</a:t>
            </a:r>
            <a:endParaRPr sz="1055"/>
          </a:p>
          <a:p>
            <a:pPr indent="0" lvl="0" marL="0" rtl="0" algn="l">
              <a:lnSpc>
                <a:spcPct val="95000"/>
              </a:lnSpc>
              <a:spcBef>
                <a:spcPts val="1200"/>
              </a:spcBef>
              <a:spcAft>
                <a:spcPts val="0"/>
              </a:spcAft>
              <a:buSzPts val="523"/>
              <a:buNone/>
            </a:pPr>
            <a:r>
              <a:rPr lang="es" sz="1055"/>
              <a:t>9. Patrones de ProComunes exitosos</a:t>
            </a:r>
            <a:endParaRPr sz="1055"/>
          </a:p>
          <a:p>
            <a:pPr indent="0" lvl="0" marL="0" rtl="0" algn="l">
              <a:lnSpc>
                <a:spcPct val="95000"/>
              </a:lnSpc>
              <a:spcBef>
                <a:spcPts val="1200"/>
              </a:spcBef>
              <a:spcAft>
                <a:spcPts val="1200"/>
              </a:spcAft>
              <a:buSzPts val="523"/>
              <a:buNone/>
            </a:pPr>
            <a:r>
              <a:rPr lang="es" sz="1055"/>
              <a:t>10. Revisión final</a:t>
            </a:r>
            <a:endParaRPr sz="105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Reglas de convivencia básicas</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Para que podamos transformar un problema en solución tiene que haber, por un lado, voluntad individual de colaborar y por otro lado, un ambiente propicio para hacerlo.</a:t>
            </a:r>
            <a:endParaRPr/>
          </a:p>
          <a:p>
            <a:pPr indent="0" lvl="0" marL="0" rtl="0" algn="l">
              <a:spcBef>
                <a:spcPts val="1200"/>
              </a:spcBef>
              <a:spcAft>
                <a:spcPts val="0"/>
              </a:spcAft>
              <a:buNone/>
            </a:pPr>
            <a:r>
              <a:rPr lang="es"/>
              <a:t>Así que quienes atiendan este curso deben de comprometerse a seguir las siguientes reglas:</a:t>
            </a:r>
            <a:endParaRPr/>
          </a:p>
          <a:p>
            <a:pPr indent="0" lvl="0" marL="0" rtl="0" algn="l">
              <a:spcBef>
                <a:spcPts val="1200"/>
              </a:spcBef>
              <a:spcAft>
                <a:spcPts val="0"/>
              </a:spcAft>
              <a:buNone/>
            </a:pPr>
            <a:r>
              <a:rPr b="1" lang="es"/>
              <a:t>🔓Apertura mental de aprender.</a:t>
            </a:r>
            <a:r>
              <a:rPr lang="es"/>
              <a:t> Seguramente ya sabes mucho, pero si vienes a este curso tienes que traer apertura a conocer una posibilidad nueva de cómo lograr las cosas.</a:t>
            </a:r>
            <a:endParaRPr/>
          </a:p>
          <a:p>
            <a:pPr indent="0" lvl="0" marL="0" rtl="0" algn="l">
              <a:spcBef>
                <a:spcPts val="1200"/>
              </a:spcBef>
              <a:spcAft>
                <a:spcPts val="1200"/>
              </a:spcAft>
              <a:buNone/>
            </a:pPr>
            <a:r>
              <a:rPr b="1" lang="es"/>
              <a:t>🔍Destrucción creativa.</a:t>
            </a:r>
            <a:r>
              <a:rPr lang="es"/>
              <a:t> Si criticas debes de aportar valor especificando la o las partes débiles de una propuesta, y debe hacerse con intenciones de lograr los objetivos en común. Criticar el todo no es útil ni valorado.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t>Reglas de convivencia básicas</a:t>
            </a:r>
            <a:endParaRPr b="1"/>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t>☝🏽Voluntad participativa. </a:t>
            </a:r>
            <a:r>
              <a:rPr lang="es" sz="1500"/>
              <a:t>Si estás en el grupo es para participar activamente y con voluntad de co-crear soluciones. Se les niega el acceso tanto a participaciones tóxicas (juzgando, rechazando todo, etc), como a pasivismos (vine a ver o a escuchar qué es esto).</a:t>
            </a:r>
            <a:endParaRPr sz="1500"/>
          </a:p>
          <a:p>
            <a:pPr indent="0" lvl="0" marL="0" rtl="0" algn="l">
              <a:spcBef>
                <a:spcPts val="1200"/>
              </a:spcBef>
              <a:spcAft>
                <a:spcPts val="0"/>
              </a:spcAft>
              <a:buNone/>
            </a:pPr>
            <a:r>
              <a:rPr b="1" lang="es" sz="1500"/>
              <a:t>🛠</a:t>
            </a:r>
            <a:r>
              <a:rPr b="1" lang="es" sz="1500"/>
              <a:t>Compromiso de hacer.</a:t>
            </a:r>
            <a:r>
              <a:rPr lang="es" sz="1500"/>
              <a:t> Atender no es suficiente, cada sesión involucra tareas, si atiendas una sesión y no cumples tu compromiso nos defraudas a todos. Si alguna situación te impide realizar tu parte, comúnicala con el grupo antes que sea tarde para que alguien más pueda ayudar.</a:t>
            </a:r>
            <a:endParaRPr sz="1500"/>
          </a:p>
          <a:p>
            <a:pPr indent="0" lvl="0" marL="0" rtl="0" algn="l">
              <a:spcBef>
                <a:spcPts val="1200"/>
              </a:spcBef>
              <a:spcAft>
                <a:spcPts val="0"/>
              </a:spcAft>
              <a:buNone/>
            </a:pPr>
            <a:r>
              <a:rPr b="1" lang="es" sz="1500"/>
              <a:t>🌮Trae algo de comer o de beber.</a:t>
            </a:r>
            <a:r>
              <a:rPr lang="es" sz="1500"/>
              <a:t> Recuerda, esto es una convivencia 😉</a:t>
            </a:r>
            <a:endParaRPr sz="1500"/>
          </a:p>
          <a:p>
            <a:pPr indent="0" lvl="0" marL="0" rtl="0" algn="l">
              <a:spcBef>
                <a:spcPts val="1200"/>
              </a:spcBef>
              <a:spcAft>
                <a:spcPts val="0"/>
              </a:spcAft>
              <a:buNone/>
            </a:pPr>
            <a:r>
              <a:rPr b="1" lang="es" sz="1500"/>
              <a:t>🔐Confidencialidad. </a:t>
            </a:r>
            <a:r>
              <a:rPr lang="es" sz="1500"/>
              <a:t>Mantener la secrecía de las experiencias personales compartidas.</a:t>
            </a:r>
            <a:endParaRPr sz="1500"/>
          </a:p>
          <a:p>
            <a:pPr indent="0" lvl="0" marL="0" rtl="0" algn="l">
              <a:spcBef>
                <a:spcPts val="1200"/>
              </a:spcBef>
              <a:spcAft>
                <a:spcPts val="1200"/>
              </a:spcAft>
              <a:buNone/>
            </a:pPr>
            <a:r>
              <a:rPr lang="es" sz="1500"/>
              <a:t>¿Algunas otras que quieran agregar?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