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8" r:id="rId3"/>
    <p:sldId id="297" r:id="rId4"/>
    <p:sldId id="300" r:id="rId5"/>
    <p:sldId id="259" r:id="rId6"/>
    <p:sldId id="290" r:id="rId7"/>
    <p:sldId id="296" r:id="rId8"/>
    <p:sldId id="289" r:id="rId9"/>
    <p:sldId id="286" r:id="rId10"/>
    <p:sldId id="285" r:id="rId11"/>
    <p:sldId id="293" r:id="rId12"/>
    <p:sldId id="287" r:id="rId13"/>
    <p:sldId id="288" r:id="rId14"/>
    <p:sldId id="302" r:id="rId15"/>
    <p:sldId id="304" r:id="rId16"/>
    <p:sldId id="303" r:id="rId17"/>
    <p:sldId id="291" r:id="rId18"/>
    <p:sldId id="294" r:id="rId19"/>
    <p:sldId id="292" r:id="rId20"/>
    <p:sldId id="295" r:id="rId21"/>
    <p:sldId id="298" r:id="rId22"/>
    <p:sldId id="299" r:id="rId23"/>
    <p:sldId id="280" r:id="rId24"/>
  </p:sldIdLst>
  <p:sldSz cx="9144000" cy="6858000" type="screen4x3"/>
  <p:notesSz cx="6858000" cy="9144000"/>
  <p:embeddedFontLst>
    <p:embeddedFont>
      <p:font typeface="Merriweather" panose="020B0604020202020204" charset="0"/>
      <p:regular r:id="rId26"/>
      <p:bold r:id="rId27"/>
      <p:italic r:id="rId28"/>
      <p:boldItalic r:id="rId29"/>
    </p:embeddedFont>
    <p:embeddedFont>
      <p:font typeface="Amatic SC" panose="020B0604020202020204" charset="0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C072989-ED60-4644-8CB1-F49F1911E968}">
  <a:tblStyle styleId="{8C072989-ED60-4644-8CB1-F49F1911E96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36" y="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735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Shape 18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Shape 18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Shape 20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Shape 20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5D4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10" name="Shape 10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11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8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95A5A6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91" y="9"/>
            <a:ext cx="9152064" cy="6864065"/>
            <a:chOff x="3843650" y="238125"/>
            <a:chExt cx="3447625" cy="2585725"/>
          </a:xfrm>
        </p:grpSpPr>
        <p:sp>
          <p:nvSpPr>
            <p:cNvPr id="208" name="Shape 208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0" t="0" r="0" b="0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0" t="0" r="0" b="0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0" t="0" r="0" b="0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0" t="0" r="0" b="0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0" t="0" r="0" b="0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0" t="0" r="0" b="0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0" t="0" r="0" b="0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0" t="0" r="0" b="0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0" t="0" r="0" b="0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0" t="0" r="0" b="0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0" t="0" r="0" b="0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0" t="0" r="0" b="0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0" t="0" r="0" b="0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0" t="0" r="0" b="0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0" t="0" r="0" b="0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0" t="0" r="0" b="0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0" t="0" r="0" b="0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0" t="0" r="0" b="0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0" t="0" r="0" b="0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0" t="0" r="0" b="0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0" t="0" r="0" b="0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0" t="0" r="0" b="0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0" t="0" r="0" b="0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0" t="0" r="0" b="0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0" t="0" r="0" b="0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0" t="0" r="0" b="0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0" t="0" r="0" b="0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0" t="0" r="0" b="0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0" t="0" r="0" b="0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0" t="0" r="0" b="0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0" t="0" r="0" b="0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0" t="0" r="0" b="0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0" t="0" r="0" b="0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0" t="0" r="0" b="0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0" t="0" r="0" b="0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0" t="0" r="0" b="0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0" t="0" r="0" b="0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0" t="0" r="0" b="0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0" t="0" r="0" b="0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0" t="0" r="0" b="0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0" t="0" r="0" b="0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0" t="0" r="0" b="0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0" t="0" r="0" b="0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0" t="0" r="0" b="0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0" t="0" r="0" b="0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0" t="0" r="0" b="0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0" t="0" r="0" b="0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0" t="0" r="0" b="0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0" t="0" r="0" b="0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0" t="0" r="0" b="0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0" t="0" r="0" b="0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0" t="0" r="0" b="0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0" t="0" r="0" b="0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0" t="0" r="0" b="0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0" t="0" r="0" b="0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0" t="0" r="0" b="0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0" t="0" r="0" b="0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0" t="0" r="0" b="0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0" t="0" r="0" b="0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0" t="0" r="0" b="0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0" t="0" r="0" b="0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0" t="0" r="0" b="0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0" t="0" r="0" b="0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0" t="0" r="0" b="0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0" t="0" r="0" b="0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0" t="0" r="0" b="0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0" t="0" r="0" b="0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0" t="0" r="0" b="0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0" t="0" r="0" b="0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0" t="0" r="0" b="0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0" t="0" r="0" b="0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0" t="0" r="0" b="0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0" t="0" r="0" b="0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0" t="0" r="0" b="0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0" t="0" r="0" b="0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0" t="0" r="0" b="0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0" t="0" r="0" b="0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0" t="0" r="0" b="0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0" t="0" r="0" b="0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0" t="0" r="0" b="0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0" t="0" r="0" b="0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0" t="0" r="0" b="0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0" t="0" r="0" b="0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0" t="0" r="0" b="0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0" t="0" r="0" b="0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0" t="0" r="0" b="0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0" t="0" r="0" b="0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0" t="0" r="0" b="0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0" t="0" r="0" b="0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0" t="0" r="0" b="0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0" t="0" r="0" b="0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0" t="0" r="0" b="0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0" t="0" r="0" b="0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0" t="0" r="0" b="0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0" t="0" r="0" b="0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0" t="0" r="0" b="0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0" t="0" r="0" b="0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0" t="0" r="0" b="0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0" t="0" r="0" b="0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0" t="0" r="0" b="0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0" t="0" r="0" b="0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0" t="0" r="0" b="0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0" t="0" r="0" b="0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0" t="0" r="0" b="0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0" t="0" r="0" b="0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0" t="0" r="0" b="0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0" t="0" r="0" b="0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0" t="0" r="0" b="0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0" t="0" r="0" b="0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0" t="0" r="0" b="0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0" t="0" r="0" b="0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0" t="0" r="0" b="0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0" t="0" r="0" b="0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0" t="0" r="0" b="0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0" t="0" r="0" b="0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0" t="0" r="0" b="0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0" t="0" r="0" b="0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0" t="0" r="0" b="0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0" t="0" r="0" b="0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0" t="0" r="0" b="0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0" t="0" r="0" b="0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0" t="0" r="0" b="0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0" t="0" r="0" b="0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0" t="0" r="0" b="0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0" t="0" r="0" b="0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0" t="0" r="0" b="0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0" t="0" r="0" b="0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0" t="0" r="0" b="0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0" t="0" r="0" b="0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0" t="0" r="0" b="0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0" t="0" r="0" b="0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0" t="0" r="0" b="0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0" t="0" r="0" b="0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0" t="0" r="0" b="0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0" t="0" r="0" b="0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0" t="0" r="0" b="0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0" t="0" r="0" b="0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0" t="0" r="0" b="0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0" t="0" r="0" b="0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0" t="0" r="0" b="0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0" t="0" r="0" b="0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0" t="0" r="0" b="0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0" t="0" r="0" b="0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0" t="0" r="0" b="0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0" t="0" r="0" b="0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0" t="0" r="0" b="0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0" t="0" r="0" b="0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0" t="0" r="0" b="0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0" t="0" r="0" b="0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0" t="0" r="0" b="0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0" t="0" r="0" b="0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0" t="0" r="0" b="0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0" t="0" r="0" b="0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0" t="0" r="0" b="0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0" t="0" r="0" b="0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0" t="0" r="0" b="0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0" t="0" r="0" b="0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0" t="0" r="0" b="0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0" t="0" r="0" b="0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0" t="0" r="0" b="0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0" t="0" r="0" b="0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0" t="0" r="0" b="0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0" t="0" r="0" b="0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0" t="0" r="0" b="0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0" t="0" r="0" b="0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0" t="0" r="0" b="0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0" t="0" r="0" b="0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0" t="0" r="0" b="0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0" t="0" r="0" b="0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465" name="Shape 465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subTitle" idx="1"/>
          </p:nvPr>
        </p:nvSpPr>
        <p:spPr>
          <a:xfrm>
            <a:off x="1557875" y="3329550"/>
            <a:ext cx="6028199" cy="10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488" name="Shape 1488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55D4B"/>
        </a:solid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Shape 1699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700" name="Shape 170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Shape 666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667" name="Shape 667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9" name="Shape 669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0" name="Shape 670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2" name="Shape 672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3" name="Shape 673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4" name="Shape 674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6" name="Shape 67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7" name="Shape 677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8" name="Shape 67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9" name="Shape 679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0" name="Shape 680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2" name="Shape 682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3" name="Shape 683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5" name="Shape 68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7" name="Shape 687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2" name="Shape 692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4" name="Shape 694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9" name="Shape 699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0" name="Shape 700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1" name="Shape 701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5" name="Shape 70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6" name="Shape 70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7" name="Shape 707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8" name="Shape 70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0" name="Shape 710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4" name="Shape 714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7" name="Shape 717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8" name="Shape 71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9" name="Shape 719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0" name="Shape 720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5" name="Shape 72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7" name="Shape 727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4" name="Shape 734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6" name="Shape 73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8" name="Shape 73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9" name="Shape 739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0" name="Shape 740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1" name="Shape 741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2" name="Shape 742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3" name="Shape 743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4" name="Shape 744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7" name="Shape 747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0" name="Shape 750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7" name="Shape 757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8" name="Shape 75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0" name="Shape 760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3" name="Shape 763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4" name="Shape 764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5" name="Shape 76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6" name="Shape 76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9" name="Shape 769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1" name="Shape 771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2" name="Shape 772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6" name="Shape 77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9" name="Shape 779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0" name="Shape 780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5" name="Shape 78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6" name="Shape 78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8" name="Shape 78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0" name="Shape 790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3" name="Shape 793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4" name="Shape 794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6" name="Shape 79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7" name="Shape 797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9" name="Shape 799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1" name="Shape 801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2" name="Shape 802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6" name="Shape 80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7" name="Shape 807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9" name="Shape 809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2" name="Shape 812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5" name="Shape 81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6" name="Shape 81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7" name="Shape 817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8" name="Shape 81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0" name="Shape 820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1" name="Shape 821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2" name="Shape 822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5" name="Shape 82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6" name="Shape 82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7" name="Shape 827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8" name="Shape 82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9" name="Shape 829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0" name="Shape 830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1" name="Shape 831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3" name="Shape 833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4" name="Shape 834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7" name="Shape 837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8" name="Shape 83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499" cy="4664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0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499" cy="466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C3E50"/>
              </a:buClr>
              <a:buSzPct val="1000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973238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JAVASCRIPT CHARTING LIBRARIES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694" y="4437112"/>
            <a:ext cx="1453902" cy="187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3645024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3.3 desarrollo e implementación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979712" y="4725144"/>
            <a:ext cx="2929007" cy="1014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dirty="0"/>
              <a:t>C.1 Líneas de Código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dirty="0"/>
              <a:t>C.2 Curva de aprendizaje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dirty="0"/>
              <a:t>C.3 Lenguaje de programación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dirty="0"/>
              <a:t>C.4 Versatilidad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7" name="Shape 1841"/>
          <p:cNvSpPr txBox="1">
            <a:spLocks/>
          </p:cNvSpPr>
          <p:nvPr/>
        </p:nvSpPr>
        <p:spPr>
          <a:xfrm>
            <a:off x="1077053" y="1196752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4400" dirty="0"/>
              <a:t>3.2 </a:t>
            </a:r>
            <a:r>
              <a:rPr lang="es-ES" sz="4400" dirty="0"/>
              <a:t>Adaptabilidad navegadores</a:t>
            </a:r>
            <a:endParaRPr lang="en" sz="4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5148064" y="2132855"/>
            <a:ext cx="23762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B.1: Firefox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B.2: Google 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B.3: Opera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B.4: Safari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87" y="2213575"/>
            <a:ext cx="244327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221088"/>
            <a:ext cx="971550" cy="141922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213575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772267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747719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772267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77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3.4 Tipos </a:t>
            </a:r>
            <a:r>
              <a:rPr lang="en" sz="4400"/>
              <a:t>de Graficos</a:t>
            </a:r>
            <a:endParaRPr lang="en" sz="4400" dirty="0"/>
          </a:p>
        </p:txBody>
      </p:sp>
      <p:sp>
        <p:nvSpPr>
          <p:cNvPr id="2" name="1 Rectángulo"/>
          <p:cNvSpPr/>
          <p:nvPr/>
        </p:nvSpPr>
        <p:spPr>
          <a:xfrm>
            <a:off x="683568" y="1787467"/>
            <a:ext cx="2005677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D.1 Tipos Combinados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634965" y="1762330"/>
            <a:ext cx="2015295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D.2 Gráficos de Líneas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459900" y="1787467"/>
            <a:ext cx="2005677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D.3 Gráficos de Barras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889949" y="4264317"/>
            <a:ext cx="2036135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D.4 Gráficos Circulares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110312"/>
            <a:ext cx="1202636" cy="201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840" y="2259935"/>
            <a:ext cx="2783544" cy="148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70" y="4725144"/>
            <a:ext cx="2787977" cy="18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25144"/>
            <a:ext cx="2610982" cy="18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35" y="2268331"/>
            <a:ext cx="1982025" cy="142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0486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802" y="472514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06" y="472514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30" y="3792162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60" y="2295678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69646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112" y="3790349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60" y="2882035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802" y="523938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06" y="5264306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61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3.4 Tipos </a:t>
            </a:r>
            <a:r>
              <a:rPr lang="en" sz="4400"/>
              <a:t>de Graficos</a:t>
            </a:r>
            <a:endParaRPr lang="en" sz="4400" dirty="0"/>
          </a:p>
        </p:txBody>
      </p:sp>
      <p:sp>
        <p:nvSpPr>
          <p:cNvPr id="7" name="6 Rectángulo"/>
          <p:cNvSpPr/>
          <p:nvPr/>
        </p:nvSpPr>
        <p:spPr>
          <a:xfrm>
            <a:off x="1639281" y="1833284"/>
            <a:ext cx="2076209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D.5 Gráficos Polar Área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020939" y="3969257"/>
            <a:ext cx="2185214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D.8 Gráficos de Burbujas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03" y="4239422"/>
            <a:ext cx="22288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06" y="4505622"/>
            <a:ext cx="3124920" cy="164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Rectángulo"/>
          <p:cNvSpPr/>
          <p:nvPr/>
        </p:nvSpPr>
        <p:spPr>
          <a:xfrm>
            <a:off x="1818817" y="3969258"/>
            <a:ext cx="1717137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D.6 Gráficos Radar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19" y="2188850"/>
            <a:ext cx="2362094" cy="157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17 Rectángulo"/>
          <p:cNvSpPr/>
          <p:nvPr/>
        </p:nvSpPr>
        <p:spPr>
          <a:xfrm>
            <a:off x="4951210" y="1833283"/>
            <a:ext cx="2324675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D.7 Gráficos de Dispersión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60" y="2218581"/>
            <a:ext cx="3183335" cy="151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22" y="2139393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180327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792" y="4288141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25125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738733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93051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22" y="270353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44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971600" y="1916832"/>
            <a:ext cx="3060453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D.8 Gráficos del tipo Medidor Radial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652119" y="2062587"/>
            <a:ext cx="2561920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D.9 Gráficos de Mapas (Heat)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8" name="Shape 1841"/>
          <p:cNvSpPr txBox="1">
            <a:spLocks/>
          </p:cNvSpPr>
          <p:nvPr/>
        </p:nvSpPr>
        <p:spPr>
          <a:xfrm>
            <a:off x="1372293" y="980728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4400" dirty="0"/>
              <a:t>3.4 Tipos </a:t>
            </a:r>
            <a:r>
              <a:rPr lang="en" sz="4400"/>
              <a:t>de Graficos</a:t>
            </a:r>
            <a:endParaRPr lang="en" sz="4400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83" y="2431800"/>
            <a:ext cx="1942685" cy="162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sultado de imagen de heat cha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6" descr="Resultado de imagen de heat chart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741" y="2414801"/>
            <a:ext cx="31146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3419872" y="4203681"/>
            <a:ext cx="2550698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D.9 Gráficos de Mapas (Tree)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36228" y="3997889"/>
            <a:ext cx="19526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534576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40" y="2414801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14801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903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3.5 utilidades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4D32A23-30AF-4544-A8C1-4E0437A94948}"/>
              </a:ext>
            </a:extLst>
          </p:cNvPr>
          <p:cNvSpPr txBox="1"/>
          <p:nvPr/>
        </p:nvSpPr>
        <p:spPr>
          <a:xfrm>
            <a:off x="755576" y="2276872"/>
            <a:ext cx="2483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E.1 Requerimientos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093675-68F0-43AD-AE24-AC4496893064}"/>
              </a:ext>
            </a:extLst>
          </p:cNvPr>
          <p:cNvSpPr txBox="1"/>
          <p:nvPr/>
        </p:nvSpPr>
        <p:spPr>
          <a:xfrm>
            <a:off x="5148064" y="2276871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E.2 Metodologías de importación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2481D8-2F64-46F2-8F50-E4A9531F6448}"/>
              </a:ext>
            </a:extLst>
          </p:cNvPr>
          <p:cNvSpPr txBox="1"/>
          <p:nvPr/>
        </p:nvSpPr>
        <p:spPr>
          <a:xfrm>
            <a:off x="3428074" y="4437112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E.3 Opciones de los gráficos</a:t>
            </a:r>
          </a:p>
        </p:txBody>
      </p:sp>
    </p:spTree>
    <p:extLst>
      <p:ext uri="{BB962C8B-B14F-4D97-AF65-F5344CB8AC3E}">
        <p14:creationId xmlns:p14="http://schemas.microsoft.com/office/powerpoint/2010/main" val="129231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3.6 Criterios Economicos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8842F34-8AD0-4306-BAAD-85F0A7093B6E}"/>
              </a:ext>
            </a:extLst>
          </p:cNvPr>
          <p:cNvSpPr txBox="1"/>
          <p:nvPr/>
        </p:nvSpPr>
        <p:spPr>
          <a:xfrm>
            <a:off x="1043608" y="2348880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F.1 Coste de producto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E32C89-03D8-4E81-A6B2-9C051C849350}"/>
              </a:ext>
            </a:extLst>
          </p:cNvPr>
          <p:cNvSpPr txBox="1"/>
          <p:nvPr/>
        </p:nvSpPr>
        <p:spPr>
          <a:xfrm>
            <a:off x="5508104" y="2348880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F.2 Coste de licencia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0272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3.7 Criterios tecnicos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1CFEC67-F477-41DF-ABE4-C292A7A98D51}"/>
              </a:ext>
            </a:extLst>
          </p:cNvPr>
          <p:cNvSpPr txBox="1"/>
          <p:nvPr/>
        </p:nvSpPr>
        <p:spPr>
          <a:xfrm>
            <a:off x="1219893" y="2492896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G.1 Multiplataforma</a:t>
            </a:r>
          </a:p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CA5D54-4DB3-40DA-9A8F-8B6AE353228C}"/>
              </a:ext>
            </a:extLst>
          </p:cNvPr>
          <p:cNvSpPr txBox="1"/>
          <p:nvPr/>
        </p:nvSpPr>
        <p:spPr>
          <a:xfrm>
            <a:off x="6084168" y="2492896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G.2 Instalación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08F1A0F-4AFC-45E2-8EA0-C021CDC9A4EC}"/>
              </a:ext>
            </a:extLst>
          </p:cNvPr>
          <p:cNvSpPr txBox="1"/>
          <p:nvPr/>
        </p:nvSpPr>
        <p:spPr>
          <a:xfrm>
            <a:off x="1279203" y="431316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G.3 Configuración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95FA753-E36F-44F4-87B5-4CEBD3AC2C91}"/>
              </a:ext>
            </a:extLst>
          </p:cNvPr>
          <p:cNvSpPr txBox="1"/>
          <p:nvPr/>
        </p:nvSpPr>
        <p:spPr>
          <a:xfrm>
            <a:off x="5845321" y="4304221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G.4 Almacenamiento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8153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4.</a:t>
            </a:r>
            <a:r>
              <a:rPr lang="es-ES" dirty="0"/>
              <a:t>Evaluación de las </a:t>
            </a:r>
            <a:r>
              <a:rPr lang="es-ES" dirty="0" err="1"/>
              <a:t>tecnologias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8277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4.1 evaluacion tecnologias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619672" y="1988840"/>
            <a:ext cx="62646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Yo creo es una opción en lugar de repetir otra vez los criterios de comparación añadir el logo de cada tecnología al lado del criterio de comparación si lo cumple, y si no lo cumple no añadirlo. Como he puesto en los puntos 3.2, 3.3 y 3.4 y luego ya si incluir la tabla comparativa en el siguiente punto.</a:t>
            </a:r>
          </a:p>
        </p:txBody>
      </p:sp>
    </p:spTree>
    <p:extLst>
      <p:ext uri="{BB962C8B-B14F-4D97-AF65-F5344CB8AC3E}">
        <p14:creationId xmlns:p14="http://schemas.microsoft.com/office/powerpoint/2010/main" val="681803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5.</a:t>
            </a:r>
            <a:r>
              <a:rPr lang="es-ES" dirty="0"/>
              <a:t>Comparación de las </a:t>
            </a:r>
            <a:r>
              <a:rPr lang="es-ES" dirty="0" err="1"/>
              <a:t>tecnologias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1715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hape 1822"/>
          <p:cNvSpPr txBox="1">
            <a:spLocks noGrp="1"/>
          </p:cNvSpPr>
          <p:nvPr>
            <p:ph type="ctrTitle" idx="4294967295"/>
          </p:nvPr>
        </p:nvSpPr>
        <p:spPr>
          <a:xfrm>
            <a:off x="1691680" y="836712"/>
            <a:ext cx="5713500" cy="2544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600" dirty="0"/>
              <a:t>hola</a:t>
            </a:r>
            <a:r>
              <a:rPr lang="en" sz="8800" dirty="0"/>
              <a:t>!</a:t>
            </a:r>
          </a:p>
        </p:txBody>
      </p:sp>
      <p:sp>
        <p:nvSpPr>
          <p:cNvPr id="1823" name="Shape 1823"/>
          <p:cNvSpPr txBox="1">
            <a:spLocks noGrp="1"/>
          </p:cNvSpPr>
          <p:nvPr>
            <p:ph type="subTitle" idx="4294967295"/>
          </p:nvPr>
        </p:nvSpPr>
        <p:spPr>
          <a:xfrm>
            <a:off x="1715250" y="3356992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3600" b="1" dirty="0"/>
              <a:t>G</a:t>
            </a:r>
            <a:r>
              <a:rPr lang="en" sz="3600" b="1" dirty="0"/>
              <a:t>rupo T4</a:t>
            </a:r>
          </a:p>
        </p:txBody>
      </p:sp>
      <p:sp>
        <p:nvSpPr>
          <p:cNvPr id="1824" name="Shape 1824"/>
          <p:cNvSpPr txBox="1">
            <a:spLocks noGrp="1"/>
          </p:cNvSpPr>
          <p:nvPr>
            <p:ph type="body" idx="4294967295"/>
          </p:nvPr>
        </p:nvSpPr>
        <p:spPr>
          <a:xfrm>
            <a:off x="1715250" y="3748425"/>
            <a:ext cx="5713500" cy="19848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Urbano </a:t>
            </a:r>
            <a:r>
              <a:rPr lang="es-ES" sz="1800" dirty="0"/>
              <a:t>José Villanueva Rodríguez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Martina </a:t>
            </a:r>
            <a:r>
              <a:rPr lang="es-ES" sz="1800" dirty="0"/>
              <a:t>Andrea Palomino Berrocal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Alberto </a:t>
            </a:r>
            <a:r>
              <a:rPr lang="es-ES" sz="1800" dirty="0"/>
              <a:t>Cabrera Plata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José Daniel </a:t>
            </a:r>
            <a:r>
              <a:rPr lang="es-ES" sz="1800" dirty="0"/>
              <a:t>Navarro Sierra</a:t>
            </a:r>
            <a:endParaRPr lang="en" sz="1800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1800"/>
              <a:t>Fernando García Fernández</a:t>
            </a:r>
            <a:endParaRPr lang="en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476672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5.1 comparacion de las tecnologias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7053"/>
              </p:ext>
            </p:extLst>
          </p:nvPr>
        </p:nvGraphicFramePr>
        <p:xfrm>
          <a:off x="467544" y="1268760"/>
          <a:ext cx="8496944" cy="5555874"/>
        </p:xfrm>
        <a:graphic>
          <a:graphicData uri="http://schemas.openxmlformats.org/drawingml/2006/table">
            <a:tbl>
              <a:tblPr firstRow="1" firstCol="1" bandRow="1">
                <a:tableStyleId>{8C072989-ED60-4644-8CB1-F49F1911E968}</a:tableStyleId>
              </a:tblPr>
              <a:tblGrid>
                <a:gridCol w="1419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2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3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5635">
                <a:tc gridSpan="4"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5. Comparación de las tecnologías</a:t>
                      </a:r>
                    </a:p>
                  </a:txBody>
                  <a:tcPr marL="52255" marR="52255" marT="0" marB="0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63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CRITERIOS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TECNOLOGÍA A (Chart.js)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TECNOLOGÍA B (Echarts)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COMENTARIOS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5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A.1. Licencia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MIT (Open Source)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Open </a:t>
                      </a:r>
                      <a:r>
                        <a:rPr lang="es-ES" sz="1100" dirty="0" err="1">
                          <a:effectLst/>
                          <a:latin typeface="+mn-lt"/>
                        </a:rPr>
                        <a:t>source</a:t>
                      </a:r>
                      <a:r>
                        <a:rPr lang="es-ES" sz="1100" dirty="0">
                          <a:effectLst/>
                          <a:latin typeface="+mn-lt"/>
                        </a:rPr>
                        <a:t> software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En cuanto a Chart.js, es Open Source bajo la licencia de MIT, el cual permite su uso siempre y cuando se mantenga el copyright intacto.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5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A.2. Documentación técnica oficial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La herramienta tiene su propia página web donde se puede encontrar documentación técnica.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La herramienta tiene su propia página web donde se puede encontrar documentación técnica.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Parte de la documentación oficial de Echarts está en chino.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2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A.3. Documentación técnica no oficial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9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A.4. Comunidad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Si, https://github.com/chartjs/Chart.js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Si, https://ecomfe.github.io/echarts-examples/public/index.html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2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A.5. Soporte y mantenimiento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Si, proporcionado por la comunidad 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Si, proporcionado por la comunidad 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75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A.6. Requisitos técnicos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128 MB disco duro</a:t>
                      </a:r>
                    </a:p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Procesador a 1’5GHz</a:t>
                      </a:r>
                    </a:p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RAM 1Gb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 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128 MB disco duro</a:t>
                      </a:r>
                    </a:p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Procesador a 1’5GHz</a:t>
                      </a:r>
                    </a:p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RAM 1Gb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 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Se trata de una estimación de requisitos mínimos para implementar gráficos de cada librería.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69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A.7. Competitividad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Tau Charts, ChartJS, Chartist, C3, Highcharts, ReCharts, NVD3, Flot, Google Charts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Tau Charts, ChartJS, Chartist, C3, Highcharts, ReCharts, NVD3, Flot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69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A.8. Material de apoyo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Si, dentro de la documentación técnica, YouTube y demás blogs tecnológicos.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56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B.1 Firefox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56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B.2 Google Chrome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5635"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B.3. Opera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5635"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B.4. Safari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803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620688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5.1 comparacion de las tecnologias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891669"/>
              </p:ext>
            </p:extLst>
          </p:nvPr>
        </p:nvGraphicFramePr>
        <p:xfrm>
          <a:off x="251520" y="1484784"/>
          <a:ext cx="8568952" cy="4821054"/>
        </p:xfrm>
        <a:graphic>
          <a:graphicData uri="http://schemas.openxmlformats.org/drawingml/2006/table">
            <a:tbl>
              <a:tblPr firstRow="1" firstCol="1" bandRow="1">
                <a:tableStyleId>{8C072989-ED60-4644-8CB1-F49F1911E968}</a:tableStyleId>
              </a:tblPr>
              <a:tblGrid>
                <a:gridCol w="224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4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213">
                <a:tc gridSpan="4"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5. Comparación de las tecnologías</a:t>
                      </a:r>
                    </a:p>
                  </a:txBody>
                  <a:tcPr marL="52255" marR="52255" marT="0" marB="0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3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CRITERIOS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TECNOLOGÍA A (Chart.js)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TECNOLOGÍA B (Echarts)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COMENTARIOS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C.1. Líneas de Código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Variable, en función del tipo de gráfico a implementar y la cantidad de datos y funcionalidades que queramos introducir en el mismo.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Variable, en función del tipo de gráfico a implementar y la cantidad de datos y funcionalidades que queramos introducir en el mismo.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7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C.2. Curva de aprendizaje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Variable, en función de la experiencia anterior del desarrollador.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Variable, en función de la experiencia anterior del desarrollador.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Según desarrolladores</a:t>
                      </a:r>
                      <a:r>
                        <a:rPr lang="es-ES" sz="11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experimentados, Chart.js es la librería que ofrece más ventajas a los desarrolladores inexpertos. </a:t>
                      </a: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C.3. Lenguaje de programación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4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C.4. Versatilidad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D.1. Tipos Combinados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rowSpan="10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Podemos observar que </a:t>
                      </a:r>
                      <a:r>
                        <a:rPr lang="es-ES" sz="11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Echart</a:t>
                      </a: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, permite realizar más tipos de gráficos distintos que </a:t>
                      </a:r>
                      <a:r>
                        <a:rPr lang="es-ES" sz="11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chartJS</a:t>
                      </a: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, por lo que puede ser un elemento diferenciador si una aplicación necesita el uso de gráficos con mapas o gráficos de medidor radial.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D.2. Gráfico de Línea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D.3. Gráficos Barras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D.4. Gráficos Circulares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6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D.5. Gráficos Polar Área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4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D.6. Gráficos Radar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4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D.7. Gráficos de Dispersión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59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D.8. Gráficos de Burbujas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No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4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D.9. Gráficos del tipo </a:t>
                      </a:r>
                      <a:r>
                        <a:rPr lang="es-ES" sz="1100" dirty="0" err="1">
                          <a:effectLst/>
                          <a:latin typeface="Arial"/>
                          <a:ea typeface="Calibri"/>
                          <a:cs typeface="Arial"/>
                        </a:rPr>
                        <a:t>Med</a:t>
                      </a: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. Radial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4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D.10. Gráficos de Mapas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246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5.1 comparacion de las tecnologias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219433"/>
              </p:ext>
            </p:extLst>
          </p:nvPr>
        </p:nvGraphicFramePr>
        <p:xfrm>
          <a:off x="755576" y="1484784"/>
          <a:ext cx="7920881" cy="4700714"/>
        </p:xfrm>
        <a:graphic>
          <a:graphicData uri="http://schemas.openxmlformats.org/drawingml/2006/table">
            <a:tbl>
              <a:tblPr firstRow="1" firstCol="1" bandRow="1">
                <a:tableStyleId>{8C072989-ED60-4644-8CB1-F49F1911E968}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 gridSpan="4"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5. Comparación de las tecnologías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34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CRITERIOS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TECNOLOGÍA A (Chart.js)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TECNOLOGÍA B (</a:t>
                      </a:r>
                      <a:r>
                        <a:rPr lang="es-ES" sz="1100" b="1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Echarts</a:t>
                      </a: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COMENTARIOS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E.1. Requerimientos Software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IDE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IDE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4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E.2. Metodologías de importación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Importación de paquetes modulares, importación modular de un solo archivo o plan de importación de archivo único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Importación de paquetes modulares, importación modular de un solo archivo o plan de importación de archivo único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01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E.3. Opciones de los gráficos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Línea de tiempo, caja de herramientas, leyenda, rango de datos, ejes a parte del x e y, colores, animaciones… Y cada una con sus subopciones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Línea de tiempo, caja de herramientas, leyenda, rango de datos, ejes a parte del x e y, colores, animaciones… Y cada una con sus subopciones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F.1. Coste de producto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0 €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0 €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F.2. Coste de licencia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0 €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0 €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G.1. Multiplataforma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Sistemas Windows, Sistemas Unix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Sistemas Windows, Sistemas Unix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6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G.2. Instalación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6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G.3. Configuración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005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G.4. Almacenamiento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7-10 MB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30-35 MB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Vemos que los gráficos de </a:t>
                      </a:r>
                      <a:r>
                        <a:rPr lang="es-ES" sz="1100" dirty="0" err="1">
                          <a:effectLst/>
                        </a:rPr>
                        <a:t>Echarts</a:t>
                      </a:r>
                      <a:r>
                        <a:rPr lang="es-ES" sz="1100" dirty="0">
                          <a:effectLst/>
                        </a:rPr>
                        <a:t> son algo más complejos y resultones visualmente, lo cual indica esa diferencia de memoria.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870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Shape 2076"/>
          <p:cNvSpPr txBox="1">
            <a:spLocks noGrp="1"/>
          </p:cNvSpPr>
          <p:nvPr>
            <p:ph type="ctrTitle" idx="4294967295"/>
          </p:nvPr>
        </p:nvSpPr>
        <p:spPr>
          <a:xfrm>
            <a:off x="1763688" y="2276872"/>
            <a:ext cx="5713500" cy="110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800" dirty="0">
                <a:solidFill>
                  <a:srgbClr val="FFFFFF"/>
                </a:solidFill>
              </a:rPr>
              <a:t>Muchas Gracias</a:t>
            </a:r>
          </a:p>
        </p:txBody>
      </p:sp>
      <p:sp>
        <p:nvSpPr>
          <p:cNvPr id="2077" name="Shape 2077"/>
          <p:cNvSpPr txBox="1">
            <a:spLocks noGrp="1"/>
          </p:cNvSpPr>
          <p:nvPr>
            <p:ph type="subTitle" idx="4294967295"/>
          </p:nvPr>
        </p:nvSpPr>
        <p:spPr>
          <a:xfrm>
            <a:off x="1763688" y="3645024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¿Alguna Pregunta?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475656" y="2348880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1. planificación y entrega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6502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1.1 planificacion y entrega</a:t>
            </a:r>
          </a:p>
        </p:txBody>
      </p:sp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64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2.des</a:t>
            </a:r>
            <a:r>
              <a:rPr lang="es-ES" dirty="0" err="1"/>
              <a:t>cripcion</a:t>
            </a:r>
            <a:r>
              <a:rPr lang="es-ES" dirty="0"/>
              <a:t> de las </a:t>
            </a:r>
            <a:r>
              <a:rPr lang="es-ES" dirty="0" err="1"/>
              <a:t>tecnologias</a:t>
            </a:r>
            <a:br>
              <a:rPr lang="es-ES" dirty="0"/>
            </a:b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2.1 descripcion de la tecnologia chartjs</a:t>
            </a:r>
          </a:p>
        </p:txBody>
      </p:sp>
      <p:sp>
        <p:nvSpPr>
          <p:cNvPr id="2" name="1 Rectángulo"/>
          <p:cNvSpPr/>
          <p:nvPr/>
        </p:nvSpPr>
        <p:spPr>
          <a:xfrm>
            <a:off x="899592" y="191683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Chart.js es una librería JavaScript que permite generar distintos tipos de gráficas. Es posible representar datos usando 8 tipos de gráficas diferentes, totalmente personalizables y animadas.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Funciona con HTML5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Soporta la mayoría de los navegadores modernos, incluso funciona en dispositivos móviles. 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95936" y="407707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 depende de librerías externas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Licencia Open Source bajo licencia del 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Muy buena documentación, con ejemplos de uso muy completos.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Usa el elemento </a:t>
            </a:r>
            <a:r>
              <a:rPr lang="es-ES" dirty="0" err="1"/>
              <a:t>Canvas</a:t>
            </a:r>
            <a:r>
              <a:rPr lang="es-ES" dirty="0"/>
              <a:t>, que es un nodo DOM único, similar en características a una imagen estática.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88840"/>
            <a:ext cx="18478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36" y="4373235"/>
            <a:ext cx="244327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11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2.2 descripcion de la tecnologia echarts</a:t>
            </a:r>
          </a:p>
        </p:txBody>
      </p:sp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3F15AC9-E265-4B70-8346-0C066C7929B0}"/>
              </a:ext>
            </a:extLst>
          </p:cNvPr>
          <p:cNvSpPr txBox="1"/>
          <p:nvPr/>
        </p:nvSpPr>
        <p:spPr>
          <a:xfrm>
            <a:off x="539552" y="2060848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/>
              <a:t>Echarts</a:t>
            </a:r>
            <a:r>
              <a:rPr lang="es-ES" dirty="0"/>
              <a:t> o Enterprise Charts es una completa biblioteca de gráficos intuitivos, interactivos y altamente personalizables; con una manera fácil de agregar a los productos comerciales de sus usuarios.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Está escrito en JavaScript puro y basado en </a:t>
            </a:r>
            <a:r>
              <a:rPr lang="es-ES" dirty="0" err="1"/>
              <a:t>Zrender</a:t>
            </a:r>
            <a:r>
              <a:rPr lang="es-ES" dirty="0"/>
              <a:t> (biblioteca liviana de lienzos).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Soporta la mayoría de los navegadores web modernos y móviles.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96516A4-38E5-4D44-9EC4-3A17F467A843}"/>
              </a:ext>
            </a:extLst>
          </p:cNvPr>
          <p:cNvSpPr txBox="1"/>
          <p:nvPr/>
        </p:nvSpPr>
        <p:spPr>
          <a:xfrm>
            <a:off x="4211960" y="4653136"/>
            <a:ext cx="4392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Posee características originales (Arrastrar-Recalcular, Vista de Datos, Escalar </a:t>
            </a:r>
            <a:r>
              <a:rPr lang="es-ES" dirty="0" err="1"/>
              <a:t>Roaming</a:t>
            </a:r>
            <a:r>
              <a:rPr lang="es-ES" dirty="0"/>
              <a:t>…)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Actualmente admite 12 tipos de gráficos, equipados con 7 elementos interactivos con la capacidad de combinarse.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Escasa documentación, estando la original en chino obtenida del buscador Baidu con traducción al inglés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55ADE-0C20-4B6F-BE22-E790600B2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188" y="4797152"/>
            <a:ext cx="244327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C5D3805-C34D-4E33-B416-E81EF2433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185" y="2492896"/>
            <a:ext cx="3335263" cy="93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8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</a:t>
            </a:r>
            <a:r>
              <a:rPr lang="es-ES" dirty="0"/>
              <a:t>Criterios de Comparación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4310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3.1 Criterios Generales</a:t>
            </a:r>
          </a:p>
        </p:txBody>
      </p:sp>
    </p:spTree>
    <p:extLst>
      <p:ext uri="{BB962C8B-B14F-4D97-AF65-F5344CB8AC3E}">
        <p14:creationId xmlns:p14="http://schemas.microsoft.com/office/powerpoint/2010/main" val="1271094600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1281</Words>
  <Application>Microsoft Office PowerPoint</Application>
  <PresentationFormat>Presentación en pantalla (4:3)</PresentationFormat>
  <Paragraphs>227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Merriweather</vt:lpstr>
      <vt:lpstr>Amatic SC</vt:lpstr>
      <vt:lpstr>Calibri</vt:lpstr>
      <vt:lpstr>Arial</vt:lpstr>
      <vt:lpstr>Times New Roman</vt:lpstr>
      <vt:lpstr>Symbol</vt:lpstr>
      <vt:lpstr>Nathaniel template</vt:lpstr>
      <vt:lpstr>JAVASCRIPT CHARTING LIBRARIES</vt:lpstr>
      <vt:lpstr>hola!</vt:lpstr>
      <vt:lpstr>1. planificación y entrega </vt:lpstr>
      <vt:lpstr>1.1 planificacion y entrega</vt:lpstr>
      <vt:lpstr>2.descripcion de las tecnologias </vt:lpstr>
      <vt:lpstr>2.1 descripcion de la tecnologia chartjs</vt:lpstr>
      <vt:lpstr>2.2 descripcion de la tecnologia echarts</vt:lpstr>
      <vt:lpstr>3.Criterios de Comparación </vt:lpstr>
      <vt:lpstr>3.1 Criterios Generales</vt:lpstr>
      <vt:lpstr>3.3 desarrollo e implementación</vt:lpstr>
      <vt:lpstr>3.4 Tipos de Graficos</vt:lpstr>
      <vt:lpstr>3.4 Tipos de Graficos</vt:lpstr>
      <vt:lpstr>Presentación de PowerPoint</vt:lpstr>
      <vt:lpstr>3.5 utilidades</vt:lpstr>
      <vt:lpstr>3.6 Criterios Economicos</vt:lpstr>
      <vt:lpstr>3.7 Criterios tecnicos</vt:lpstr>
      <vt:lpstr>4.Evaluación de las tecnologias </vt:lpstr>
      <vt:lpstr>4.1 evaluacion tecnologias</vt:lpstr>
      <vt:lpstr>5.Comparación de las tecnologias </vt:lpstr>
      <vt:lpstr>5.1 comparacion de las tecnologias</vt:lpstr>
      <vt:lpstr>5.1 comparacion de las tecnologias</vt:lpstr>
      <vt:lpstr>5.1 comparacion de las tecnologias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CHARTING LIBRARIES</dc:title>
  <dc:creator>Fernando García Fernández</dc:creator>
  <cp:lastModifiedBy>Martina Andrea </cp:lastModifiedBy>
  <cp:revision>33</cp:revision>
  <dcterms:modified xsi:type="dcterms:W3CDTF">2018-04-09T17:59:20Z</dcterms:modified>
</cp:coreProperties>
</file>