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285" r:id="rId10"/>
    <p:sldId id="293" r:id="rId11"/>
    <p:sldId id="287" r:id="rId12"/>
    <p:sldId id="288" r:id="rId13"/>
    <p:sldId id="302" r:id="rId14"/>
    <p:sldId id="304" r:id="rId15"/>
    <p:sldId id="303" r:id="rId16"/>
    <p:sldId id="292" r:id="rId17"/>
    <p:sldId id="295" r:id="rId18"/>
    <p:sldId id="298" r:id="rId19"/>
    <p:sldId id="299" r:id="rId20"/>
    <p:sldId id="305" r:id="rId21"/>
    <p:sldId id="306" r:id="rId22"/>
    <p:sldId id="307" r:id="rId23"/>
    <p:sldId id="280" r:id="rId24"/>
  </p:sldIdLst>
  <p:sldSz cx="9144000" cy="6858000" type="screen4x3"/>
  <p:notesSz cx="6858000" cy="9144000"/>
  <p:embeddedFontLst>
    <p:embeddedFont>
      <p:font typeface="Merriweather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Amatic SC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55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704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04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683568" y="1787467"/>
            <a:ext cx="200567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D.1 Tipos Combinados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4965" y="1762330"/>
            <a:ext cx="201529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D.2 Gráficos de Líneas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59900" y="1787467"/>
            <a:ext cx="200567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D.3 Gráficos de Barras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89949" y="4264317"/>
            <a:ext cx="203613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D.4 Gráficos Circulares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10312"/>
            <a:ext cx="1202636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40" y="2259935"/>
            <a:ext cx="2783544" cy="148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0" y="4725144"/>
            <a:ext cx="2787977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0982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5" y="2268331"/>
            <a:ext cx="1982025" cy="142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0486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0" y="3792162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295678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6964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12" y="379034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88203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523938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526430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7" name="6 Rectángulo"/>
          <p:cNvSpPr/>
          <p:nvPr/>
        </p:nvSpPr>
        <p:spPr>
          <a:xfrm>
            <a:off x="1639281" y="1833284"/>
            <a:ext cx="2076209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D.5 Gráficos Polar Área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20939" y="3969257"/>
            <a:ext cx="2185214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 Burbujas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03" y="4239422"/>
            <a:ext cx="2228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505622"/>
            <a:ext cx="3124920" cy="1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818817" y="3969258"/>
            <a:ext cx="171713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D.6 Gráficos Radar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19" y="2188850"/>
            <a:ext cx="2362094" cy="1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951210" y="1833283"/>
            <a:ext cx="232467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D.7 Gráficos de Dispersión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60" y="2218581"/>
            <a:ext cx="3183335" cy="15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13939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8032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2" y="428814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12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3873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05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70353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4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916832"/>
            <a:ext cx="3060453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del tipo Medidor Radial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652119" y="2062587"/>
            <a:ext cx="256192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(Heat)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8" name="Shape 1841"/>
          <p:cNvSpPr txBox="1">
            <a:spLocks/>
          </p:cNvSpPr>
          <p:nvPr/>
        </p:nvSpPr>
        <p:spPr>
          <a:xfrm>
            <a:off x="1372293" y="980728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83" y="2431800"/>
            <a:ext cx="1942685" cy="1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heat 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Resultado de imagen de heat 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41" y="2414801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19872" y="4203681"/>
            <a:ext cx="255069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(Tree)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6228" y="3997889"/>
            <a:ext cx="1952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3457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4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3.5 utilidades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D32A23-30AF-4544-A8C1-4E0437A94948}"/>
              </a:ext>
            </a:extLst>
          </p:cNvPr>
          <p:cNvSpPr txBox="1"/>
          <p:nvPr/>
        </p:nvSpPr>
        <p:spPr>
          <a:xfrm>
            <a:off x="755576" y="227687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E.1 Requerimientos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093675-68F0-43AD-AE24-AC4496893064}"/>
              </a:ext>
            </a:extLst>
          </p:cNvPr>
          <p:cNvSpPr txBox="1"/>
          <p:nvPr/>
        </p:nvSpPr>
        <p:spPr>
          <a:xfrm>
            <a:off x="5148064" y="2276871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E.2 Metodologías de importación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2481D8-2F64-46F2-8F50-E4A9531F6448}"/>
              </a:ext>
            </a:extLst>
          </p:cNvPr>
          <p:cNvSpPr txBox="1"/>
          <p:nvPr/>
        </p:nvSpPr>
        <p:spPr>
          <a:xfrm>
            <a:off x="3428074" y="4437112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E.3 Opciones de los gráficos</a:t>
            </a:r>
          </a:p>
        </p:txBody>
      </p:sp>
    </p:spTree>
    <p:extLst>
      <p:ext uri="{BB962C8B-B14F-4D97-AF65-F5344CB8AC3E}">
        <p14:creationId xmlns:p14="http://schemas.microsoft.com/office/powerpoint/2010/main" val="129231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3.6 Criterios Economicos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842F34-8AD0-4306-BAAD-85F0A7093B6E}"/>
              </a:ext>
            </a:extLst>
          </p:cNvPr>
          <p:cNvSpPr txBox="1"/>
          <p:nvPr/>
        </p:nvSpPr>
        <p:spPr>
          <a:xfrm>
            <a:off x="1043608" y="234888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F.1 Coste de producto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32C89-03D8-4E81-A6B2-9C051C849350}"/>
              </a:ext>
            </a:extLst>
          </p:cNvPr>
          <p:cNvSpPr txBox="1"/>
          <p:nvPr/>
        </p:nvSpPr>
        <p:spPr>
          <a:xfrm>
            <a:off x="5508104" y="2348880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F.2 Coste de licencia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027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3.7 Criterios tecnicos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CFEC67-F477-41DF-ABE4-C292A7A98D51}"/>
              </a:ext>
            </a:extLst>
          </p:cNvPr>
          <p:cNvSpPr txBox="1"/>
          <p:nvPr/>
        </p:nvSpPr>
        <p:spPr>
          <a:xfrm>
            <a:off x="1219893" y="249289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G.1 Multiplataforma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CA5D54-4DB3-40DA-9A8F-8B6AE353228C}"/>
              </a:ext>
            </a:extLst>
          </p:cNvPr>
          <p:cNvSpPr txBox="1"/>
          <p:nvPr/>
        </p:nvSpPr>
        <p:spPr>
          <a:xfrm>
            <a:off x="6084168" y="2492896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G.2 Instalación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8F1A0F-4AFC-45E2-8EA0-C021CDC9A4EC}"/>
              </a:ext>
            </a:extLst>
          </p:cNvPr>
          <p:cNvSpPr txBox="1"/>
          <p:nvPr/>
        </p:nvSpPr>
        <p:spPr>
          <a:xfrm>
            <a:off x="1279203" y="4313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G.3 Configuración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5FA753-E36F-44F4-87B5-4CEBD3AC2C91}"/>
              </a:ext>
            </a:extLst>
          </p:cNvPr>
          <p:cNvSpPr txBox="1"/>
          <p:nvPr/>
        </p:nvSpPr>
        <p:spPr>
          <a:xfrm>
            <a:off x="5845321" y="430422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G.4 Almacenamiento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15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  <a:r>
              <a:rPr lang="es-ES" dirty="0"/>
              <a:t>Comparación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053"/>
              </p:ext>
            </p:extLst>
          </p:nvPr>
        </p:nvGraphicFramePr>
        <p:xfrm>
          <a:off x="467544" y="1268760"/>
          <a:ext cx="8496944" cy="555587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41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635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A.1. Licencia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MIT (Open Source)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Open </a:t>
                      </a:r>
                      <a:r>
                        <a:rPr lang="es-ES" sz="1100" dirty="0" err="1">
                          <a:effectLst/>
                          <a:latin typeface="+mn-lt"/>
                        </a:rPr>
                        <a:t>source</a:t>
                      </a:r>
                      <a:r>
                        <a:rPr lang="es-ES" sz="1100" dirty="0">
                          <a:effectLst/>
                          <a:latin typeface="+mn-lt"/>
                        </a:rPr>
                        <a:t> software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 cuanto a Chart.js, es Open Source bajo la licencia de MIT, el cual permite su uso siempre y cuando se mantenga el copyright intacto.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A.2. Documentación técnica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de la documentación oficial de Echarts está en chino.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A.3. Documentación técnica no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A.4. Comunidad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Si, https://github.com/chartjs/Chart.js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https://ecomfe.github.io/echarts-examples/public/index.html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A.5. Soporte y mantenimiento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A.6. Requisitos técnicos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trata de una estimación de requisitos mínimos para implementar gráficos de cada librería.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A.7. Competitividad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Flot, Google Charts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A.8. Material de apoyo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dentro de la documentación técnica, YouTube y demás blogs tecnológicos.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B.1 Firefox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B.2 Google Chrome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B.3. Opera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B.4. Safari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62068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1669"/>
              </p:ext>
            </p:extLst>
          </p:nvPr>
        </p:nvGraphicFramePr>
        <p:xfrm>
          <a:off x="251520" y="1484784"/>
          <a:ext cx="8568952" cy="482105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224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13">
                <a:tc gridSpan="4"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3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C.1. Líneas de Código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C.2. Curva de aprendizaje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Según desarrolladores</a:t>
                      </a:r>
                      <a:r>
                        <a:rPr lang="es-ES" sz="11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experimentados, Chart.js es la librería que ofrece más ventajas a los desarrolladores inexpertos. 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C.3. Lenguaje de programación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C.4. Versatilidad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D.1. Tipos Combinados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Podemos observar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Echart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permite realizar más tipos de gráficos distintos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chartJS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por lo que puede ser un elemento diferenciador si una aplicación necesita el uso de gráficos con mapas o gráficos de medidor radial.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D.2. Gráfico de Línea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D.3. Gráficos Barras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D.4. Gráficos Circulares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D.5. Gráficos Polar Área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D.6. Gráficos Radar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D.7. Gráficos de Dispersión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D.8. Gráficos de Burbujas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D.9. Gráficos del tipo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Med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. Radial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D.10. Gráficos de Mapas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4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19433"/>
              </p:ext>
            </p:extLst>
          </p:nvPr>
        </p:nvGraphicFramePr>
        <p:xfrm>
          <a:off x="755576" y="1484784"/>
          <a:ext cx="7920881" cy="470071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4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B (</a:t>
                      </a:r>
                      <a:r>
                        <a:rPr lang="es-ES" sz="11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Echarts</a:t>
                      </a: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E.1. Requerimientos Software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E.2. Metodologías de importación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E.3. Opciones de los gráficos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F.1. Coste de producto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F.2. Coste de licencia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G.1. Multiplataforma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G.2. Instalación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G.3. Configuración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G.4. Almacenamiento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7-10 MB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30-35 MB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Vemos que los gráficos de </a:t>
                      </a:r>
                      <a:r>
                        <a:rPr lang="es-ES" sz="1100" dirty="0" err="1">
                          <a:effectLst/>
                        </a:rPr>
                        <a:t>Echarts</a:t>
                      </a:r>
                      <a:r>
                        <a:rPr lang="es-ES" sz="1100" dirty="0">
                          <a:effectLst/>
                        </a:rPr>
                        <a:t> son algo más complejos y resultones visualmente, lo cual indica esa diferencia de memoria.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6.</a:t>
            </a:r>
            <a:r>
              <a:rPr lang="es-ES" dirty="0"/>
              <a:t>SITUACIONES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48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59494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6.1</a:t>
            </a:r>
            <a:r>
              <a:rPr lang="es-ES" sz="4400" dirty="0"/>
              <a:t> SITUACION 1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131750" y="4087303"/>
            <a:ext cx="48804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/>
              <a:t>Elección: </a:t>
            </a:r>
          </a:p>
          <a:p>
            <a:endParaRPr lang="es-ES" sz="1600" dirty="0"/>
          </a:p>
          <a:p>
            <a:r>
              <a:rPr lang="es-ES" sz="1700" dirty="0"/>
              <a:t>- Documentación oficial y no oficial muy extensa</a:t>
            </a:r>
          </a:p>
          <a:p>
            <a:r>
              <a:rPr lang="es-ES" sz="1700" dirty="0"/>
              <a:t>- Tutoriales y ejemplos muy extensos</a:t>
            </a:r>
          </a:p>
          <a:p>
            <a:r>
              <a:rPr lang="es-ES" sz="1700" dirty="0"/>
              <a:t>- Tutoriales tanto en inglés como en español</a:t>
            </a:r>
          </a:p>
          <a:p>
            <a:r>
              <a:rPr lang="es-ES" sz="1700" dirty="0"/>
              <a:t>- Comunidad de desarrolladores muy extensa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1D670CB5-BDA3-43E4-A179-E12F2DFEF724}"/>
              </a:ext>
            </a:extLst>
          </p:cNvPr>
          <p:cNvSpPr txBox="1"/>
          <p:nvPr/>
        </p:nvSpPr>
        <p:spPr>
          <a:xfrm>
            <a:off x="1131750" y="2094248"/>
            <a:ext cx="45310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Un estudiante, </a:t>
            </a:r>
            <a:r>
              <a:rPr lang="es-ES" sz="2000" b="1" dirty="0">
                <a:solidFill>
                  <a:schemeClr val="tx1"/>
                </a:solidFill>
              </a:rPr>
              <a:t>sin experiencia</a:t>
            </a:r>
            <a:r>
              <a:rPr lang="es-ES" sz="2000" dirty="0">
                <a:solidFill>
                  <a:schemeClr val="tx1"/>
                </a:solidFill>
              </a:rPr>
              <a:t> en librerías de gráficos en JavaScript, necesita implementar una aplicación web donde se muestren los gráficos más comunes.</a:t>
            </a:r>
          </a:p>
        </p:txBody>
      </p:sp>
      <p:pic>
        <p:nvPicPr>
          <p:cNvPr id="2050" name="Picture 2" descr="Resultado de imagen de noob programmer">
            <a:extLst>
              <a:ext uri="{FF2B5EF4-FFF2-40B4-BE49-F238E27FC236}">
                <a16:creationId xmlns:a16="http://schemas.microsoft.com/office/drawing/2014/main" id="{AA256453-1CC7-4BC1-8333-68FC90B9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52028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5B6788-C736-4117-8298-853E2A30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576064" cy="576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9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6.2</a:t>
            </a:r>
            <a:r>
              <a:rPr lang="es-ES" sz="4400" dirty="0"/>
              <a:t> SITUACION 2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619672" y="1988840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blablabla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</a:t>
            </a:r>
            <a:r>
              <a:rPr lang="es-ES" dirty="0" err="1"/>
              <a:t>iNTRODUCCION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2.des</a:t>
            </a:r>
            <a:r>
              <a:rPr lang="es-ES" dirty="0" err="1"/>
              <a:t>cripcion</a:t>
            </a:r>
            <a:r>
              <a:rPr lang="es-ES" dirty="0"/>
              <a:t>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descripcion de la tecnologia chartjs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95936" y="407707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depende de librerías externas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Open Source bajo licencia del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Muy buena documentación, con ejemplos de uso muy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el elemento </a:t>
            </a:r>
            <a:r>
              <a:rPr lang="es-ES" dirty="0" err="1"/>
              <a:t>Canvas</a:t>
            </a:r>
            <a:r>
              <a:rPr lang="es-ES" dirty="0"/>
              <a:t>, que es un nodo DOM único, similar en características a una imagen estática.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437323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descripcion de la tecnologia echarts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Echarts</a:t>
            </a:r>
            <a:r>
              <a:rPr lang="es-ES" dirty="0"/>
              <a:t>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6516A4-38E5-4D44-9EC4-3A17F467A843}"/>
              </a:ext>
            </a:extLst>
          </p:cNvPr>
          <p:cNvSpPr txBox="1"/>
          <p:nvPr/>
        </p:nvSpPr>
        <p:spPr>
          <a:xfrm>
            <a:off x="4211960" y="4653136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Posee características originales (Arrastrar-Recalcular, Vista de Datos, Escalar </a:t>
            </a:r>
            <a:r>
              <a:rPr lang="es-ES" dirty="0" err="1"/>
              <a:t>Roaming</a:t>
            </a:r>
            <a:r>
              <a:rPr lang="es-ES" dirty="0"/>
              <a:t>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Actualmente admite 12 tipos de gráficos, equipados con 7 elementos interactivos con la capacidad de combinarse.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Escasa documentación, estando la original en chino obtenida del buscador Baidu con traducción al inglés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5ADE-0C20-4B6F-BE22-E790600B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8" y="4797152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5D3805-C34D-4E33-B416-E81EF243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85" y="2492896"/>
            <a:ext cx="3335263" cy="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Criterios Generales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9AE8-E5DD-471A-960A-057CB5EA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2" y="2349654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D6FA469-6E19-4321-A927-9F3D605E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2" y="4534273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827584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A.1: Licencia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A.2: Documentación técnica oficial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A.3: Documentación técnica no oficial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A.4: 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A.5 Soporte y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A.6 Requisitos técnicos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A.7 Competencia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A.8 Material de apoyo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 descr="Resultado de imagen de MIT logo">
            <a:extLst>
              <a:ext uri="{FF2B5EF4-FFF2-40B4-BE49-F238E27FC236}">
                <a16:creationId xmlns:a16="http://schemas.microsoft.com/office/drawing/2014/main" id="{FBD1D6D2-667A-4EBC-87E4-8B336EE8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69" y="2371344"/>
            <a:ext cx="1113610" cy="7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Berkeley Software Distribution">
            <a:extLst>
              <a:ext uri="{FF2B5EF4-FFF2-40B4-BE49-F238E27FC236}">
                <a16:creationId xmlns:a16="http://schemas.microsoft.com/office/drawing/2014/main" id="{80DA5F4E-E9FC-4A59-937E-DB8A0989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76" y="4518980"/>
            <a:ext cx="864096" cy="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EB187BDB-66C7-41E9-BD81-8E67860E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16" y="2325317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n relacionada">
            <a:extLst>
              <a:ext uri="{FF2B5EF4-FFF2-40B4-BE49-F238E27FC236}">
                <a16:creationId xmlns:a16="http://schemas.microsoft.com/office/drawing/2014/main" id="{62942A1C-3866-47A5-A90A-319DE5BB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14" y="4436639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5CC94EA5-ECEE-4B4D-800A-7DEF9D12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3" y="5290515"/>
            <a:ext cx="851887" cy="9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n relacionada">
            <a:extLst>
              <a:ext uri="{FF2B5EF4-FFF2-40B4-BE49-F238E27FC236}">
                <a16:creationId xmlns:a16="http://schemas.microsoft.com/office/drawing/2014/main" id="{36A5A7AA-185B-4DEA-8674-189E8C33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58" y="3174513"/>
            <a:ext cx="820218" cy="9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89588BD-3806-4870-816F-A49CA971B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179" y="5149358"/>
            <a:ext cx="744860" cy="7151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627157C-D330-413C-805D-1EFF5AD654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6661" y="5506930"/>
            <a:ext cx="611136" cy="335139"/>
          </a:xfrm>
          <a:prstGeom prst="rect">
            <a:avLst/>
          </a:prstGeom>
        </p:spPr>
      </p:pic>
      <p:pic>
        <p:nvPicPr>
          <p:cNvPr id="22" name="Picture 10" descr="Resultado de imagen de highcharts js">
            <a:extLst>
              <a:ext uri="{FF2B5EF4-FFF2-40B4-BE49-F238E27FC236}">
                <a16:creationId xmlns:a16="http://schemas.microsoft.com/office/drawing/2014/main" id="{C97951F4-C45E-4C5F-88B8-BF9A84A4A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79" y="5827218"/>
            <a:ext cx="1073528" cy="2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EF561A7-000F-4527-A740-7532BE5D1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025" y="3154198"/>
            <a:ext cx="744860" cy="71514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BDCD17D-7FF4-40C3-933C-7BF74C4988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696" y="3537670"/>
            <a:ext cx="611136" cy="335139"/>
          </a:xfrm>
          <a:prstGeom prst="rect">
            <a:avLst/>
          </a:prstGeom>
        </p:spPr>
      </p:pic>
      <p:pic>
        <p:nvPicPr>
          <p:cNvPr id="25" name="Picture 10" descr="Resultado de imagen de highcharts js">
            <a:extLst>
              <a:ext uri="{FF2B5EF4-FFF2-40B4-BE49-F238E27FC236}">
                <a16:creationId xmlns:a16="http://schemas.microsoft.com/office/drawing/2014/main" id="{9F4A43CE-F02F-4B19-A28D-8C060E5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85" y="3832068"/>
            <a:ext cx="1073528" cy="2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7E46106-653B-41DF-A9EC-F3DD2AE0894D}"/>
              </a:ext>
            </a:extLst>
          </p:cNvPr>
          <p:cNvSpPr/>
          <p:nvPr/>
        </p:nvSpPr>
        <p:spPr>
          <a:xfrm>
            <a:off x="5400772" y="2258339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40D423A-198D-48DC-A863-8AE9DC96DF65}"/>
              </a:ext>
            </a:extLst>
          </p:cNvPr>
          <p:cNvSpPr/>
          <p:nvPr/>
        </p:nvSpPr>
        <p:spPr>
          <a:xfrm>
            <a:off x="5390990" y="4357751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Resultado de imagen de youtube">
            <a:extLst>
              <a:ext uri="{FF2B5EF4-FFF2-40B4-BE49-F238E27FC236}">
                <a16:creationId xmlns:a16="http://schemas.microsoft.com/office/drawing/2014/main" id="{02EFD423-BCE0-450B-B74F-3278878F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18" y="3426735"/>
            <a:ext cx="927619" cy="3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94" y="4437112"/>
            <a:ext cx="1453902" cy="187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364502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3.3 desarrollo e implementación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64796" y="4524040"/>
            <a:ext cx="3288080" cy="1146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C.1 Líneas de Código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C.2 Curva de aprendizaje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C.3 Lenguaje de programación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C.4 Versatilidad</a:t>
            </a:r>
            <a:endParaRPr lang="es-ES" sz="1600" dirty="0">
              <a:ea typeface="Calibri"/>
              <a:cs typeface="Times New Roman"/>
            </a:endParaRPr>
          </a:p>
        </p:txBody>
      </p:sp>
      <p:sp>
        <p:nvSpPr>
          <p:cNvPr id="7" name="Shape 1841"/>
          <p:cNvSpPr txBox="1">
            <a:spLocks/>
          </p:cNvSpPr>
          <p:nvPr/>
        </p:nvSpPr>
        <p:spPr>
          <a:xfrm>
            <a:off x="1077053" y="1196752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3.2 </a:t>
            </a:r>
            <a:r>
              <a:rPr lang="es-ES" sz="4400" dirty="0"/>
              <a:t>Adaptabilidad navegadores</a:t>
            </a:r>
            <a:endParaRPr lang="en" sz="4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911708" y="2163057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B.1: Firefox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B.2: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B.3: Opera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B.4: 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7" y="221357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02" y="4242023"/>
            <a:ext cx="971550" cy="1419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13575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72267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883024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44" y="5772267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75829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1293</Words>
  <Application>Microsoft Office PowerPoint</Application>
  <PresentationFormat>Presentación en pantalla (4:3)</PresentationFormat>
  <Paragraphs>269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Times New Roman</vt:lpstr>
      <vt:lpstr>Merriweather</vt:lpstr>
      <vt:lpstr>Arial</vt:lpstr>
      <vt:lpstr>Symbol</vt:lpstr>
      <vt:lpstr>Calibri</vt:lpstr>
      <vt:lpstr>Amatic SC</vt:lpstr>
      <vt:lpstr>Nathaniel template</vt:lpstr>
      <vt:lpstr>JAVASCRIPT CHARTING LIBRARIES</vt:lpstr>
      <vt:lpstr>hola!</vt:lpstr>
      <vt:lpstr>1. iNTRODUCCION </vt:lpstr>
      <vt:lpstr>2.descripcion de las tecnologias </vt:lpstr>
      <vt:lpstr>2.1 descripcion de la tecnologia chartjs</vt:lpstr>
      <vt:lpstr>2.2 descripcion de la tecnologia echarts</vt:lpstr>
      <vt:lpstr>3.Criterios de Comparación </vt:lpstr>
      <vt:lpstr>3.1 Criterios Generales</vt:lpstr>
      <vt:lpstr>3.3 desarrollo e implementación</vt:lpstr>
      <vt:lpstr>3.4 Tipos de Graficos</vt:lpstr>
      <vt:lpstr>3.4 Tipos de Graficos</vt:lpstr>
      <vt:lpstr>Presentación de PowerPoint</vt:lpstr>
      <vt:lpstr>3.5 utilidades</vt:lpstr>
      <vt:lpstr>3.6 Criterios Economicos</vt:lpstr>
      <vt:lpstr>3.7 Criterios tecnicos</vt:lpstr>
      <vt:lpstr>5.Comparación de las tecnologias </vt:lpstr>
      <vt:lpstr>5.1 comparacion de las tecnologias</vt:lpstr>
      <vt:lpstr>5.1 comparacion de las tecnologias</vt:lpstr>
      <vt:lpstr>5.1 comparacion de las tecnologias</vt:lpstr>
      <vt:lpstr>6.SITUACIONES </vt:lpstr>
      <vt:lpstr>6.1 SITUACION 1</vt:lpstr>
      <vt:lpstr>6.2 SITUACION 2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Cheda</cp:lastModifiedBy>
  <cp:revision>46</cp:revision>
  <dcterms:modified xsi:type="dcterms:W3CDTF">2018-04-09T19:50:07Z</dcterms:modified>
</cp:coreProperties>
</file>