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8" r:id="rId3"/>
    <p:sldId id="297" r:id="rId4"/>
    <p:sldId id="259" r:id="rId5"/>
    <p:sldId id="290" r:id="rId6"/>
    <p:sldId id="296" r:id="rId7"/>
    <p:sldId id="289" r:id="rId8"/>
    <p:sldId id="286" r:id="rId9"/>
    <p:sldId id="285" r:id="rId10"/>
    <p:sldId id="293" r:id="rId11"/>
    <p:sldId id="287" r:id="rId12"/>
    <p:sldId id="288" r:id="rId13"/>
    <p:sldId id="291" r:id="rId14"/>
    <p:sldId id="294" r:id="rId15"/>
    <p:sldId id="292" r:id="rId16"/>
    <p:sldId id="295" r:id="rId17"/>
    <p:sldId id="298" r:id="rId18"/>
    <p:sldId id="299" r:id="rId19"/>
    <p:sldId id="280" r:id="rId20"/>
  </p:sldIdLst>
  <p:sldSz cx="9144000" cy="6858000" type="screen4x3"/>
  <p:notesSz cx="6858000" cy="9144000"/>
  <p:embeddedFontLst>
    <p:embeddedFont>
      <p:font typeface="Amatic SC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erriweather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JAVASCRIPT CHARTING LIBRARIES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3.4 </a:t>
            </a:r>
            <a:r>
              <a:rPr lang="en" sz="4400" dirty="0" smtClean="0"/>
              <a:t>Tipos </a:t>
            </a:r>
            <a:r>
              <a:rPr lang="en" sz="4400" smtClean="0"/>
              <a:t>de </a:t>
            </a:r>
            <a:r>
              <a:rPr lang="en" sz="4400" smtClean="0"/>
              <a:t>Graficos</a:t>
            </a:r>
            <a:endParaRPr lang="en" sz="4400" dirty="0"/>
          </a:p>
        </p:txBody>
      </p:sp>
      <p:sp>
        <p:nvSpPr>
          <p:cNvPr id="2" name="1 Rectángulo"/>
          <p:cNvSpPr/>
          <p:nvPr/>
        </p:nvSpPr>
        <p:spPr>
          <a:xfrm>
            <a:off x="683568" y="1787467"/>
            <a:ext cx="2005677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D.1 </a:t>
            </a:r>
            <a:r>
              <a:rPr lang="es-ES" dirty="0"/>
              <a:t>Tipos Combinados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634965" y="1762330"/>
            <a:ext cx="201529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D.2 Gráficos </a:t>
            </a:r>
            <a:r>
              <a:rPr lang="es-ES" dirty="0"/>
              <a:t>de Líneas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459900" y="1787467"/>
            <a:ext cx="200567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D.3 Gráficos </a:t>
            </a:r>
            <a:r>
              <a:rPr lang="es-ES" dirty="0"/>
              <a:t>de Barras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89949" y="4264317"/>
            <a:ext cx="203613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D.4 Gráficos </a:t>
            </a:r>
            <a:r>
              <a:rPr lang="es-ES" dirty="0"/>
              <a:t>Circulares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110312"/>
            <a:ext cx="1202636" cy="201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40" y="2259935"/>
            <a:ext cx="2783544" cy="148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70" y="4725144"/>
            <a:ext cx="2787977" cy="18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4"/>
            <a:ext cx="2610982" cy="18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35" y="2268331"/>
            <a:ext cx="1982025" cy="142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0486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02" y="472514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6" y="472514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30" y="3792162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0" y="2295678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6964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12" y="3790349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0" y="288203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02" y="523938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6" y="526430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6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3.4 </a:t>
            </a:r>
            <a:r>
              <a:rPr lang="en" sz="4400" dirty="0" smtClean="0"/>
              <a:t>Tipos </a:t>
            </a:r>
            <a:r>
              <a:rPr lang="en" sz="4400" smtClean="0"/>
              <a:t>de </a:t>
            </a:r>
            <a:r>
              <a:rPr lang="en" sz="4400" smtClean="0"/>
              <a:t>Graficos</a:t>
            </a:r>
            <a:endParaRPr lang="en" sz="4400" dirty="0"/>
          </a:p>
        </p:txBody>
      </p:sp>
      <p:sp>
        <p:nvSpPr>
          <p:cNvPr id="7" name="6 Rectángulo"/>
          <p:cNvSpPr/>
          <p:nvPr/>
        </p:nvSpPr>
        <p:spPr>
          <a:xfrm>
            <a:off x="1639281" y="1833284"/>
            <a:ext cx="2076209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D.5 Gráficos </a:t>
            </a:r>
            <a:r>
              <a:rPr lang="es-ES" dirty="0"/>
              <a:t>Polar Área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020939" y="3969257"/>
            <a:ext cx="2185214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D.8 Gráficos </a:t>
            </a:r>
            <a:r>
              <a:rPr lang="es-ES" dirty="0"/>
              <a:t>de Burbujas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03" y="4239422"/>
            <a:ext cx="22288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06" y="4505622"/>
            <a:ext cx="3124920" cy="164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1818817" y="3969258"/>
            <a:ext cx="171713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D.6 Gráficos </a:t>
            </a:r>
            <a:r>
              <a:rPr lang="es-ES" dirty="0"/>
              <a:t>Radar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19" y="2188850"/>
            <a:ext cx="2362094" cy="157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4951210" y="1833283"/>
            <a:ext cx="232467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D.7 Gráficos </a:t>
            </a:r>
            <a:r>
              <a:rPr lang="es-ES" dirty="0"/>
              <a:t>de Dispersión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60" y="2218581"/>
            <a:ext cx="3183335" cy="151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2" y="2139393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180327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92" y="428814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2512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738733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9305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2" y="270353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4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1600" y="1916832"/>
            <a:ext cx="3060453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D.8 Gráficos </a:t>
            </a:r>
            <a:r>
              <a:rPr lang="es-ES" dirty="0"/>
              <a:t>del tipo Medidor Radial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652119" y="2062587"/>
            <a:ext cx="2561920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D.9 Gráficos </a:t>
            </a:r>
            <a:r>
              <a:rPr lang="es-ES" dirty="0"/>
              <a:t>de </a:t>
            </a:r>
            <a:r>
              <a:rPr lang="es-ES" dirty="0" smtClean="0"/>
              <a:t>Mapas (Heat)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8" name="Shape 1841"/>
          <p:cNvSpPr txBox="1">
            <a:spLocks/>
          </p:cNvSpPr>
          <p:nvPr/>
        </p:nvSpPr>
        <p:spPr>
          <a:xfrm>
            <a:off x="1372293" y="980728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4400" dirty="0" smtClean="0"/>
              <a:t>3.4 </a:t>
            </a:r>
            <a:r>
              <a:rPr lang="en" sz="4400" dirty="0" smtClean="0"/>
              <a:t>Tipos </a:t>
            </a:r>
            <a:r>
              <a:rPr lang="en" sz="4400" smtClean="0"/>
              <a:t>de </a:t>
            </a:r>
            <a:r>
              <a:rPr lang="en" sz="4400" smtClean="0"/>
              <a:t>Graficos</a:t>
            </a:r>
            <a:endParaRPr lang="en" sz="4400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83" y="2431800"/>
            <a:ext cx="1942685" cy="16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sultado de imagen de heat 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6" descr="Resultado de imagen de heat char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41" y="2414801"/>
            <a:ext cx="31146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419872" y="4203681"/>
            <a:ext cx="2550698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D.9 Gráficos </a:t>
            </a:r>
            <a:r>
              <a:rPr lang="es-ES" dirty="0"/>
              <a:t>de </a:t>
            </a:r>
            <a:r>
              <a:rPr lang="es-ES" dirty="0" smtClean="0"/>
              <a:t>Mapas (Tree)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36228" y="3997889"/>
            <a:ext cx="19526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3457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40" y="241480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1480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9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4.</a:t>
            </a:r>
            <a:r>
              <a:rPr lang="es-ES" dirty="0" smtClean="0"/>
              <a:t>Evaluación de las </a:t>
            </a:r>
            <a:r>
              <a:rPr lang="es-ES" dirty="0" err="1" smtClean="0"/>
              <a:t>tecnologias</a:t>
            </a:r>
            <a:r>
              <a:rPr lang="es-ES" dirty="0" smtClean="0"/>
              <a:t/>
            </a:r>
            <a:br>
              <a:rPr lang="es-ES" dirty="0" smtClean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82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</a:t>
            </a:r>
            <a:r>
              <a:rPr lang="en" sz="4400" dirty="0" smtClean="0"/>
              <a:t>.1 evaluacion tecnologias</a:t>
            </a:r>
            <a:endParaRPr lang="en" sz="4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619672" y="1988840"/>
            <a:ext cx="62646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Yo creo es una opción en lugar de repetir otra vez los criterios de comparación añadir el logo de cada tecnología al lado del criterio de comparación si lo cumple, y si no lo cumple no añadirlo. Como he puesto en los tipos de </a:t>
            </a:r>
            <a:r>
              <a:rPr lang="es-ES" dirty="0" err="1" smtClean="0">
                <a:solidFill>
                  <a:srgbClr val="FF0000"/>
                </a:solidFill>
              </a:rPr>
              <a:t>graficos</a:t>
            </a:r>
            <a:r>
              <a:rPr lang="es-ES" dirty="0" smtClean="0">
                <a:solidFill>
                  <a:srgbClr val="FF0000"/>
                </a:solidFill>
              </a:rPr>
              <a:t> y luego ya si incluir la tabla </a:t>
            </a:r>
            <a:r>
              <a:rPr lang="es-ES" dirty="0" err="1" smtClean="0">
                <a:solidFill>
                  <a:srgbClr val="FF0000"/>
                </a:solidFill>
              </a:rPr>
              <a:t>comprativa</a:t>
            </a:r>
            <a:r>
              <a:rPr lang="es-ES" dirty="0" smtClean="0">
                <a:solidFill>
                  <a:srgbClr val="FF0000"/>
                </a:solidFill>
              </a:rPr>
              <a:t> en el siguiente punto.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</a:t>
            </a:r>
            <a:r>
              <a:rPr lang="en" dirty="0" smtClean="0"/>
              <a:t>.</a:t>
            </a:r>
            <a:r>
              <a:rPr lang="es-ES" dirty="0" smtClean="0"/>
              <a:t>Comparación de las </a:t>
            </a:r>
            <a:r>
              <a:rPr lang="es-ES" dirty="0" err="1" smtClean="0"/>
              <a:t>tecnologias</a:t>
            </a:r>
            <a:r>
              <a:rPr lang="es-ES" dirty="0" smtClean="0"/>
              <a:t/>
            </a:r>
            <a:br>
              <a:rPr lang="es-ES" dirty="0" smtClean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171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692696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</a:t>
            </a:r>
            <a:r>
              <a:rPr lang="en" sz="4400" dirty="0" smtClean="0"/>
              <a:t>.1 comparacion de las tecnologias</a:t>
            </a:r>
            <a:endParaRPr lang="en" sz="44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64177"/>
              </p:ext>
            </p:extLst>
          </p:nvPr>
        </p:nvGraphicFramePr>
        <p:xfrm>
          <a:off x="539552" y="1412776"/>
          <a:ext cx="8280920" cy="5702072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1383647"/>
                <a:gridCol w="2000729"/>
                <a:gridCol w="2016224"/>
                <a:gridCol w="2880320"/>
              </a:tblGrid>
              <a:tr h="203213">
                <a:tc grid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s-ES" sz="800" kern="0" dirty="0">
                          <a:effectLst/>
                        </a:rPr>
                        <a:t>5. Comparación de las tecnologías</a:t>
                      </a:r>
                      <a:endParaRPr lang="es-ES" sz="800" b="1" kern="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2255" marR="5225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9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CRITERIOS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TECNOLOGÍA A (Chart.js)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TECNOLOGÍA B (Echarts)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COMENTARIOS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</a:tr>
              <a:tr h="4100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A.1. Licencia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MIT (Open Source)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Open source software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En cuanto a Chart.js, es Open Source bajo la licencia de MIT, el cual permite su uso siempre y cuando se mantenga el copyright intacto.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546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A.2. Documentación técnica oficial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La herramienta tiene su propia página web donde se puede encontrar documentación técnica.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La herramienta tiene su propia página web donde se puede encontrar documentación técnica.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Parte de la documentación oficial de Echarts está en chino.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27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A.3. Documentación técnica no oficial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4100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A.4. Comunidad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Si, https://github.com/chartjs/Chart.js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https://ecomfe.github.io/echarts-examples/public/index.html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27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A.5. Soporte y mantenimiento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proporcionado por la comunidad 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proporcionado por la comunidad 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5428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A.6. Requisitos técnicos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128 MB disco duro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Procesador a 1’5GHz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RAM 1Gb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 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128 MB disco duro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Procesador a 1’5GHz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RAM 1Gb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 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Se trata de una estimación de requisitos mínimos para implementar gráficos de cada librería.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546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A.7. Competitividad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Tau Charts, ChartJS, Chartist, C3, Highcharts, ReCharts, NVD3, Flot, Google Charts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Tau Charts, ChartJS, Chartist, C3, Highcharts, ReCharts, NVD3, Flot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546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A.8. Material de apoyo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dentro de la documentación técnica, YouTube y demás blogs tecnológicos.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136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B.1 Firefox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B.2 Google </a:t>
                      </a:r>
                      <a:r>
                        <a:rPr lang="es-ES" sz="1100" dirty="0" err="1">
                          <a:effectLst/>
                          <a:latin typeface="+mn-lt"/>
                        </a:rPr>
                        <a:t>Chrome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74830"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B.3. Opera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74830"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B.4. Safari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8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764704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</a:t>
            </a:r>
            <a:r>
              <a:rPr lang="en" sz="4400" dirty="0" smtClean="0"/>
              <a:t>.1 comparacion de las tecnologias</a:t>
            </a:r>
            <a:endParaRPr lang="en" sz="44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69215"/>
              </p:ext>
            </p:extLst>
          </p:nvPr>
        </p:nvGraphicFramePr>
        <p:xfrm>
          <a:off x="251520" y="1484784"/>
          <a:ext cx="8568952" cy="5153794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2242053"/>
                <a:gridCol w="1703960"/>
                <a:gridCol w="2690464"/>
                <a:gridCol w="1932475"/>
              </a:tblGrid>
              <a:tr h="203213">
                <a:tc gridSpan="4"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983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B (Echarts)</a:t>
                      </a:r>
                    </a:p>
                  </a:txBody>
                  <a:tcPr marL="52255" marR="5225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/>
                </a:tc>
              </a:tr>
              <a:tr h="4100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C.1. Líneas de Código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del tipo de gráfico a implementar y la cantidad de datos y funcionalidades que queramos introducir en el mismo.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del tipo de gráfico a implementar y la cantidad de datos y funcionalidades que queramos introducir en el mismo.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546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C.2. Curva de aprendizaje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 la experiencia anterior del desarrollador.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 la experiencia anterior del desarrollador.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Según desarrolladores</a:t>
                      </a:r>
                      <a:r>
                        <a:rPr lang="es-ES" sz="11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experimentados, Chart.js es la librería que ofrece más ventajas a los desarrolladores inexpertos. </a:t>
                      </a:r>
                      <a:endParaRPr lang="es-ES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52255" marR="52255" marT="0" marB="0"/>
                </a:tc>
              </a:tr>
              <a:tr h="27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C.3. Lenguaje de programación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1734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C.4. Versatilidad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D.1. Tipos Combinados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rowSpan="10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Podemos observar que </a:t>
                      </a:r>
                      <a:r>
                        <a:rPr lang="es-ES" sz="11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Echart</a:t>
                      </a:r>
                      <a:r>
                        <a:rPr lang="es-E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, permite realizar más tipos de gráficos distintos que </a:t>
                      </a:r>
                      <a:r>
                        <a:rPr lang="es-ES" sz="11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chartJS</a:t>
                      </a:r>
                      <a:r>
                        <a:rPr lang="es-E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, por lo que puede ser un elemento diferenciador si una aplicación necesita el uso de gráficos con mapas o gráficos de medidor radial.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52255" marR="52255" marT="0" marB="0"/>
                </a:tc>
              </a:tr>
              <a:tr h="230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D.2. Gráfico de Línea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216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D.3. Gráficos Barras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216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D.4. Gráficos Circulares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D.5. Gráficos Polar Área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D.6. Gráficos Radar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D.7. Gráficos de Dispersión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D.8. Gráficos de Burbujas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D.9. Gráficos del tipo </a:t>
                      </a:r>
                      <a:r>
                        <a:rPr lang="es-ES" sz="1100" dirty="0" err="1">
                          <a:effectLst/>
                          <a:latin typeface="Arial"/>
                          <a:ea typeface="Calibri"/>
                          <a:cs typeface="Arial"/>
                        </a:rPr>
                        <a:t>Med</a:t>
                      </a: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. Radial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D.10. Gráficos de Mapas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2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764704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</a:t>
            </a:r>
            <a:r>
              <a:rPr lang="en" sz="4400" dirty="0" smtClean="0"/>
              <a:t>.1 comparacion de las tecnologias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42488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FFFF"/>
                </a:solidFill>
              </a:rPr>
              <a:t>Muchas Gracias</a:t>
            </a:r>
            <a:endParaRPr lang="en" sz="8800" dirty="0">
              <a:solidFill>
                <a:srgbClr val="FFFFFF"/>
              </a:solidFill>
            </a:endParaRP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 smtClean="0"/>
              <a:t>¿Alguna Pregunta?</a:t>
            </a:r>
            <a:endParaRPr lang="e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 smtClean="0"/>
              <a:t>hola</a:t>
            </a:r>
            <a:r>
              <a:rPr lang="en" sz="8800" dirty="0" smtClean="0"/>
              <a:t>!</a:t>
            </a:r>
            <a:endParaRPr lang="en" sz="8800" dirty="0"/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 smtClean="0"/>
              <a:t>G</a:t>
            </a:r>
            <a:r>
              <a:rPr lang="en" sz="3600" b="1" dirty="0" smtClean="0"/>
              <a:t>rupo T4</a:t>
            </a:r>
            <a:endParaRPr lang="en" sz="3600" b="1" dirty="0"/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Urbano </a:t>
            </a:r>
            <a:r>
              <a:rPr lang="es-ES" sz="1800" dirty="0"/>
              <a:t>José Villanueva Rodríguez</a:t>
            </a:r>
            <a:endParaRPr lang="en" sz="1800" dirty="0" smtClean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Martina </a:t>
            </a:r>
            <a:r>
              <a:rPr lang="es-ES" sz="1800" dirty="0"/>
              <a:t>Andrea Palomino Berrocal</a:t>
            </a:r>
            <a:endParaRPr lang="en" sz="1800" dirty="0" smtClean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Alberto </a:t>
            </a:r>
            <a:r>
              <a:rPr lang="es-ES" sz="1800" dirty="0"/>
              <a:t>Cabrera Plata</a:t>
            </a:r>
            <a:endParaRPr lang="en" sz="1800" dirty="0" smtClean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José Daniel </a:t>
            </a:r>
            <a:r>
              <a:rPr lang="es-ES" sz="1800" dirty="0"/>
              <a:t>Navarro Sierra</a:t>
            </a:r>
            <a:endParaRPr lang="en" sz="1800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en" sz="1800" smtClean="0"/>
              <a:t>Fernando </a:t>
            </a:r>
            <a:r>
              <a:rPr lang="en" sz="1800" smtClean="0"/>
              <a:t>García </a:t>
            </a:r>
            <a:r>
              <a:rPr lang="en" sz="1800" smtClean="0"/>
              <a:t>Fernández</a:t>
            </a:r>
            <a:endParaRPr lang="e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75656" y="2924944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1. Autores </a:t>
            </a:r>
            <a:r>
              <a:rPr lang="es-ES" dirty="0"/>
              <a:t>del trabajo, planificación y entrega</a:t>
            </a:r>
            <a:r>
              <a:rPr lang="es-ES" dirty="0" smtClean="0"/>
              <a:t/>
            </a:r>
            <a:br>
              <a:rPr lang="es-ES" dirty="0" smtClean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0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2</a:t>
            </a:r>
            <a:r>
              <a:rPr lang="en" dirty="0" smtClean="0"/>
              <a:t>.des</a:t>
            </a:r>
            <a:r>
              <a:rPr lang="es-ES" dirty="0" err="1" smtClean="0"/>
              <a:t>cripcion</a:t>
            </a:r>
            <a:r>
              <a:rPr lang="es-ES" dirty="0" smtClean="0"/>
              <a:t> de las </a:t>
            </a:r>
            <a:r>
              <a:rPr lang="es-ES" dirty="0" err="1" smtClean="0"/>
              <a:t>tecnologias</a:t>
            </a:r>
            <a:r>
              <a:rPr lang="es-ES" dirty="0" smtClean="0"/>
              <a:t/>
            </a:r>
            <a:br>
              <a:rPr lang="es-ES" dirty="0" smtClean="0"/>
            </a:b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2.1 descripcion de la tecnologia chartjs</a:t>
            </a:r>
            <a:endParaRPr lang="en" sz="4400" dirty="0"/>
          </a:p>
        </p:txBody>
      </p:sp>
      <p:sp>
        <p:nvSpPr>
          <p:cNvPr id="2" name="1 Rectángulo"/>
          <p:cNvSpPr/>
          <p:nvPr/>
        </p:nvSpPr>
        <p:spPr>
          <a:xfrm>
            <a:off x="899592" y="191683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Chart.js es una librería </a:t>
            </a:r>
            <a:r>
              <a:rPr lang="es-ES" dirty="0" err="1"/>
              <a:t>javascript</a:t>
            </a:r>
            <a:r>
              <a:rPr lang="es-ES" dirty="0"/>
              <a:t> que permite generar distintos tipos de </a:t>
            </a:r>
            <a:r>
              <a:rPr lang="es-ES" dirty="0" smtClean="0"/>
              <a:t>gráficas</a:t>
            </a:r>
            <a:r>
              <a:rPr lang="es-ES" dirty="0"/>
              <a:t>. Es posible representar datos usando 8 tipos de </a:t>
            </a:r>
            <a:r>
              <a:rPr lang="es-ES" dirty="0" smtClean="0"/>
              <a:t>gráficas diferentes</a:t>
            </a:r>
            <a:r>
              <a:rPr lang="es-ES" dirty="0"/>
              <a:t>, totalmente personalizables y animadas.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Funciona </a:t>
            </a:r>
            <a:r>
              <a:rPr lang="es-ES" dirty="0"/>
              <a:t>con HTML5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</a:t>
            </a:r>
            <a:r>
              <a:rPr lang="es-ES" dirty="0" smtClean="0"/>
              <a:t>oporta </a:t>
            </a:r>
            <a:r>
              <a:rPr lang="es-ES" dirty="0"/>
              <a:t>la mayoría de los navegadores modernos, incluso </a:t>
            </a:r>
            <a:r>
              <a:rPr lang="es-ES" dirty="0" smtClean="0"/>
              <a:t>funciona </a:t>
            </a:r>
            <a:r>
              <a:rPr lang="es-ES" dirty="0"/>
              <a:t>en dispositivos móviles. </a:t>
            </a:r>
            <a:endParaRPr lang="es-ES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3995936" y="407707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depende de librerías externas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Licencia Open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/>
              <a:t>bajo licencia </a:t>
            </a:r>
            <a:r>
              <a:rPr lang="es-ES" dirty="0" smtClean="0"/>
              <a:t>del MIT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Muy </a:t>
            </a:r>
            <a:r>
              <a:rPr lang="es-ES" dirty="0"/>
              <a:t>buena </a:t>
            </a:r>
            <a:r>
              <a:rPr lang="es-ES" dirty="0" smtClean="0"/>
              <a:t>documentación, con </a:t>
            </a:r>
            <a:r>
              <a:rPr lang="es-ES" dirty="0"/>
              <a:t>ejemplos de uso muy completos.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 el elemento </a:t>
            </a:r>
            <a:r>
              <a:rPr lang="es-ES" dirty="0" err="1" smtClean="0"/>
              <a:t>Canvas</a:t>
            </a:r>
            <a:r>
              <a:rPr lang="es-ES" dirty="0"/>
              <a:t>, que es un nodo DOM único, similar en características a una imagen estática. 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18478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36" y="4373235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1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2.2 descripcion de la tecnologia echarts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4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r>
              <a:rPr lang="es-ES" dirty="0" smtClean="0"/>
              <a:t>Criterios de Comparación</a:t>
            </a:r>
            <a:br>
              <a:rPr lang="es-ES" dirty="0" smtClean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31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3.1 Criterios Generales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12710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94" y="4437112"/>
            <a:ext cx="1453902" cy="187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3645024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3.3 </a:t>
            </a:r>
            <a:r>
              <a:rPr lang="en" sz="4400" dirty="0" smtClean="0"/>
              <a:t>desarrollo e implementación</a:t>
            </a:r>
            <a:endParaRPr lang="en" sz="4400" dirty="0"/>
          </a:p>
        </p:txBody>
      </p:sp>
      <p:sp>
        <p:nvSpPr>
          <p:cNvPr id="3" name="2 Rectángulo"/>
          <p:cNvSpPr/>
          <p:nvPr/>
        </p:nvSpPr>
        <p:spPr>
          <a:xfrm>
            <a:off x="1979712" y="4725144"/>
            <a:ext cx="2929007" cy="1014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C.1 </a:t>
            </a:r>
            <a:r>
              <a:rPr lang="es-ES" dirty="0"/>
              <a:t>Líneas de </a:t>
            </a:r>
            <a:r>
              <a:rPr lang="es-ES" dirty="0" smtClean="0"/>
              <a:t>Código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/>
              <a:t>C.2 Curva de </a:t>
            </a:r>
            <a:r>
              <a:rPr lang="es-ES" dirty="0" smtClean="0"/>
              <a:t>aprendizaje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/>
              <a:t>C.3 Lenguaje de </a:t>
            </a:r>
            <a:r>
              <a:rPr lang="es-ES" dirty="0" smtClean="0"/>
              <a:t>programación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/>
              <a:t>C.4 </a:t>
            </a:r>
            <a:r>
              <a:rPr lang="es-ES" dirty="0" smtClean="0"/>
              <a:t>Versatilidad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7" name="Shape 1841"/>
          <p:cNvSpPr txBox="1">
            <a:spLocks/>
          </p:cNvSpPr>
          <p:nvPr/>
        </p:nvSpPr>
        <p:spPr>
          <a:xfrm>
            <a:off x="1077053" y="1196752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4400" dirty="0" smtClean="0"/>
              <a:t>3.2 </a:t>
            </a:r>
            <a:r>
              <a:rPr lang="es-ES" sz="4400" dirty="0"/>
              <a:t>Adaptabilidad navegadores</a:t>
            </a:r>
            <a:endParaRPr lang="en" sz="4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148064" y="2132855"/>
            <a:ext cx="2376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B.1</a:t>
            </a:r>
            <a:r>
              <a:rPr lang="es-ES" dirty="0"/>
              <a:t>: Firefox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B.2</a:t>
            </a:r>
            <a:r>
              <a:rPr lang="es-ES" dirty="0"/>
              <a:t>: Google </a:t>
            </a:r>
            <a:r>
              <a:rPr lang="es-ES" dirty="0" err="1" smtClean="0"/>
              <a:t>Chrome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B.3</a:t>
            </a:r>
            <a:r>
              <a:rPr lang="es-ES" dirty="0"/>
              <a:t>: </a:t>
            </a:r>
            <a:r>
              <a:rPr lang="es-ES" dirty="0" smtClean="0"/>
              <a:t>Opera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B.4</a:t>
            </a:r>
            <a:r>
              <a:rPr lang="es-ES" dirty="0"/>
              <a:t>: </a:t>
            </a:r>
            <a:r>
              <a:rPr lang="es-ES" dirty="0" smtClean="0"/>
              <a:t>Safari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7" y="2213575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1088"/>
            <a:ext cx="971550" cy="14192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1357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772267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747719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772267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776</Words>
  <Application>Microsoft Office PowerPoint</Application>
  <PresentationFormat>Presentación en pantalla (4:3)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Times New Roman</vt:lpstr>
      <vt:lpstr>Amatic SC</vt:lpstr>
      <vt:lpstr>Calibri</vt:lpstr>
      <vt:lpstr>Merriweather</vt:lpstr>
      <vt:lpstr>Symbol</vt:lpstr>
      <vt:lpstr>Nathaniel template</vt:lpstr>
      <vt:lpstr>JAVASCRIPT CHARTING LIBRARIES</vt:lpstr>
      <vt:lpstr>hola!</vt:lpstr>
      <vt:lpstr>1. Autores del trabajo, planificación y entrega </vt:lpstr>
      <vt:lpstr>2.descripcion de las tecnologias </vt:lpstr>
      <vt:lpstr>2.1 descripcion de la tecnologia chartjs</vt:lpstr>
      <vt:lpstr>2.2 descripcion de la tecnologia echarts</vt:lpstr>
      <vt:lpstr>3.Criterios de Comparación </vt:lpstr>
      <vt:lpstr>3.1 Criterios Generales</vt:lpstr>
      <vt:lpstr>3.3 desarrollo e implementación</vt:lpstr>
      <vt:lpstr>3.4 Tipos de Graficos</vt:lpstr>
      <vt:lpstr>3.4 Tipos de Graficos</vt:lpstr>
      <vt:lpstr>Presentación de PowerPoint</vt:lpstr>
      <vt:lpstr>4.Evaluación de las tecnologias </vt:lpstr>
      <vt:lpstr>4.1 evaluacion tecnologias</vt:lpstr>
      <vt:lpstr>5.Comparación de las tecnologias </vt:lpstr>
      <vt:lpstr>5.1 comparacion de las tecnologias</vt:lpstr>
      <vt:lpstr>5.1 comparacion de las tecnologias</vt:lpstr>
      <vt:lpstr>5.1 comparacion de las tecnologias</vt:lpstr>
      <vt:lpstr>Muchas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Fernando García Fernández</cp:lastModifiedBy>
  <cp:revision>25</cp:revision>
  <dcterms:modified xsi:type="dcterms:W3CDTF">2018-04-09T10:49:31Z</dcterms:modified>
</cp:coreProperties>
</file>