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97" r:id="rId4"/>
    <p:sldId id="300" r:id="rId5"/>
    <p:sldId id="259" r:id="rId6"/>
    <p:sldId id="290" r:id="rId7"/>
    <p:sldId id="296" r:id="rId8"/>
    <p:sldId id="289" r:id="rId9"/>
    <p:sldId id="286" r:id="rId10"/>
    <p:sldId id="285" r:id="rId11"/>
    <p:sldId id="293" r:id="rId12"/>
    <p:sldId id="287" r:id="rId13"/>
    <p:sldId id="288" r:id="rId14"/>
    <p:sldId id="302" r:id="rId15"/>
    <p:sldId id="304" r:id="rId16"/>
    <p:sldId id="303" r:id="rId17"/>
    <p:sldId id="291" r:id="rId18"/>
    <p:sldId id="294" r:id="rId19"/>
    <p:sldId id="292" r:id="rId20"/>
    <p:sldId id="295" r:id="rId21"/>
    <p:sldId id="298" r:id="rId22"/>
    <p:sldId id="299" r:id="rId23"/>
    <p:sldId id="280" r:id="rId24"/>
  </p:sldIdLst>
  <p:sldSz cx="9144000" cy="6858000" type="screen4x3"/>
  <p:notesSz cx="6858000" cy="9144000"/>
  <p:embeddedFontLst>
    <p:embeddedFont>
      <p:font typeface="Merriweather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Amatic SC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072989-ED60-4644-8CB1-F49F1911E968}">
  <a:tblStyle styleId="{8C072989-ED60-4644-8CB1-F49F1911E96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73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Shape 18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Shape 1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Shape 666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667" name="Shape 667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8" name="Shape 66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9" name="Shape 669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0" name="Shape 670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2" name="Shape 672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3" name="Shape 673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4" name="Shape 674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5" name="Shape 675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6" name="Shape 676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7" name="Shape 677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8" name="Shape 67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9" name="Shape 679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0" name="Shape 680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1" name="Shape 681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2" name="Shape 682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3" name="Shape 683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4" name="Shape 684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5" name="Shape 685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6" name="Shape 686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7" name="Shape 687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8" name="Shape 68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1" name="Shape 691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2" name="Shape 692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3" name="Shape 693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4" name="Shape 694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5" name="Shape 695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6" name="Shape 696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7" name="Shape 697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8" name="Shape 69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9" name="Shape 699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0" name="Shape 700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1" name="Shape 701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2" name="Shape 702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4" name="Shape 704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5" name="Shape 705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6" name="Shape 706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7" name="Shape 707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8" name="Shape 70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0" name="Shape 710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1" name="Shape 711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3" name="Shape 713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4" name="Shape 714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6" name="Shape 716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7" name="Shape 717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8" name="Shape 71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9" name="Shape 719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0" name="Shape 720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2" name="Shape 722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6" name="Shape 726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7" name="Shape 727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8" name="Shape 72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0" name="Shape 730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1" name="Shape 731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4" name="Shape 734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6" name="Shape 736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7" name="Shape 737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8" name="Shape 73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9" name="Shape 739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0" name="Shape 740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1" name="Shape 741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2" name="Shape 742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3" name="Shape 743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4" name="Shape 744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5" name="Shape 745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6" name="Shape 746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7" name="Shape 747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8" name="Shape 74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9" name="Shape 749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0" name="Shape 750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2" name="Shape 752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5" name="Shape 755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7" name="Shape 757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8" name="Shape 75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0" name="Shape 760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1" name="Shape 761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2" name="Shape 762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3" name="Shape 763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4" name="Shape 764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5" name="Shape 765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6" name="Shape 766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7" name="Shape 767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8" name="Shape 76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69" name="Shape 769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0" name="Shape 770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9" name="Shape 779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5" name="Shape 785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6" name="Shape 786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7" name="Shape 787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8" name="Shape 78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0" name="Shape 790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1" name="Shape 791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2" name="Shape 792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3" name="Shape 793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4" name="Shape 794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5" name="Shape 795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6" name="Shape 796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7" name="Shape 797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8" name="Shape 79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9" name="Shape 799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0" name="Shape 800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1" name="Shape 801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2" name="Shape 802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3" name="Shape 803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5" name="Shape 805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6" name="Shape 806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7" name="Shape 807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8" name="Shape 80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9" name="Shape 809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0" name="Shape 810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2" name="Shape 812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7" name="Shape 817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8" name="Shape 81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0" name="Shape 820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3" name="Shape 823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4" name="Shape 824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5" name="Shape 825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6" name="Shape 826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8" name="Shape 82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9" name="Shape 829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0" name="Shape 830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1" name="Shape 831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2" name="Shape 832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3" name="Shape 833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4" name="Shape 834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5" name="Shape 835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6" name="Shape 836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7" name="Shape 837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8" name="Shape 83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9" name="Shape 839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0" name="Shape 840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2" name="Shape 842"/>
          <p:cNvSpPr txBox="1">
            <a:spLocks noGrp="1"/>
          </p:cNvSpPr>
          <p:nvPr>
            <p:ph type="body" idx="1"/>
          </p:nvPr>
        </p:nvSpPr>
        <p:spPr>
          <a:xfrm>
            <a:off x="1131750" y="1750400"/>
            <a:ext cx="6880499" cy="4664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973238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JAVASCRIPT CHARTING LIBRARIES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94" y="4437112"/>
            <a:ext cx="1453902" cy="187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3645024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3.3 desarrollo e implementación</a:t>
            </a:r>
            <a:endParaRPr lang="en" sz="4400" dirty="0"/>
          </a:p>
        </p:txBody>
      </p:sp>
      <p:sp>
        <p:nvSpPr>
          <p:cNvPr id="3" name="2 Rectángulo"/>
          <p:cNvSpPr/>
          <p:nvPr/>
        </p:nvSpPr>
        <p:spPr>
          <a:xfrm>
            <a:off x="1979712" y="4725144"/>
            <a:ext cx="2929007" cy="1014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 smtClean="0"/>
              <a:t>C.1 </a:t>
            </a:r>
            <a:r>
              <a:rPr lang="es-ES" dirty="0"/>
              <a:t>Líneas de </a:t>
            </a:r>
            <a:r>
              <a:rPr lang="es-ES" dirty="0" smtClean="0"/>
              <a:t>Código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C.2 Curva de </a:t>
            </a:r>
            <a:r>
              <a:rPr lang="es-ES" dirty="0" smtClean="0"/>
              <a:t>aprendizaje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C.3 Lenguaje de </a:t>
            </a:r>
            <a:r>
              <a:rPr lang="es-ES" dirty="0" smtClean="0"/>
              <a:t>programación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s-ES" dirty="0"/>
              <a:t>C.4 </a:t>
            </a:r>
            <a:r>
              <a:rPr lang="es-ES" dirty="0" smtClean="0"/>
              <a:t>Versatilidad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7" name="Shape 1841"/>
          <p:cNvSpPr txBox="1">
            <a:spLocks/>
          </p:cNvSpPr>
          <p:nvPr/>
        </p:nvSpPr>
        <p:spPr>
          <a:xfrm>
            <a:off x="1077053" y="1196752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 smtClean="0"/>
              <a:t>3.2 </a:t>
            </a:r>
            <a:r>
              <a:rPr lang="es-ES" sz="4400" dirty="0"/>
              <a:t>Adaptabilidad navegadores</a:t>
            </a:r>
            <a:endParaRPr lang="en" sz="4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148064" y="2132855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B.1</a:t>
            </a:r>
            <a:r>
              <a:rPr lang="es-ES" dirty="0"/>
              <a:t>: Firefox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B.2</a:t>
            </a:r>
            <a:r>
              <a:rPr lang="es-ES" dirty="0"/>
              <a:t>: Google </a:t>
            </a:r>
            <a:r>
              <a:rPr lang="es-ES" dirty="0" smtClean="0"/>
              <a:t>Chrome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B.3</a:t>
            </a:r>
            <a:r>
              <a:rPr lang="es-ES" dirty="0"/>
              <a:t>: </a:t>
            </a:r>
            <a:r>
              <a:rPr lang="es-ES" dirty="0" smtClean="0"/>
              <a:t>Opera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B.4</a:t>
            </a:r>
            <a:r>
              <a:rPr lang="es-ES" dirty="0"/>
              <a:t>: </a:t>
            </a:r>
            <a:r>
              <a:rPr lang="es-ES" dirty="0" smtClean="0"/>
              <a:t>Safari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87" y="221357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1088"/>
            <a:ext cx="971550" cy="14192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1357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4771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7226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3.4 Tipos </a:t>
            </a:r>
            <a:r>
              <a:rPr lang="en" sz="4400" smtClean="0"/>
              <a:t>de Graficos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683568" y="1787467"/>
            <a:ext cx="200567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D.1 </a:t>
            </a:r>
            <a:r>
              <a:rPr lang="es-ES" dirty="0"/>
              <a:t>Tipos Combinados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634965" y="1762330"/>
            <a:ext cx="201529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D.2 Gráficos </a:t>
            </a:r>
            <a:r>
              <a:rPr lang="es-ES" dirty="0"/>
              <a:t>de Líneas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459900" y="1787467"/>
            <a:ext cx="200567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D.3 Gráficos </a:t>
            </a:r>
            <a:r>
              <a:rPr lang="es-ES" dirty="0"/>
              <a:t>de Barras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89949" y="4264317"/>
            <a:ext cx="203613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D.4 Gráficos </a:t>
            </a:r>
            <a:r>
              <a:rPr lang="es-ES" dirty="0"/>
              <a:t>Circulares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110312"/>
            <a:ext cx="1202636" cy="201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40" y="2259935"/>
            <a:ext cx="2783544" cy="148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70" y="4725144"/>
            <a:ext cx="2787977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610982" cy="18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5" y="2268331"/>
            <a:ext cx="1982025" cy="142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0486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472514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0" y="3792162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295678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6964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12" y="3790349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0" y="288203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02" y="523938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6" y="526430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3.4 Tipos </a:t>
            </a:r>
            <a:r>
              <a:rPr lang="en" sz="4400" smtClean="0"/>
              <a:t>de Graficos</a:t>
            </a:r>
            <a:endParaRPr lang="en" sz="4400" dirty="0"/>
          </a:p>
        </p:txBody>
      </p:sp>
      <p:sp>
        <p:nvSpPr>
          <p:cNvPr id="7" name="6 Rectángulo"/>
          <p:cNvSpPr/>
          <p:nvPr/>
        </p:nvSpPr>
        <p:spPr>
          <a:xfrm>
            <a:off x="1639281" y="1833284"/>
            <a:ext cx="2076209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D.5 Gráficos </a:t>
            </a:r>
            <a:r>
              <a:rPr lang="es-ES" dirty="0"/>
              <a:t>Polar Área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020939" y="3969257"/>
            <a:ext cx="2185214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D.8 Gráficos </a:t>
            </a:r>
            <a:r>
              <a:rPr lang="es-ES" dirty="0"/>
              <a:t>de Burbujas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703" y="4239422"/>
            <a:ext cx="2228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06" y="4505622"/>
            <a:ext cx="3124920" cy="164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1818817" y="3969258"/>
            <a:ext cx="1717137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D.6 Gráficos </a:t>
            </a:r>
            <a:r>
              <a:rPr lang="es-ES" dirty="0"/>
              <a:t>Radar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19" y="2188850"/>
            <a:ext cx="2362094" cy="157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4951210" y="1833283"/>
            <a:ext cx="2324675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D.7 Gráficos </a:t>
            </a:r>
            <a:r>
              <a:rPr lang="es-ES" dirty="0"/>
              <a:t>de Dispersión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60" y="2218581"/>
            <a:ext cx="3183335" cy="151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13939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180327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92" y="428814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25125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38733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05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22" y="2703534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916832"/>
            <a:ext cx="3060453" cy="306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D.8 Gráficos </a:t>
            </a:r>
            <a:r>
              <a:rPr lang="es-ES" dirty="0"/>
              <a:t>del tipo Medidor Radial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652119" y="2062587"/>
            <a:ext cx="2561920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D.9 Gráficos </a:t>
            </a:r>
            <a:r>
              <a:rPr lang="es-ES" dirty="0"/>
              <a:t>de </a:t>
            </a:r>
            <a:r>
              <a:rPr lang="es-ES" dirty="0" smtClean="0"/>
              <a:t>Mapas (Heat)</a:t>
            </a:r>
            <a:endParaRPr lang="es-ES" dirty="0">
              <a:ea typeface="Calibri"/>
              <a:cs typeface="Times New Roman"/>
            </a:endParaRPr>
          </a:p>
        </p:txBody>
      </p:sp>
      <p:sp>
        <p:nvSpPr>
          <p:cNvPr id="8" name="Shape 1841"/>
          <p:cNvSpPr txBox="1">
            <a:spLocks/>
          </p:cNvSpPr>
          <p:nvPr/>
        </p:nvSpPr>
        <p:spPr>
          <a:xfrm>
            <a:off x="1372293" y="980728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sz="4400" dirty="0" smtClean="0"/>
              <a:t>3.4 Tipos </a:t>
            </a:r>
            <a:r>
              <a:rPr lang="en" sz="4400" smtClean="0"/>
              <a:t>de Graficos</a:t>
            </a:r>
            <a:endParaRPr lang="en" sz="44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83" y="2431800"/>
            <a:ext cx="1942685" cy="1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heat cha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6" descr="Resultado de imagen de heat chart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41" y="2414801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3419872" y="4203681"/>
            <a:ext cx="2550698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s-ES" dirty="0" smtClean="0"/>
              <a:t>D.9 Gráficos </a:t>
            </a:r>
            <a:r>
              <a:rPr lang="es-ES" dirty="0"/>
              <a:t>de </a:t>
            </a:r>
            <a:r>
              <a:rPr lang="es-ES" dirty="0" smtClean="0"/>
              <a:t>Mapas (Tree)</a:t>
            </a:r>
            <a:endParaRPr lang="es-ES" dirty="0">
              <a:ea typeface="Calibri"/>
              <a:cs typeface="Times New Roman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6228" y="3997889"/>
            <a:ext cx="19526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34576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4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14801"/>
            <a:ext cx="473968" cy="47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3.5 utilidades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2923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3.6 </a:t>
            </a:r>
            <a:r>
              <a:rPr lang="en" sz="4400" dirty="0" smtClean="0"/>
              <a:t>Criterios </a:t>
            </a:r>
            <a:r>
              <a:rPr lang="en" sz="4400" dirty="0" smtClean="0"/>
              <a:t>Economicos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6802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3.7 </a:t>
            </a:r>
            <a:r>
              <a:rPr lang="en" sz="4400" dirty="0" smtClean="0"/>
              <a:t>Criterios </a:t>
            </a:r>
            <a:r>
              <a:rPr lang="en" sz="4400" dirty="0" smtClean="0"/>
              <a:t>tecnicos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36781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4.</a:t>
            </a:r>
            <a:r>
              <a:rPr lang="es-ES" dirty="0" smtClean="0"/>
              <a:t>Evaluación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827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4</a:t>
            </a:r>
            <a:r>
              <a:rPr lang="en" sz="4400" dirty="0" smtClean="0"/>
              <a:t>.1 evaluacion tecnologias</a:t>
            </a:r>
            <a:endParaRPr lang="en" sz="4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619672" y="1988840"/>
            <a:ext cx="6264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Yo creo es una opción en lugar de repetir otra vez los criterios de comparación añadir el logo de cada tecnología al lado del criterio de comparación si lo cumple, y si no lo cumple no añadirlo. Como he puesto en </a:t>
            </a:r>
            <a:r>
              <a:rPr lang="es-ES" dirty="0" smtClean="0">
                <a:solidFill>
                  <a:srgbClr val="FF0000"/>
                </a:solidFill>
              </a:rPr>
              <a:t>los puntos 3.2, 3.3 y 3.4 y </a:t>
            </a:r>
            <a:r>
              <a:rPr lang="es-ES" dirty="0" smtClean="0">
                <a:solidFill>
                  <a:srgbClr val="FF0000"/>
                </a:solidFill>
              </a:rPr>
              <a:t>luego ya si incluir la tabla </a:t>
            </a:r>
            <a:r>
              <a:rPr lang="es-ES" dirty="0" smtClean="0">
                <a:solidFill>
                  <a:srgbClr val="FF0000"/>
                </a:solidFill>
              </a:rPr>
              <a:t>comparativa </a:t>
            </a:r>
            <a:r>
              <a:rPr lang="es-ES" dirty="0" smtClean="0">
                <a:solidFill>
                  <a:srgbClr val="FF0000"/>
                </a:solidFill>
              </a:rPr>
              <a:t>en el siguiente punto.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76875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</a:t>
            </a:r>
            <a:r>
              <a:rPr lang="en" dirty="0" smtClean="0"/>
              <a:t>.</a:t>
            </a:r>
            <a:r>
              <a:rPr lang="es-ES" dirty="0" smtClean="0"/>
              <a:t>Comparación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171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691680" y="836712"/>
            <a:ext cx="5713500" cy="25441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600" dirty="0" smtClean="0"/>
              <a:t>hola</a:t>
            </a:r>
            <a:r>
              <a:rPr lang="en" sz="8800" dirty="0" smtClean="0"/>
              <a:t>!</a:t>
            </a:r>
            <a:endParaRPr lang="en" sz="8800" dirty="0"/>
          </a:p>
        </p:txBody>
      </p:sp>
      <p:sp>
        <p:nvSpPr>
          <p:cNvPr id="1823" name="Shape 1823"/>
          <p:cNvSpPr txBox="1">
            <a:spLocks noGrp="1"/>
          </p:cNvSpPr>
          <p:nvPr>
            <p:ph type="subTitle" idx="4294967295"/>
          </p:nvPr>
        </p:nvSpPr>
        <p:spPr>
          <a:xfrm>
            <a:off x="1715250" y="3356992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-ES" sz="3600" b="1" dirty="0" smtClean="0"/>
              <a:t>G</a:t>
            </a:r>
            <a:r>
              <a:rPr lang="en" sz="3600" b="1" dirty="0" smtClean="0"/>
              <a:t>rupo T4</a:t>
            </a:r>
            <a:endParaRPr lang="en" sz="3600" b="1" dirty="0"/>
          </a:p>
        </p:txBody>
      </p:sp>
      <p:sp>
        <p:nvSpPr>
          <p:cNvPr id="1824" name="Shape 1824"/>
          <p:cNvSpPr txBox="1">
            <a:spLocks noGrp="1"/>
          </p:cNvSpPr>
          <p:nvPr>
            <p:ph type="body" idx="4294967295"/>
          </p:nvPr>
        </p:nvSpPr>
        <p:spPr>
          <a:xfrm>
            <a:off x="1715250" y="3748425"/>
            <a:ext cx="5713500" cy="19848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dirty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Urbano </a:t>
            </a:r>
            <a:r>
              <a:rPr lang="es-ES" sz="1800" dirty="0"/>
              <a:t>José Villanueva Rodríguez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Martina </a:t>
            </a:r>
            <a:r>
              <a:rPr lang="es-ES" sz="1800" dirty="0"/>
              <a:t>Andrea Palomino Berrocal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Alberto </a:t>
            </a:r>
            <a:r>
              <a:rPr lang="es-ES" sz="1800" dirty="0"/>
              <a:t>Cabrera Plata</a:t>
            </a:r>
            <a:endParaRPr lang="en" sz="1800" dirty="0" smtClean="0"/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/>
              <a:t>José Daniel </a:t>
            </a:r>
            <a:r>
              <a:rPr lang="es-ES" sz="1800" dirty="0"/>
              <a:t>Navarro Sierra</a:t>
            </a:r>
            <a:endParaRPr lang="en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en" sz="1800" smtClean="0"/>
              <a:t>Fernando García Fernández</a:t>
            </a:r>
            <a:endParaRPr lang="e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476672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053"/>
              </p:ext>
            </p:extLst>
          </p:nvPr>
        </p:nvGraphicFramePr>
        <p:xfrm>
          <a:off x="467544" y="1268760"/>
          <a:ext cx="8496944" cy="5445520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419742"/>
                <a:gridCol w="2200695"/>
                <a:gridCol w="2142708"/>
                <a:gridCol w="2733799"/>
              </a:tblGrid>
              <a:tr h="175635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7563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A.1. Licencia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MIT (Open Source)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Open </a:t>
                      </a:r>
                      <a:r>
                        <a:rPr lang="es-ES" sz="1100" dirty="0" err="1">
                          <a:effectLst/>
                          <a:latin typeface="+mn-lt"/>
                        </a:rPr>
                        <a:t>source</a:t>
                      </a:r>
                      <a:r>
                        <a:rPr lang="es-ES" sz="1100" dirty="0">
                          <a:effectLst/>
                          <a:latin typeface="+mn-lt"/>
                        </a:rPr>
                        <a:t> software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En cuanto a Chart.js, es Open Source bajo la licencia de MIT, el cual permite su uso siempre y cuando se mantenga el copyright intacto.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02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A.2. Documentación técnica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La herramienta tiene su propia página web donde se puede encontrar documentación técnica.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Parte de la documentación oficial de Echarts está en chino.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A.3. Documentación técnica no oficial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A.4. Comunidad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Si, https://github.com/chartjs/Chart.js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https://ecomfe.github.io/echarts-examples/public/index.html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3512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A.5. Soporte y mantenimiento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proporcionado por la comunidad 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6975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A.6. Requisitos técnicos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128 MB disco duro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Procesador a 1’5GHz</a:t>
                      </a:r>
                    </a:p>
                    <a:p>
                      <a:pPr marL="342900" lvl="0" indent="-342900" algn="just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s-ES" sz="1100">
                          <a:effectLst/>
                          <a:latin typeface="+mn-lt"/>
                        </a:rPr>
                        <a:t>RAM 1Gb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 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Se trata de una estimación de requisitos mínimos para implementar gráficos de cada librería.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A.7. Competitividad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Flot, Google Charts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Tau Charts, ChartJS, Chartist, C3, Highcharts, ReCharts, NVD3, Flot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269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A.8. Material de apoyo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Si, dentro de la documentación técnica, YouTube y demás blogs tecnológicos.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+mn-lt"/>
                        </a:rPr>
                        <a:t>Si</a:t>
                      </a:r>
                      <a:endParaRPr lang="es-ES" sz="110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75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B.1 Firefox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75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B.2 Google Chrome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+mn-lt"/>
                        </a:rPr>
                        <a:t>Si</a:t>
                      </a:r>
                      <a:endParaRPr lang="es-ES" sz="1100" dirty="0">
                        <a:effectLst/>
                        <a:latin typeface="+mn-lt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B.3. Opera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175635"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B.4. Safari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620688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891669"/>
              </p:ext>
            </p:extLst>
          </p:nvPr>
        </p:nvGraphicFramePr>
        <p:xfrm>
          <a:off x="251520" y="1484784"/>
          <a:ext cx="8568952" cy="482105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2242053"/>
                <a:gridCol w="1934411"/>
                <a:gridCol w="2460013"/>
                <a:gridCol w="1932475"/>
              </a:tblGrid>
              <a:tr h="203213">
                <a:tc gridSpan="4">
                  <a:txBody>
                    <a:bodyPr/>
                    <a:lstStyle/>
                    <a:p>
                      <a:pPr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</a:p>
                  </a:txBody>
                  <a:tcPr marL="52255" marR="52255" marT="0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983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TECNOLOGÍA B (Echarts)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</a:tr>
              <a:tr h="4100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C.1. Líneas de Código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del tipo de gráfico a implementar y la cantidad de datos y funcionalidades que queramos introducir en el mismo.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546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C.2. Curva de aprendizaje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Variable, en función de la experiencia anterior del desarrollador.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Según desarrolladores</a:t>
                      </a:r>
                      <a:r>
                        <a:rPr lang="es-ES" sz="1100" b="0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experimentados, Chart.js es la librería que ofrece más ventajas a los desarrolladores inexpertos. </a:t>
                      </a:r>
                      <a:endParaRPr lang="es-ES" sz="1100" b="0" i="0" u="none" strike="noStrike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C.3. Lenguaje de programación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734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C.4. Versatilidad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>
                          <a:effectLst/>
                        </a:rPr>
                        <a:t> </a:t>
                      </a: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D.1. Tipos Combinados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rowSpan="10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Podemos observar que </a:t>
                      </a:r>
                      <a:r>
                        <a:rPr lang="es-ES" sz="11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Echart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permite realizar más tipos de gráficos distintos que </a:t>
                      </a:r>
                      <a:r>
                        <a:rPr lang="es-ES" sz="11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chartJS</a:t>
                      </a:r>
                      <a:r>
                        <a:rPr lang="es-ES" sz="11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Calibri"/>
                          <a:cs typeface="Arial"/>
                          <a:sym typeface="Arial"/>
                        </a:rPr>
                        <a:t>, por lo que puede ser un elemento diferenciador si una aplicación necesita el uso de gráficos con mapas o gráficos de medidor radial.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 </a:t>
                      </a:r>
                    </a:p>
                  </a:txBody>
                  <a:tcPr marL="52255" marR="52255" marT="0" marB="0"/>
                </a:tc>
              </a:tr>
              <a:tr h="230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D.2. Gráfico de Línea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D.3. Gráficos Barras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160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D.4. Gráficos Circulares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D.5. Gráficos Polar Área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D.6. Gráficos Radar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D.7. Gráficos de Dispersión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759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D.8. Gráficos de Burbujas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D.9. Gráficos del tipo </a:t>
                      </a:r>
                      <a:r>
                        <a:rPr lang="es-ES" sz="1100" dirty="0" err="1">
                          <a:effectLst/>
                          <a:latin typeface="Arial"/>
                          <a:ea typeface="Calibri"/>
                          <a:cs typeface="Arial"/>
                        </a:rPr>
                        <a:t>Med</a:t>
                      </a: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. Radial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74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D.10. Gráficos de Mapas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  <a:latin typeface="Arial"/>
                          <a:ea typeface="Calibri"/>
                          <a:cs typeface="Arial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Arial"/>
                          <a:ea typeface="Calibri"/>
                          <a:cs typeface="Arial"/>
                        </a:rPr>
                        <a:t>Si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187624" y="54868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/>
              <a:t>5</a:t>
            </a:r>
            <a:r>
              <a:rPr lang="en" sz="4400" dirty="0" smtClean="0"/>
              <a:t>.1 comparacion de las tecnologias</a:t>
            </a:r>
            <a:endParaRPr lang="en" sz="44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19433"/>
              </p:ext>
            </p:extLst>
          </p:nvPr>
        </p:nvGraphicFramePr>
        <p:xfrm>
          <a:off x="755576" y="1484784"/>
          <a:ext cx="7920881" cy="4700714"/>
        </p:xfrm>
        <a:graphic>
          <a:graphicData uri="http://schemas.openxmlformats.org/drawingml/2006/table">
            <a:tbl>
              <a:tblPr firstRow="1" firstCol="1" bandRow="1">
                <a:tableStyleId>{8C072989-ED60-4644-8CB1-F49F1911E968}</a:tableStyleId>
              </a:tblPr>
              <a:tblGrid>
                <a:gridCol w="1512168"/>
                <a:gridCol w="1944216"/>
                <a:gridCol w="2088232"/>
                <a:gridCol w="2376265"/>
              </a:tblGrid>
              <a:tr h="216024">
                <a:tc gridSpan="4"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5. Comparación de las tecnologías</a:t>
                      </a:r>
                      <a:endParaRPr lang="es-ES" sz="1100" b="1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/>
                        <a:cs typeface="Arial"/>
                        <a:sym typeface="Arial"/>
                      </a:endParaRP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8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5134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CRITERIOS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A (Chart.js)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TECNOLOGÍA B (</a:t>
                      </a:r>
                      <a:r>
                        <a:rPr lang="es-ES" sz="1100" b="1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Echarts</a:t>
                      </a: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Arial"/>
                          <a:sym typeface="Arial"/>
                        </a:rPr>
                        <a:t>COMENTARIOS</a:t>
                      </a:r>
                    </a:p>
                  </a:txBody>
                  <a:tcPr marL="52255" marR="52255" marT="0" marB="0" anchor="ctr">
                    <a:solidFill>
                      <a:srgbClr val="00B0F0"/>
                    </a:solidFill>
                  </a:tcPr>
                </a:tc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E.1. Requerimientos Software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IDE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</a:tr>
              <a:tr h="68342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E.2. Metodologías de importación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Importación de paquetes modulares, importación modular de un solo archivo o plan de importación de archivo único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 anchor="ctr"/>
                </a:tc>
              </a:tr>
              <a:tr h="8201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E.3. Opciones de los gráficos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Línea de tiempo, caja de herramientas, leyenda, rango de datos, ejes a parte del x e y, colores, animaciones… Y cada una con sus subopciones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F.1. Coste de producto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F.2. Coste de licencia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0 €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273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G.1. Multiplataforma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Sistemas Windows, Sistemas Unix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G.2. Instalación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1366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G.3. Configuración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Si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  <a:tr h="4100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G.4. Almacenamiento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7-10 MB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30-35 MB</a:t>
                      </a:r>
                      <a:endParaRPr lang="es-ES" sz="110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Vemos que los gráficos de </a:t>
                      </a:r>
                      <a:r>
                        <a:rPr lang="es-ES" sz="1100" dirty="0" err="1">
                          <a:effectLst/>
                        </a:rPr>
                        <a:t>Echarts</a:t>
                      </a:r>
                      <a:r>
                        <a:rPr lang="es-ES" sz="1100" dirty="0">
                          <a:effectLst/>
                        </a:rPr>
                        <a:t> son algo más complejos y resultones visualmente, lo cual indica esa diferencia de memoria.</a:t>
                      </a:r>
                      <a:endParaRPr lang="es-ES" sz="1100" dirty="0">
                        <a:effectLst/>
                        <a:latin typeface="Arial"/>
                        <a:ea typeface="Calibri"/>
                        <a:cs typeface="Arial"/>
                      </a:endParaRPr>
                    </a:p>
                  </a:txBody>
                  <a:tcPr marL="52255" marR="522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63688" y="2276872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FFFF"/>
                </a:solidFill>
              </a:rPr>
              <a:t>Muchas Gracias</a:t>
            </a:r>
            <a:endParaRPr lang="en" sz="8800" dirty="0">
              <a:solidFill>
                <a:srgbClr val="FFFFFF"/>
              </a:solidFill>
            </a:endParaRP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63688" y="3645024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/>
              <a:t>¿Alguna Pregunta?</a:t>
            </a:r>
            <a:endParaRPr lang="e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475656" y="2348880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s-ES" dirty="0" smtClean="0"/>
              <a:t>1. </a:t>
            </a:r>
            <a:r>
              <a:rPr lang="es-ES" dirty="0" smtClean="0"/>
              <a:t>planificación </a:t>
            </a:r>
            <a:r>
              <a:rPr lang="es-ES" dirty="0"/>
              <a:t>y entrega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50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1</a:t>
            </a:r>
            <a:r>
              <a:rPr lang="en" sz="4400" dirty="0" smtClean="0"/>
              <a:t>.1 planificacion y entrega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408712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2.des</a:t>
            </a:r>
            <a:r>
              <a:rPr lang="es-ES" dirty="0" err="1" smtClean="0"/>
              <a:t>cripcion</a:t>
            </a:r>
            <a:r>
              <a:rPr lang="es-ES" dirty="0" smtClean="0"/>
              <a:t> de las </a:t>
            </a:r>
            <a:r>
              <a:rPr lang="es-ES" dirty="0" err="1" smtClean="0"/>
              <a:t>tecnologias</a:t>
            </a:r>
            <a:r>
              <a:rPr lang="es-ES" dirty="0" smtClean="0"/>
              <a:t/>
            </a:r>
            <a:br>
              <a:rPr lang="es-ES" dirty="0" smtClean="0"/>
            </a:b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2.1 descripcion de la tecnologia chartjs</a:t>
            </a:r>
            <a:endParaRPr lang="en" sz="4400" dirty="0"/>
          </a:p>
        </p:txBody>
      </p:sp>
      <p:sp>
        <p:nvSpPr>
          <p:cNvPr id="2" name="1 Rectángulo"/>
          <p:cNvSpPr/>
          <p:nvPr/>
        </p:nvSpPr>
        <p:spPr>
          <a:xfrm>
            <a:off x="899592" y="191683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Chart.js es una librería </a:t>
            </a:r>
            <a:r>
              <a:rPr lang="es-ES" dirty="0" smtClean="0"/>
              <a:t>JavaScript </a:t>
            </a:r>
            <a:r>
              <a:rPr lang="es-ES" dirty="0"/>
              <a:t>que permite generar distintos tipos de </a:t>
            </a:r>
            <a:r>
              <a:rPr lang="es-ES" dirty="0" smtClean="0"/>
              <a:t>gráficas</a:t>
            </a:r>
            <a:r>
              <a:rPr lang="es-ES" dirty="0"/>
              <a:t>. Es posible representar datos usando 8 tipos de </a:t>
            </a:r>
            <a:r>
              <a:rPr lang="es-ES" dirty="0" smtClean="0"/>
              <a:t>gráficas diferentes</a:t>
            </a:r>
            <a:r>
              <a:rPr lang="es-ES" dirty="0"/>
              <a:t>, totalmente personalizables y animadas.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Funciona </a:t>
            </a:r>
            <a:r>
              <a:rPr lang="es-ES" dirty="0"/>
              <a:t>con HTML5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</a:t>
            </a:r>
            <a:r>
              <a:rPr lang="es-ES" dirty="0" smtClean="0"/>
              <a:t>oporta </a:t>
            </a:r>
            <a:r>
              <a:rPr lang="es-ES" dirty="0"/>
              <a:t>la mayoría de los navegadores modernos, incluso </a:t>
            </a:r>
            <a:r>
              <a:rPr lang="es-ES" dirty="0" smtClean="0"/>
              <a:t>funciona </a:t>
            </a:r>
            <a:r>
              <a:rPr lang="es-ES" dirty="0"/>
              <a:t>en dispositivos móviles. </a:t>
            </a:r>
            <a:endParaRPr lang="es-ES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3995936" y="4077072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depende de librerías externas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Licencia Open Source </a:t>
            </a:r>
            <a:r>
              <a:rPr lang="es-ES" dirty="0"/>
              <a:t>bajo licencia </a:t>
            </a:r>
            <a:r>
              <a:rPr lang="es-ES" dirty="0" smtClean="0"/>
              <a:t>del MIT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Muy </a:t>
            </a:r>
            <a:r>
              <a:rPr lang="es-ES" dirty="0"/>
              <a:t>buena </a:t>
            </a:r>
            <a:r>
              <a:rPr lang="es-ES" dirty="0" smtClean="0"/>
              <a:t>documentación, con </a:t>
            </a:r>
            <a:r>
              <a:rPr lang="es-ES" dirty="0"/>
              <a:t>ejemplos de uso muy completos.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 el elemento </a:t>
            </a:r>
            <a:r>
              <a:rPr lang="es-ES" dirty="0" err="1" smtClean="0"/>
              <a:t>Canvas</a:t>
            </a:r>
            <a:r>
              <a:rPr lang="es-ES" dirty="0"/>
              <a:t>, que es un nodo DOM único, similar en características a una imagen estática.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1847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6" y="4373235"/>
            <a:ext cx="244327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2.2 descripcion de la tecnologia echarts</a:t>
            </a:r>
            <a:endParaRPr lang="en" sz="4400" dirty="0"/>
          </a:p>
        </p:txBody>
      </p:sp>
      <p:sp>
        <p:nvSpPr>
          <p:cNvPr id="4" name="AutoShape 4" descr="Resultado de imagen de navegadores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4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47664" y="2420888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s-ES" dirty="0" smtClean="0"/>
              <a:t>Criterios de Comparación</a:t>
            </a:r>
            <a:br>
              <a:rPr lang="es-ES" dirty="0" smtClean="0"/>
            </a:b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431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 txBox="1">
            <a:spLocks noGrp="1"/>
          </p:cNvSpPr>
          <p:nvPr>
            <p:ph type="title"/>
          </p:nvPr>
        </p:nvSpPr>
        <p:spPr>
          <a:xfrm>
            <a:off x="1219893" y="90872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/>
              <a:t>3.1 Criterios Generales</a:t>
            </a:r>
            <a:endParaRPr lang="en" sz="4400" dirty="0"/>
          </a:p>
        </p:txBody>
      </p:sp>
    </p:spTree>
    <p:extLst>
      <p:ext uri="{BB962C8B-B14F-4D97-AF65-F5344CB8AC3E}">
        <p14:creationId xmlns:p14="http://schemas.microsoft.com/office/powerpoint/2010/main" val="12710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992</Words>
  <Application>Microsoft Office PowerPoint</Application>
  <PresentationFormat>Presentación en pantalla (4:3)</PresentationFormat>
  <Paragraphs>212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Times New Roman</vt:lpstr>
      <vt:lpstr>Merriweather</vt:lpstr>
      <vt:lpstr>Calibri</vt:lpstr>
      <vt:lpstr>Amatic SC</vt:lpstr>
      <vt:lpstr>Symbol</vt:lpstr>
      <vt:lpstr>Nathaniel template</vt:lpstr>
      <vt:lpstr>JAVASCRIPT CHARTING LIBRARIES</vt:lpstr>
      <vt:lpstr>hola!</vt:lpstr>
      <vt:lpstr>1. planificación y entrega </vt:lpstr>
      <vt:lpstr>1.1 planificacion y entrega</vt:lpstr>
      <vt:lpstr>2.descripcion de las tecnologias </vt:lpstr>
      <vt:lpstr>2.1 descripcion de la tecnologia chartjs</vt:lpstr>
      <vt:lpstr>2.2 descripcion de la tecnologia echarts</vt:lpstr>
      <vt:lpstr>3.Criterios de Comparación </vt:lpstr>
      <vt:lpstr>3.1 Criterios Generales</vt:lpstr>
      <vt:lpstr>3.3 desarrollo e implementación</vt:lpstr>
      <vt:lpstr>3.4 Tipos de Graficos</vt:lpstr>
      <vt:lpstr>3.4 Tipos de Graficos</vt:lpstr>
      <vt:lpstr>Presentación de PowerPoint</vt:lpstr>
      <vt:lpstr>3.5 utilidades</vt:lpstr>
      <vt:lpstr>3.6 Criterios Economicos</vt:lpstr>
      <vt:lpstr>3.7 Criterios tecnicos</vt:lpstr>
      <vt:lpstr>4.Evaluación de las tecnologias </vt:lpstr>
      <vt:lpstr>4.1 evaluacion tecnologias</vt:lpstr>
      <vt:lpstr>5.Comparación de las tecnologias </vt:lpstr>
      <vt:lpstr>5.1 comparacion de las tecnologias</vt:lpstr>
      <vt:lpstr>5.1 comparacion de las tecnologias</vt:lpstr>
      <vt:lpstr>5.1 comparacion de las tecnologias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CHARTING LIBRARIES</dc:title>
  <dc:creator>Fernando García Fernández</dc:creator>
  <cp:lastModifiedBy>Fernando García Fernández</cp:lastModifiedBy>
  <cp:revision>29</cp:revision>
  <dcterms:modified xsi:type="dcterms:W3CDTF">2018-04-09T11:26:13Z</dcterms:modified>
</cp:coreProperties>
</file>