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8" r:id="rId3"/>
    <p:sldId id="297" r:id="rId4"/>
    <p:sldId id="259" r:id="rId5"/>
    <p:sldId id="290" r:id="rId6"/>
    <p:sldId id="296" r:id="rId7"/>
    <p:sldId id="289" r:id="rId8"/>
    <p:sldId id="286" r:id="rId9"/>
    <p:sldId id="309" r:id="rId10"/>
    <p:sldId id="318" r:id="rId11"/>
    <p:sldId id="316" r:id="rId12"/>
    <p:sldId id="292" r:id="rId13"/>
    <p:sldId id="299" r:id="rId14"/>
    <p:sldId id="305" r:id="rId15"/>
    <p:sldId id="308" r:id="rId16"/>
    <p:sldId id="314" r:id="rId17"/>
    <p:sldId id="315" r:id="rId18"/>
    <p:sldId id="317" r:id="rId19"/>
    <p:sldId id="319" r:id="rId20"/>
    <p:sldId id="320" r:id="rId21"/>
    <p:sldId id="321" r:id="rId22"/>
    <p:sldId id="310" r:id="rId23"/>
    <p:sldId id="311" r:id="rId24"/>
    <p:sldId id="312" r:id="rId25"/>
    <p:sldId id="313" r:id="rId26"/>
    <p:sldId id="280" r:id="rId27"/>
  </p:sldIdLst>
  <p:sldSz cx="9144000" cy="6858000" type="screen4x3"/>
  <p:notesSz cx="6858000" cy="9144000"/>
  <p:embeddedFontLst>
    <p:embeddedFont>
      <p:font typeface="Amatic SC" panose="020B0604020202020204" charset="0"/>
      <p:regular r:id="rId29"/>
      <p:bold r:id="rId30"/>
    </p:embeddedFont>
    <p:embeddedFont>
      <p:font typeface="Merriweather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6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0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298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 / </a:t>
            </a:r>
            <a:r>
              <a:rPr lang="es-ES" dirty="0" err="1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25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 y/o </a:t>
            </a:r>
            <a:r>
              <a:rPr lang="es-ES" dirty="0" err="1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46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/ JOSE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295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793061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897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3493999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9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98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02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 / </a:t>
            </a:r>
            <a:r>
              <a:rPr lang="es-ES" dirty="0" err="1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0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76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55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02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672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</a:p>
        </p:txBody>
      </p:sp>
    </p:spTree>
    <p:extLst>
      <p:ext uri="{BB962C8B-B14F-4D97-AF65-F5344CB8AC3E}">
        <p14:creationId xmlns:p14="http://schemas.microsoft.com/office/powerpoint/2010/main" val="21210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banoJVR/TG3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JAVASCRIPT CHARTING 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A8235-09A9-46B2-A761-5559E0ABD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DOCUMENTACIÓN DE INSTALACIÓN</a:t>
            </a:r>
          </a:p>
        </p:txBody>
      </p:sp>
    </p:spTree>
    <p:extLst>
      <p:ext uri="{BB962C8B-B14F-4D97-AF65-F5344CB8AC3E}">
        <p14:creationId xmlns:p14="http://schemas.microsoft.com/office/powerpoint/2010/main" val="278346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0712A-257C-47F4-93E1-F2A49C9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68760"/>
            <a:ext cx="6880499" cy="777000"/>
          </a:xfrm>
        </p:spPr>
        <p:txBody>
          <a:bodyPr/>
          <a:lstStyle/>
          <a:p>
            <a:r>
              <a:rPr lang="es-ES" sz="4400" dirty="0"/>
              <a:t>PASOS A SEGUIR PARA LA INSTALACIÓN DEL PROTOTIPO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D36057-9EBA-4A34-9152-1BB924A1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642" y="1916832"/>
            <a:ext cx="7616713" cy="4664999"/>
          </a:xfrm>
        </p:spPr>
        <p:txBody>
          <a:bodyPr/>
          <a:lstStyle/>
          <a:p>
            <a:pPr algn="ctr">
              <a:buNone/>
            </a:pPr>
            <a:r>
              <a:rPr lang="es-ES" sz="2000" dirty="0"/>
              <a:t>Al compartir el mismo entorno web, con la realización de los siguientes pasos obtenemos el proyecto </a:t>
            </a:r>
            <a:r>
              <a:rPr lang="es-ES" sz="2000" dirty="0" err="1"/>
              <a:t>Chartjs</a:t>
            </a:r>
            <a:r>
              <a:rPr lang="es-ES" sz="2000" dirty="0"/>
              <a:t> como </a:t>
            </a:r>
            <a:r>
              <a:rPr lang="es-ES" sz="2000" dirty="0" err="1"/>
              <a:t>Echarts</a:t>
            </a:r>
            <a:endParaRPr lang="es-ES" sz="2000" dirty="0"/>
          </a:p>
          <a:p>
            <a:pPr>
              <a:buNone/>
            </a:pP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Instalación VS </a:t>
            </a:r>
            <a:r>
              <a:rPr lang="es-ES" sz="2400" dirty="0" err="1"/>
              <a:t>Code</a:t>
            </a:r>
            <a:r>
              <a:rPr lang="es-ES" sz="2400" dirty="0"/>
              <a:t> como IDE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Descarga Node.js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Descargar la carpeta “</a:t>
            </a:r>
            <a:r>
              <a:rPr lang="es-ES" sz="2400" i="1" dirty="0"/>
              <a:t>charts-</a:t>
            </a:r>
            <a:r>
              <a:rPr lang="es-ES" sz="2400" i="1" dirty="0" err="1"/>
              <a:t>comparison</a:t>
            </a:r>
            <a:r>
              <a:rPr lang="es-ES" sz="2400" i="1" dirty="0"/>
              <a:t>”</a:t>
            </a:r>
            <a:r>
              <a:rPr lang="es-ES" sz="2400" dirty="0"/>
              <a:t> del repositorio </a:t>
            </a:r>
            <a:r>
              <a:rPr lang="es-ES" sz="2400" u="sng" dirty="0">
                <a:hlinkClick r:id="rId2"/>
              </a:rPr>
              <a:t>https://github.com/UrbanoJVR/TG3</a:t>
            </a:r>
            <a:endParaRPr lang="es-ES" sz="2400" u="sng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Abrir dicha carpeta con VS </a:t>
            </a:r>
            <a:r>
              <a:rPr lang="es-ES" sz="2400" dirty="0" err="1"/>
              <a:t>Code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</a:t>
            </a:r>
            <a:r>
              <a:rPr lang="es-ES" sz="2400" i="1" dirty="0"/>
              <a:t>CNTRL + Ñ </a:t>
            </a:r>
            <a:r>
              <a:rPr lang="es-ES" sz="2400" dirty="0"/>
              <a:t>para abrir la terminal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el comando “</a:t>
            </a:r>
            <a:r>
              <a:rPr lang="es-ES" sz="2400" i="1" dirty="0" err="1"/>
              <a:t>npm</a:t>
            </a:r>
            <a:r>
              <a:rPr lang="es-ES" sz="2400" i="1" dirty="0"/>
              <a:t> </a:t>
            </a:r>
            <a:r>
              <a:rPr lang="es-ES" sz="2400" i="1" dirty="0" err="1"/>
              <a:t>install</a:t>
            </a:r>
            <a:r>
              <a:rPr lang="es-ES" sz="2400" i="1" dirty="0"/>
              <a:t> –g”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el comando “</a:t>
            </a:r>
            <a:r>
              <a:rPr lang="es-ES" sz="2400" i="1" dirty="0"/>
              <a:t>ng </a:t>
            </a:r>
            <a:r>
              <a:rPr lang="es-ES" sz="2400" i="1" dirty="0" err="1"/>
              <a:t>serve</a:t>
            </a:r>
            <a:r>
              <a:rPr lang="es-ES" sz="2400" i="1" dirty="0"/>
              <a:t> –o”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7191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4. IMPLEMENTACIÓN CHARTJS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1715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 </a:t>
            </a:r>
            <a:r>
              <a:rPr lang="es-ES" sz="4400" dirty="0"/>
              <a:t>PROYECTO CHARTJS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424887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5. Implementación </a:t>
            </a:r>
            <a:r>
              <a:rPr lang="es-ES" dirty="0" err="1"/>
              <a:t>echarts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2348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5. PROYECTO ECHARTS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19101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3D396-C10A-49B6-B211-F412FB40F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DOCUMENTACIÓN DE DISEÑO</a:t>
            </a:r>
          </a:p>
        </p:txBody>
      </p:sp>
    </p:spTree>
    <p:extLst>
      <p:ext uri="{BB962C8B-B14F-4D97-AF65-F5344CB8AC3E}">
        <p14:creationId xmlns:p14="http://schemas.microsoft.com/office/powerpoint/2010/main" val="263926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22486-0F35-40F2-91EA-291796A6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ENTORNO WEB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B32C3C-4633-44C0-8960-E4B2624F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2000" dirty="0" err="1"/>
              <a:t>Chartjs</a:t>
            </a:r>
            <a:r>
              <a:rPr lang="es-ES" sz="2000" dirty="0"/>
              <a:t> y </a:t>
            </a:r>
            <a:r>
              <a:rPr lang="es-ES" sz="2000" dirty="0" err="1"/>
              <a:t>Echarts</a:t>
            </a:r>
            <a:r>
              <a:rPr lang="es-ES" sz="2000" dirty="0"/>
              <a:t> comparten el mismo entorno web compuesto por:</a:t>
            </a:r>
          </a:p>
          <a:p>
            <a:pPr lvl="6"/>
            <a:endParaRPr lang="es-ES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400AB5-7E24-488C-B217-C4179128B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50" y="2492896"/>
            <a:ext cx="6786126" cy="4197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415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C5D4F-D9BB-41F9-8F25-19585D6E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INTERFAZ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16244A-D6A8-46CA-BB82-530E58F6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6" y="1844824"/>
            <a:ext cx="7896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3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52BF3-BC25-49E8-8E1B-9A5990FAC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MANUAL DE USUARIO</a:t>
            </a:r>
          </a:p>
        </p:txBody>
      </p:sp>
    </p:spTree>
    <p:extLst>
      <p:ext uri="{BB962C8B-B14F-4D97-AF65-F5344CB8AC3E}">
        <p14:creationId xmlns:p14="http://schemas.microsoft.com/office/powerpoint/2010/main" val="205296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/>
              <a:t>hola</a:t>
            </a:r>
            <a:r>
              <a:rPr lang="en" sz="8800" dirty="0"/>
              <a:t>!</a:t>
            </a:r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/>
              <a:t>G</a:t>
            </a:r>
            <a:r>
              <a:rPr lang="en" sz="3600" b="1" dirty="0"/>
              <a:t>rupo T4</a:t>
            </a:r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Urbano </a:t>
            </a:r>
            <a:r>
              <a:rPr lang="es-ES" sz="1800" dirty="0"/>
              <a:t>José Villanueva Rodríguez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Martina </a:t>
            </a:r>
            <a:r>
              <a:rPr lang="es-ES" sz="1800" dirty="0"/>
              <a:t>Andrea Palomino Berrocal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Alberto </a:t>
            </a:r>
            <a:r>
              <a:rPr lang="es-ES" sz="1800" dirty="0"/>
              <a:t>Cabrera Plata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José Daniel </a:t>
            </a:r>
            <a:r>
              <a:rPr lang="es-ES" sz="1800" dirty="0"/>
              <a:t>Navarro Sierra</a:t>
            </a: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Fernando García Fernández</a:t>
            </a:r>
            <a:endParaRPr lang="e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38E45-DFE8-477B-BD83-17DDA801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UTILIZACIÓN DE LA WEB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77CD16-15F2-49D2-8B15-8A269697A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2000" u="sng" dirty="0"/>
              <a:t>CHARTJS</a:t>
            </a:r>
            <a:r>
              <a:rPr lang="es-ES" sz="2000" dirty="0"/>
              <a:t>: gráficos </a:t>
            </a:r>
            <a:r>
              <a:rPr lang="es-ES" sz="2000" dirty="0" err="1"/>
              <a:t>Chartjs</a:t>
            </a:r>
            <a:r>
              <a:rPr lang="es-ES" sz="2000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Gráfico tarta, de barras, de líneas, eje-x, barras horizontales y radar.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u="sng" dirty="0"/>
              <a:t>ECHARTS</a:t>
            </a:r>
            <a:r>
              <a:rPr lang="es-ES" sz="2000" dirty="0"/>
              <a:t>: gráficos </a:t>
            </a:r>
            <a:r>
              <a:rPr lang="es-ES" sz="2000" dirty="0" err="1"/>
              <a:t>Echarts</a:t>
            </a:r>
            <a:endParaRPr lang="es-E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Además de los anteriores, implementa gráfico de árbol y mapa de densidad.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u="sng" dirty="0"/>
              <a:t>OPCIÓN API</a:t>
            </a:r>
            <a:r>
              <a:rPr lang="es-ES" sz="2000" dirty="0"/>
              <a:t>: gráficos de líneas utilizados para la representación de los datos del API REST sobre el precio del bitcoin en USD, EUR y GBD. </a:t>
            </a:r>
          </a:p>
        </p:txBody>
      </p:sp>
    </p:spTree>
    <p:extLst>
      <p:ext uri="{BB962C8B-B14F-4D97-AF65-F5344CB8AC3E}">
        <p14:creationId xmlns:p14="http://schemas.microsoft.com/office/powerpoint/2010/main" val="312721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266D0-6334-448D-BC8A-4B6E04E2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Funcionalidades extra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6F77F8-0FFE-41F3-853A-D54A6F2F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4" y="2636912"/>
            <a:ext cx="3049196" cy="37064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9199F9-8A93-4383-8F88-95F3FC1BF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08" y="2715411"/>
            <a:ext cx="2379911" cy="27988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4A4BD7-BE89-4086-8886-525147B1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35" y="2715412"/>
            <a:ext cx="2351049" cy="27988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B4F947-6ADE-46F7-AB20-0508E543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184" y="2708920"/>
            <a:ext cx="268288" cy="28053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A20DC3-4FCF-4E34-A2B3-A826BB4805B8}"/>
              </a:ext>
            </a:extLst>
          </p:cNvPr>
          <p:cNvSpPr txBox="1"/>
          <p:nvPr/>
        </p:nvSpPr>
        <p:spPr>
          <a:xfrm>
            <a:off x="442684" y="2132856"/>
            <a:ext cx="304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Leyenda del gráfico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2C2182-6FA1-4F91-B101-A15DF2C64ADC}"/>
              </a:ext>
            </a:extLst>
          </p:cNvPr>
          <p:cNvSpPr txBox="1"/>
          <p:nvPr/>
        </p:nvSpPr>
        <p:spPr>
          <a:xfrm>
            <a:off x="3973178" y="2132856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Botones Modificar, Actualizar y Guardar</a:t>
            </a:r>
          </a:p>
        </p:txBody>
      </p:sp>
    </p:spTree>
    <p:extLst>
      <p:ext uri="{BB962C8B-B14F-4D97-AF65-F5344CB8AC3E}">
        <p14:creationId xmlns:p14="http://schemas.microsoft.com/office/powerpoint/2010/main" val="2228086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6. Evaluación de ambas tecnologías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9957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6. COMPARACIÓN</a:t>
            </a:r>
            <a:endParaRPr lang="en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6668BA-371F-42FA-95DE-0EB86491AB00}"/>
              </a:ext>
            </a:extLst>
          </p:cNvPr>
          <p:cNvSpPr txBox="1"/>
          <p:nvPr/>
        </p:nvSpPr>
        <p:spPr>
          <a:xfrm>
            <a:off x="1219893" y="2204864"/>
            <a:ext cx="2416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comparar ambas tecnologías haciendo directamente la demo y mostrando después el cuadro de comparación conjunta.</a:t>
            </a:r>
          </a:p>
        </p:txBody>
      </p:sp>
    </p:spTree>
    <p:extLst>
      <p:ext uri="{BB962C8B-B14F-4D97-AF65-F5344CB8AC3E}">
        <p14:creationId xmlns:p14="http://schemas.microsoft.com/office/powerpoint/2010/main" val="230112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7. CONCLUSIONES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573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7. conclusiones</a:t>
            </a:r>
            <a:endParaRPr lang="en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7AA1DD-29AE-40B3-A175-7E43A463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8" y="1916832"/>
            <a:ext cx="8748464" cy="41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¿Alguna Pregunta?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75656" y="2348880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1. Presentación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0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  <a:r>
              <a:rPr lang="es-ES" dirty="0"/>
              <a:t>REQUISITOS DEL PROTOTIPO</a:t>
            </a:r>
            <a:br>
              <a:rPr lang="es-ES" dirty="0"/>
            </a:b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2.1 </a:t>
            </a:r>
            <a:r>
              <a:rPr lang="es-ES" sz="4400" dirty="0"/>
              <a:t>REQUISITOS FUNCIONALES</a:t>
            </a:r>
            <a:endParaRPr lang="en" sz="4400" dirty="0"/>
          </a:p>
        </p:txBody>
      </p:sp>
      <p:sp>
        <p:nvSpPr>
          <p:cNvPr id="2" name="1 Rectángulo"/>
          <p:cNvSpPr/>
          <p:nvPr/>
        </p:nvSpPr>
        <p:spPr>
          <a:xfrm>
            <a:off x="899592" y="191683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Chart.js es una librería JavaScript que permite generar distintos tipos de gráficas. Es posible representar datos usando 8 tipos de gráficas diferentes, totalmente personalizables y animadas.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 con HTML5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modernos, incluso funciona en dispositivos móviles. </a:t>
            </a:r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1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2.2 </a:t>
            </a:r>
            <a:r>
              <a:rPr lang="es-ES" sz="4400" dirty="0"/>
              <a:t>OTROS REQUISITOS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F15AC9-E265-4B70-8346-0C066C7929B0}"/>
              </a:ext>
            </a:extLst>
          </p:cNvPr>
          <p:cNvSpPr txBox="1"/>
          <p:nvPr/>
        </p:nvSpPr>
        <p:spPr>
          <a:xfrm>
            <a:off x="539552" y="2060848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Echarts o Enterprise Charts es una completa biblioteca de gráficos intuitivos, interactivos y altamente personalizables; con una manera fácil de agregar a los productos comerciales de sus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Está escrito en JavaScript puro y basado en </a:t>
            </a:r>
            <a:r>
              <a:rPr lang="es-ES" dirty="0" err="1"/>
              <a:t>Zrender</a:t>
            </a:r>
            <a:r>
              <a:rPr lang="es-ES" dirty="0"/>
              <a:t> (biblioteca liviana de lienzos).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web modernos y móviles.</a:t>
            </a:r>
          </a:p>
        </p:txBody>
      </p:sp>
    </p:spTree>
    <p:extLst>
      <p:ext uri="{BB962C8B-B14F-4D97-AF65-F5344CB8AC3E}">
        <p14:creationId xmlns:p14="http://schemas.microsoft.com/office/powerpoint/2010/main" val="31714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  <a:r>
              <a:rPr lang="es-ES" dirty="0"/>
              <a:t>Criterios de Comparación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310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3.1 </a:t>
            </a:r>
            <a:r>
              <a:rPr lang="es-ES" sz="4400" dirty="0"/>
              <a:t>TIPOS DE GRAFICOS A IMPLEMENTAR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Múltiple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Barras horizontales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densidad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49089E-2005-4E1B-9AF1-42A9FA89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564904"/>
            <a:ext cx="4506311" cy="28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3.2 </a:t>
            </a:r>
            <a:r>
              <a:rPr lang="es-ES" sz="4400" dirty="0"/>
              <a:t>OTROS CRITERIOS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Datos de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 de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Horas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Almacenamiento / memoria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7EFA0C-D451-431E-AB98-9FF703C6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33380"/>
            <a:ext cx="4286615" cy="28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2964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462</Words>
  <Application>Microsoft Office PowerPoint</Application>
  <PresentationFormat>Presentación en pantalla (4:3)</PresentationFormat>
  <Paragraphs>99</Paragraphs>
  <Slides>26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Amatic SC</vt:lpstr>
      <vt:lpstr>Arial</vt:lpstr>
      <vt:lpstr>Merriweather</vt:lpstr>
      <vt:lpstr>Nathaniel template</vt:lpstr>
      <vt:lpstr>JAVASCRIPT CHARTING LIBRARIES</vt:lpstr>
      <vt:lpstr>hola!</vt:lpstr>
      <vt:lpstr>1. Presentación </vt:lpstr>
      <vt:lpstr>2.REQUISITOS DEL PROTOTIPO </vt:lpstr>
      <vt:lpstr>2.1 REQUISITOS FUNCIONALES</vt:lpstr>
      <vt:lpstr>2.2 OTROS REQUISITOS</vt:lpstr>
      <vt:lpstr>3.Criterios de Comparación </vt:lpstr>
      <vt:lpstr>3.1 TIPOS DE GRAFICOS A IMPLEMENTAR</vt:lpstr>
      <vt:lpstr>3.2 OTROS CRITERIOS</vt:lpstr>
      <vt:lpstr>DOCUMENTACIÓN DE INSTALACIÓN</vt:lpstr>
      <vt:lpstr>PASOS A SEGUIR PARA LA INSTALACIÓN DEL PROTOTIPO</vt:lpstr>
      <vt:lpstr>4. IMPLEMENTACIÓN CHARTJS</vt:lpstr>
      <vt:lpstr>4. PROYECTO CHARTJS</vt:lpstr>
      <vt:lpstr>5. Implementación echarts </vt:lpstr>
      <vt:lpstr>5. PROYECTO ECHARTS</vt:lpstr>
      <vt:lpstr>DOCUMENTACIÓN DE DISEÑO</vt:lpstr>
      <vt:lpstr>ENTORNO WEB </vt:lpstr>
      <vt:lpstr>INTERFAZ DE USUARIO</vt:lpstr>
      <vt:lpstr>MANUAL DE USUARIO</vt:lpstr>
      <vt:lpstr>UTILIZACIÓN DE LA WEB</vt:lpstr>
      <vt:lpstr>Funcionalidades extra</vt:lpstr>
      <vt:lpstr>6. Evaluación de ambas tecnologías</vt:lpstr>
      <vt:lpstr>6. COMPARACIÓN</vt:lpstr>
      <vt:lpstr>7. CONCLUSIONES</vt:lpstr>
      <vt:lpstr>7. conclusiones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Martina Andrea </cp:lastModifiedBy>
  <cp:revision>67</cp:revision>
  <dcterms:modified xsi:type="dcterms:W3CDTF">2018-05-07T20:08:53Z</dcterms:modified>
</cp:coreProperties>
</file>