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97" r:id="rId4"/>
    <p:sldId id="259" r:id="rId5"/>
    <p:sldId id="290" r:id="rId6"/>
    <p:sldId id="296" r:id="rId7"/>
    <p:sldId id="289" r:id="rId8"/>
    <p:sldId id="286" r:id="rId9"/>
    <p:sldId id="309" r:id="rId10"/>
    <p:sldId id="314" r:id="rId11"/>
    <p:sldId id="315" r:id="rId12"/>
    <p:sldId id="317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18" r:id="rId28"/>
    <p:sldId id="316" r:id="rId29"/>
    <p:sldId id="319" r:id="rId30"/>
    <p:sldId id="320" r:id="rId31"/>
    <p:sldId id="321" r:id="rId32"/>
    <p:sldId id="310" r:id="rId33"/>
    <p:sldId id="311" r:id="rId34"/>
    <p:sldId id="312" r:id="rId35"/>
    <p:sldId id="322" r:id="rId36"/>
    <p:sldId id="313" r:id="rId37"/>
    <p:sldId id="280" r:id="rId38"/>
  </p:sldIdLst>
  <p:sldSz cx="9144000" cy="6858000" type="screen4x3"/>
  <p:notesSz cx="6858000" cy="9144000"/>
  <p:embeddedFontLst>
    <p:embeddedFont>
      <p:font typeface="Merriweather" panose="020B0604020202020204" charset="0"/>
      <p:regular r:id="rId40"/>
      <p:bold r:id="rId41"/>
      <p:italic r:id="rId42"/>
      <p:boldItalic r:id="rId43"/>
    </p:embeddedFont>
    <p:embeddedFont>
      <p:font typeface="Amatic SC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87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/ JOSE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295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793061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97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1279421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3493999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02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76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55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02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7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21210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banoJVR/TG3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3D396-C10A-49B6-B211-F412FB40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DOCUMENTACIÓN </a:t>
            </a:r>
            <a:r>
              <a:rPr lang="es-ES" dirty="0"/>
              <a:t>DE DISEÑO</a:t>
            </a:r>
          </a:p>
        </p:txBody>
      </p:sp>
    </p:spTree>
    <p:extLst>
      <p:ext uri="{BB962C8B-B14F-4D97-AF65-F5344CB8AC3E}">
        <p14:creationId xmlns:p14="http://schemas.microsoft.com/office/powerpoint/2010/main" val="263926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22486-0F35-40F2-91EA-291796A6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ENTORNO WEB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B32C3C-4633-44C0-8960-E4B2624F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/>
              <a:t>Chartjs</a:t>
            </a:r>
            <a:r>
              <a:rPr lang="es-ES" sz="2000" dirty="0"/>
              <a:t> y </a:t>
            </a:r>
            <a:r>
              <a:rPr lang="es-ES" sz="2000" dirty="0" err="1"/>
              <a:t>Echarts</a:t>
            </a:r>
            <a:r>
              <a:rPr lang="es-ES" sz="2000" dirty="0"/>
              <a:t> comparten el mismo entorno web compuesto por:</a:t>
            </a:r>
          </a:p>
          <a:p>
            <a:pPr lvl="6"/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5400AB5-7E24-488C-B217-C4179128B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2492896"/>
            <a:ext cx="6786126" cy="419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15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CC5D4F-D9BB-41F9-8F25-19585D6E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INTERFAZ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B16244A-D6A8-46CA-BB82-530E58F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1844824"/>
            <a:ext cx="789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4.2  </a:t>
            </a:r>
            <a:r>
              <a:rPr lang="es-ES" dirty="0" smtClean="0"/>
              <a:t>IMPLEMENTACION  CHARTJS 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849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5616" y="1456748"/>
            <a:ext cx="5171768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ng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generate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nonbre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-del-componente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E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b="1" dirty="0" err="1"/>
              <a:t>ng</a:t>
            </a:r>
            <a:r>
              <a:rPr lang="es-ES" b="1" dirty="0"/>
              <a:t> g </a:t>
            </a:r>
            <a:r>
              <a:rPr lang="es-ES" b="1" dirty="0" err="1"/>
              <a:t>component</a:t>
            </a:r>
            <a:r>
              <a:rPr lang="es-ES" b="1" dirty="0"/>
              <a:t> nombre-del-componente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89" y="2708920"/>
            <a:ext cx="37909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36465"/>
            <a:ext cx="3333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81128"/>
            <a:ext cx="3343275" cy="20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9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04497" y="1484784"/>
            <a:ext cx="517176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56983"/>
            <a:ext cx="4032448" cy="283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4301189" cy="353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2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3312368" cy="237510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22013"/>
            <a:ext cx="3275459" cy="208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93" y="1993905"/>
            <a:ext cx="4336768" cy="91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87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3181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2"/>
            <a:ext cx="3312368" cy="2375106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51244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2611814" cy="22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45" y="1633196"/>
            <a:ext cx="2363081" cy="11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20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6813"/>
            <a:ext cx="673224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11835"/>
            <a:ext cx="3635896" cy="452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7" y="1711835"/>
            <a:ext cx="4300691" cy="46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9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6917"/>
            <a:ext cx="3914589" cy="42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6917"/>
            <a:ext cx="3960440" cy="43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7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12923"/>
            <a:ext cx="7200800" cy="39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4589"/>
            <a:ext cx="4089251" cy="480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4217"/>
            <a:ext cx="3939064" cy="475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6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1193"/>
            <a:ext cx="41814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62" y="1371034"/>
            <a:ext cx="4165845" cy="510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6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</a:t>
            </a:r>
            <a:r>
              <a:rPr lang="es-ES" sz="4400" dirty="0"/>
              <a:t>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3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MAP DENSITY</a:t>
            </a:r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157830"/>
            <a:ext cx="49434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40967"/>
            <a:ext cx="2428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6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03648" y="2204864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4.3 </a:t>
            </a:r>
            <a:r>
              <a:rPr lang="es-ES" sz="6000" dirty="0" smtClean="0"/>
              <a:t>pruebas </a:t>
            </a:r>
            <a:r>
              <a:rPr lang="es-ES" dirty="0" smtClean="0"/>
              <a:t>CHARTJS </a:t>
            </a:r>
            <a:r>
              <a:rPr lang="es-ES" dirty="0"/>
              <a:t>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4506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971600" y="56376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4.3  </a:t>
            </a:r>
            <a:r>
              <a:rPr lang="es-ES" sz="4400" dirty="0" smtClean="0"/>
              <a:t>pruebas chartjs y </a:t>
            </a:r>
            <a:r>
              <a:rPr lang="es-ES" sz="4400" dirty="0" err="1" smtClean="0"/>
              <a:t>echarts</a:t>
            </a:r>
            <a:endParaRPr lang="en" sz="4400" dirty="0"/>
          </a:p>
        </p:txBody>
      </p:sp>
      <p:pic>
        <p:nvPicPr>
          <p:cNvPr id="3" name="2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3861048"/>
            <a:ext cx="5436324" cy="1568865"/>
          </a:xfrm>
          <a:prstGeom prst="rect">
            <a:avLst/>
          </a:prstGeom>
        </p:spPr>
      </p:pic>
      <p:sp>
        <p:nvSpPr>
          <p:cNvPr id="4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24314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“</a:t>
            </a:r>
            <a:r>
              <a:rPr lang="es-ES" sz="1600" b="1" dirty="0" smtClean="0"/>
              <a:t>NG LLINT”</a:t>
            </a:r>
          </a:p>
          <a:p>
            <a:pPr lvl="2"/>
            <a:r>
              <a:rPr lang="es-ES" sz="1600" b="1" dirty="0" smtClean="0"/>
              <a:t>       </a:t>
            </a:r>
            <a:r>
              <a:rPr lang="es-ES" sz="1600" b="1" dirty="0" smtClean="0"/>
              <a:t>E</a:t>
            </a:r>
            <a:r>
              <a:rPr lang="es-ES" sz="1600" b="1" dirty="0" smtClean="0"/>
              <a:t>rrores </a:t>
            </a:r>
            <a:r>
              <a:rPr lang="es-ES" sz="1600" b="1" dirty="0"/>
              <a:t>de sintaxis en </a:t>
            </a:r>
            <a:r>
              <a:rPr lang="es-ES" sz="1600" b="1" dirty="0" smtClean="0"/>
              <a:t>   	</a:t>
            </a:r>
            <a:r>
              <a:rPr lang="es-ES" sz="1600" b="1" dirty="0" err="1" smtClean="0"/>
              <a:t>TypeScript</a:t>
            </a:r>
            <a:r>
              <a:rPr lang="es-ES" sz="1600" b="1" dirty="0" smtClean="0"/>
              <a:t> </a:t>
            </a:r>
          </a:p>
          <a:p>
            <a:pPr lvl="2"/>
            <a:endParaRPr lang="es-ES" sz="16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/>
              <a:t>“</a:t>
            </a:r>
            <a:r>
              <a:rPr lang="es-ES" sz="1600" b="1" dirty="0"/>
              <a:t>NG </a:t>
            </a:r>
            <a:r>
              <a:rPr lang="es-ES" sz="1600" b="1" dirty="0" smtClean="0"/>
              <a:t>TEST”</a:t>
            </a:r>
            <a:endParaRPr lang="es-ES" sz="1600" b="1" dirty="0"/>
          </a:p>
          <a:p>
            <a:pPr lvl="2"/>
            <a:r>
              <a:rPr lang="es-ES" sz="1600" b="1" dirty="0"/>
              <a:t>        </a:t>
            </a:r>
            <a:r>
              <a:rPr lang="es-ES" sz="1600" b="1" dirty="0" smtClean="0"/>
              <a:t>Test unitarios de los 	componentes</a:t>
            </a:r>
          </a:p>
          <a:p>
            <a:pPr lvl="2"/>
            <a:endParaRPr lang="es-ES" sz="16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ES" sz="18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“</a:t>
            </a:r>
            <a:r>
              <a:rPr lang="es-ES" sz="1600" b="1" dirty="0"/>
              <a:t>NG </a:t>
            </a:r>
            <a:r>
              <a:rPr lang="es-ES" sz="1600" b="1" dirty="0" smtClean="0"/>
              <a:t>E2E”</a:t>
            </a:r>
            <a:endParaRPr lang="es-ES" sz="1600" b="1" dirty="0"/>
          </a:p>
          <a:p>
            <a:pPr lvl="2"/>
            <a:r>
              <a:rPr lang="es-ES" sz="1600" b="1" dirty="0"/>
              <a:t>        Test </a:t>
            </a:r>
            <a:r>
              <a:rPr lang="es-ES" sz="1600" b="1" dirty="0" smtClean="0"/>
              <a:t>de Integración</a:t>
            </a:r>
            <a:endParaRPr lang="es-ES" sz="1600" b="1" dirty="0"/>
          </a:p>
          <a:p>
            <a:pPr lvl="2"/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102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82" y="2996952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ernando.garcia\AppData\Local\Microsoft\Windows\INetCache\IE\PH0D5JAJ\Red_check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36" y="1811233"/>
            <a:ext cx="554399" cy="5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3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5A8235-09A9-46B2-A761-5559E0ABD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783467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D0712A-257C-47F4-93E1-F2A49C9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68760"/>
            <a:ext cx="6880499" cy="777000"/>
          </a:xfrm>
        </p:spPr>
        <p:txBody>
          <a:bodyPr/>
          <a:lstStyle/>
          <a:p>
            <a:r>
              <a:rPr lang="es-ES" sz="4400" dirty="0"/>
              <a:t>PASOS A SEGUIR PARA LA INSTALACIÓN DEL PROTOTIPO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2D36057-9EBA-4A34-9152-1BB924A1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42" y="1916832"/>
            <a:ext cx="7616713" cy="4664999"/>
          </a:xfrm>
        </p:spPr>
        <p:txBody>
          <a:bodyPr/>
          <a:lstStyle/>
          <a:p>
            <a:pPr algn="ctr">
              <a:buNone/>
            </a:pPr>
            <a:r>
              <a:rPr lang="es-ES" sz="2000" dirty="0"/>
              <a:t>Al compartir el mismo entorno web, con la realización de los siguientes pasos obtenemos el proyecto </a:t>
            </a:r>
            <a:r>
              <a:rPr lang="es-ES" sz="2000" dirty="0" err="1"/>
              <a:t>Chartjs</a:t>
            </a:r>
            <a:r>
              <a:rPr lang="es-ES" sz="2000" dirty="0"/>
              <a:t> como </a:t>
            </a:r>
            <a:r>
              <a:rPr lang="es-ES" sz="2000" dirty="0" err="1"/>
              <a:t>Echarts</a:t>
            </a:r>
            <a:endParaRPr lang="es-ES" sz="2000" dirty="0"/>
          </a:p>
          <a:p>
            <a:pPr>
              <a:buNone/>
            </a:pP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Instalación VS </a:t>
            </a:r>
            <a:r>
              <a:rPr lang="es-ES" sz="2400" dirty="0" err="1"/>
              <a:t>Code</a:t>
            </a:r>
            <a:r>
              <a:rPr lang="es-ES" sz="2400" dirty="0"/>
              <a:t> como IDE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 Node.js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Descargar la carpeta “</a:t>
            </a:r>
            <a:r>
              <a:rPr lang="es-ES" sz="2400" i="1" dirty="0"/>
              <a:t>charts-</a:t>
            </a:r>
            <a:r>
              <a:rPr lang="es-ES" sz="2400" i="1" dirty="0" err="1"/>
              <a:t>comparison</a:t>
            </a:r>
            <a:r>
              <a:rPr lang="es-ES" sz="2400" i="1" dirty="0"/>
              <a:t>”</a:t>
            </a:r>
            <a:r>
              <a:rPr lang="es-ES" sz="2400" dirty="0"/>
              <a:t> del repositorio </a:t>
            </a:r>
            <a:r>
              <a:rPr lang="es-ES" sz="2400" u="sng" dirty="0">
                <a:hlinkClick r:id="rId2"/>
              </a:rPr>
              <a:t>https://github.com/UrbanoJVR/TG3</a:t>
            </a:r>
            <a:endParaRPr lang="es-ES" sz="2400" u="sng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Abrir dicha carpeta con VS </a:t>
            </a:r>
            <a:r>
              <a:rPr lang="es-ES" sz="2400" dirty="0" err="1"/>
              <a:t>Code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</a:t>
            </a:r>
            <a:r>
              <a:rPr lang="es-ES" sz="2400" i="1" dirty="0"/>
              <a:t>CNTRL + Ñ </a:t>
            </a:r>
            <a:r>
              <a:rPr lang="es-ES" sz="2400" dirty="0"/>
              <a:t>para abrir la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 err="1"/>
              <a:t>npm</a:t>
            </a:r>
            <a:r>
              <a:rPr lang="es-ES" sz="2400" i="1" dirty="0"/>
              <a:t> </a:t>
            </a:r>
            <a:r>
              <a:rPr lang="es-ES" sz="2400" i="1" dirty="0" err="1"/>
              <a:t>install</a:t>
            </a:r>
            <a:r>
              <a:rPr lang="es-ES" sz="2400" i="1" dirty="0"/>
              <a:t> –g”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/>
              <a:t>ng </a:t>
            </a:r>
            <a:r>
              <a:rPr lang="es-ES" sz="2400" i="1" dirty="0" err="1"/>
              <a:t>serve</a:t>
            </a:r>
            <a:r>
              <a:rPr lang="es-ES" sz="2400" i="1" dirty="0"/>
              <a:t> –o”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71917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C52BF3-BC25-49E8-8E1B-9A5990FA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20529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Presentación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938E45-DFE8-477B-BD83-17DDA80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UTILIZACIÓN DE LA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C77CD16-15F2-49D2-8B15-8A26969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u="sng" dirty="0"/>
              <a:t>CHARTJS</a:t>
            </a:r>
            <a:r>
              <a:rPr lang="es-ES" sz="2000" dirty="0"/>
              <a:t>: gráficos </a:t>
            </a:r>
            <a:r>
              <a:rPr lang="es-ES" sz="2000" dirty="0" err="1"/>
              <a:t>Chartjs</a:t>
            </a:r>
            <a:r>
              <a:rPr lang="es-ES" sz="20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Gráfico tarta, de barras, de líneas, eje-x, barras horizontales y radar.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ECHARTS</a:t>
            </a:r>
            <a:r>
              <a:rPr lang="es-ES" sz="2000" dirty="0"/>
              <a:t>: gráficos </a:t>
            </a:r>
            <a:r>
              <a:rPr lang="es-ES" sz="2000" dirty="0" err="1"/>
              <a:t>Echarts</a:t>
            </a:r>
            <a:endParaRPr lang="es-E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Además de los anteriores, implementa gráfico de árbol y mapa de densidad.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OPCIÓN API</a:t>
            </a:r>
            <a:r>
              <a:rPr lang="es-ES" sz="2000" dirty="0"/>
              <a:t>: gráficos de líneas utilizados para la representación de los datos del API REST sobre el precio del bitcoin en USD, EUR y GBD. </a:t>
            </a:r>
          </a:p>
        </p:txBody>
      </p:sp>
    </p:spTree>
    <p:extLst>
      <p:ext uri="{BB962C8B-B14F-4D97-AF65-F5344CB8AC3E}">
        <p14:creationId xmlns:p14="http://schemas.microsoft.com/office/powerpoint/2010/main" val="3127211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7266D0-6334-448D-BC8A-4B6E04E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Funcionalidades extra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96F77F8-0FFE-41F3-853A-D54A6F2F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4" y="2636912"/>
            <a:ext cx="3049196" cy="37064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49199F9-8A93-4383-8F88-95F3FC1B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08" y="2715411"/>
            <a:ext cx="2379911" cy="27988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14A4BD7-BE89-4086-8886-525147B1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35" y="2715412"/>
            <a:ext cx="2351049" cy="2798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5B4F947-6ADE-46F7-AB20-0508E543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184" y="2708920"/>
            <a:ext cx="268288" cy="2805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1A20DC3-4FCF-4E34-A2B3-A826BB4805B8}"/>
              </a:ext>
            </a:extLst>
          </p:cNvPr>
          <p:cNvSpPr txBox="1"/>
          <p:nvPr/>
        </p:nvSpPr>
        <p:spPr>
          <a:xfrm>
            <a:off x="442684" y="2132856"/>
            <a:ext cx="304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Leyenda del gráfico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02C2182-6FA1-4F91-B101-A15DF2C64ADC}"/>
              </a:ext>
            </a:extLst>
          </p:cNvPr>
          <p:cNvSpPr txBox="1"/>
          <p:nvPr/>
        </p:nvSpPr>
        <p:spPr>
          <a:xfrm>
            <a:off x="3973178" y="2132856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Botones Modificar, Actualizar y Guardar</a:t>
            </a:r>
          </a:p>
        </p:txBody>
      </p:sp>
    </p:spTree>
    <p:extLst>
      <p:ext uri="{BB962C8B-B14F-4D97-AF65-F5344CB8AC3E}">
        <p14:creationId xmlns:p14="http://schemas.microsoft.com/office/powerpoint/2010/main" val="222808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6. Evaluación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5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36668BA-371F-42FA-95DE-0EB86491AB00}"/>
              </a:ext>
            </a:extLst>
          </p:cNvPr>
          <p:cNvSpPr txBox="1"/>
          <p:nvPr/>
        </p:nvSpPr>
        <p:spPr>
          <a:xfrm>
            <a:off x="1219893" y="2204864"/>
            <a:ext cx="241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comparar ambas tecnologías haciendo directamente la demo y mostrando después el cuadro de comparación conjunta.</a:t>
            </a:r>
          </a:p>
        </p:txBody>
      </p:sp>
    </p:spTree>
    <p:extLst>
      <p:ext uri="{BB962C8B-B14F-4D97-AF65-F5344CB8AC3E}">
        <p14:creationId xmlns:p14="http://schemas.microsoft.com/office/powerpoint/2010/main" val="2301126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7. CONCLUSIONES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5734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36668BA-371F-42FA-95DE-0EB86491AB00}"/>
              </a:ext>
            </a:extLst>
          </p:cNvPr>
          <p:cNvSpPr txBox="1"/>
          <p:nvPr/>
        </p:nvSpPr>
        <p:spPr>
          <a:xfrm>
            <a:off x="683568" y="1794296"/>
            <a:ext cx="7580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ECHARTS permite más gráficos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ECHARTS mejores funcionalidades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En cuanto a producto fina, ECHARTS es mejor.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CHARTjs</a:t>
            </a:r>
            <a:r>
              <a:rPr lang="es-ES" sz="2400" dirty="0"/>
              <a:t> menos “potente”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Menos gráficos disponibles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Más simple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¿SIMPLICIDAD O POTENCIA? -&gt; JUAN PALOMO</a:t>
            </a:r>
          </a:p>
        </p:txBody>
      </p:sp>
    </p:spTree>
    <p:extLst>
      <p:ext uri="{BB962C8B-B14F-4D97-AF65-F5344CB8AC3E}">
        <p14:creationId xmlns:p14="http://schemas.microsoft.com/office/powerpoint/2010/main" val="978798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7AA1DD-29AE-40B3-A175-7E43A463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1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REQUISITOS DEL PROTOTIPO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</a:t>
            </a:r>
            <a:r>
              <a:rPr lang="es-ES" sz="4400" dirty="0"/>
              <a:t>REQUISITOS FUNCIONALES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Echarts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</a:t>
            </a:r>
            <a:r>
              <a:rPr lang="es-ES" sz="4400" dirty="0"/>
              <a:t>TIPOS DE GRAFICOS A IMPLEMENTAR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Barras horizontales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densidad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D49089E-2005-4E1B-9AF1-42A9FA8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4506311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3.2 </a:t>
            </a:r>
            <a:r>
              <a:rPr lang="es-ES" sz="4400" dirty="0"/>
              <a:t>OTROS CRITERIOS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de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Horas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Almacenamiento / memoria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07EFA0C-D451-431E-AB98-9FF703C6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33380"/>
            <a:ext cx="4286615" cy="28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96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574</Words>
  <Application>Microsoft Office PowerPoint</Application>
  <PresentationFormat>Presentación en pantalla (4:3)</PresentationFormat>
  <Paragraphs>151</Paragraphs>
  <Slides>37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Merriweather</vt:lpstr>
      <vt:lpstr>Amatic SC</vt:lpstr>
      <vt:lpstr>Nathaniel template</vt:lpstr>
      <vt:lpstr>JAVASCRIPT CHARTING LIBRARIES</vt:lpstr>
      <vt:lpstr>hola!</vt:lpstr>
      <vt:lpstr>1. Presentación </vt:lpstr>
      <vt:lpstr>2.REQUISITOS DEL PROTOTIPO </vt:lpstr>
      <vt:lpstr>2.1 REQUISITOS FUNCIONALES</vt:lpstr>
      <vt:lpstr>2.2 OTROS REQUISITOS</vt:lpstr>
      <vt:lpstr>3.Criterios de Comparación </vt:lpstr>
      <vt:lpstr>3.1 TIPOS DE GRAFICOS A IMPLEMENTAR</vt:lpstr>
      <vt:lpstr>3.2 OTROS CRITERIOS</vt:lpstr>
      <vt:lpstr>DOCUMENTACIÓN DE DISEÑO</vt:lpstr>
      <vt:lpstr>ENTORNO WEB </vt:lpstr>
      <vt:lpstr>INTERFAZ DE USUARIO</vt:lpstr>
      <vt:lpstr>4.2  IMPLEMENTACION  CHARTJS y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4.3 pruebas CHARTJS y ECHARTS</vt:lpstr>
      <vt:lpstr>4.3  pruebas chartjs y echarts</vt:lpstr>
      <vt:lpstr>DOCUMENTACIÓN DE INSTALACIÓN</vt:lpstr>
      <vt:lpstr>PASOS A SEGUIR PARA LA INSTALACIÓN DEL PROTOTIPO</vt:lpstr>
      <vt:lpstr>MANUAL DE USUARIO</vt:lpstr>
      <vt:lpstr>UTILIZACIÓN DE LA WEB</vt:lpstr>
      <vt:lpstr>Funcionalidades extra</vt:lpstr>
      <vt:lpstr>6. Evaluación de ambas tecnologías</vt:lpstr>
      <vt:lpstr>6. COMPARACIÓN</vt:lpstr>
      <vt:lpstr>7. CONCLUSIONES</vt:lpstr>
      <vt:lpstr>7. CONCLUSIONES</vt:lpstr>
      <vt:lpstr>7. conclusiones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Fernando García Fernández</cp:lastModifiedBy>
  <cp:revision>69</cp:revision>
  <dcterms:modified xsi:type="dcterms:W3CDTF">2018-05-07T21:18:58Z</dcterms:modified>
</cp:coreProperties>
</file>