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8" r:id="rId3"/>
    <p:sldId id="297" r:id="rId4"/>
    <p:sldId id="259" r:id="rId5"/>
    <p:sldId id="290" r:id="rId6"/>
    <p:sldId id="296" r:id="rId7"/>
    <p:sldId id="289" r:id="rId8"/>
    <p:sldId id="286" r:id="rId9"/>
    <p:sldId id="309" r:id="rId10"/>
    <p:sldId id="314" r:id="rId11"/>
    <p:sldId id="315" r:id="rId12"/>
    <p:sldId id="317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18" r:id="rId28"/>
    <p:sldId id="316" r:id="rId29"/>
    <p:sldId id="319" r:id="rId30"/>
    <p:sldId id="320" r:id="rId31"/>
    <p:sldId id="321" r:id="rId32"/>
    <p:sldId id="310" r:id="rId33"/>
    <p:sldId id="311" r:id="rId34"/>
    <p:sldId id="312" r:id="rId35"/>
    <p:sldId id="322" r:id="rId36"/>
    <p:sldId id="313" r:id="rId37"/>
    <p:sldId id="280" r:id="rId38"/>
  </p:sldIdLst>
  <p:sldSz cx="9144000" cy="6858000" type="screen4x3"/>
  <p:notesSz cx="6858000" cy="9144000"/>
  <p:embeddedFontLst>
    <p:embeddedFont>
      <p:font typeface="Amatic SC" panose="020B0604020202020204" charset="0"/>
      <p:regular r:id="rId40"/>
      <p:bold r:id="rId41"/>
    </p:embeddedFont>
    <p:embeddedFont>
      <p:font typeface="Merriweather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072989-ED60-4644-8CB1-F49F1911E968}">
  <a:tblStyle styleId="{8C072989-ED60-4644-8CB1-F49F1911E96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73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40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1298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Shape 1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987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1298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/ JOSE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295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Y/O JOSÉ</a:t>
            </a:r>
          </a:p>
        </p:txBody>
      </p:sp>
    </p:spTree>
    <p:extLst>
      <p:ext uri="{BB962C8B-B14F-4D97-AF65-F5344CB8AC3E}">
        <p14:creationId xmlns:p14="http://schemas.microsoft.com/office/powerpoint/2010/main" val="7930613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1897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Y/O JOSÉ</a:t>
            </a:r>
          </a:p>
        </p:txBody>
      </p:sp>
    </p:spTree>
    <p:extLst>
      <p:ext uri="{BB962C8B-B14F-4D97-AF65-F5344CB8AC3E}">
        <p14:creationId xmlns:p14="http://schemas.microsoft.com/office/powerpoint/2010/main" val="12794216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Y/O JOSÉ</a:t>
            </a:r>
          </a:p>
        </p:txBody>
      </p:sp>
    </p:spTree>
    <p:extLst>
      <p:ext uri="{BB962C8B-B14F-4D97-AF65-F5344CB8AC3E}">
        <p14:creationId xmlns:p14="http://schemas.microsoft.com/office/powerpoint/2010/main" val="3493999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Shape 20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9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024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 / </a:t>
            </a:r>
            <a:r>
              <a:rPr lang="es-ES" dirty="0" err="1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09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769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55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0027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672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</a:p>
        </p:txBody>
      </p:sp>
    </p:spTree>
    <p:extLst>
      <p:ext uri="{BB962C8B-B14F-4D97-AF65-F5344CB8AC3E}">
        <p14:creationId xmlns:p14="http://schemas.microsoft.com/office/powerpoint/2010/main" val="212108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1" y="9"/>
            <a:ext cx="9152064" cy="6864065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1557875" y="3329550"/>
            <a:ext cx="6028199" cy="10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0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rbanoJVR/TG3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973238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JAVASCRIPT CHARTING LIBRARIES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9C3D396-C10A-49B6-B211-F412FB40F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DOCUMENTACIÓN </a:t>
            </a:r>
            <a:r>
              <a:rPr lang="es-ES" dirty="0"/>
              <a:t>DE DISEÑO</a:t>
            </a:r>
          </a:p>
        </p:txBody>
      </p:sp>
    </p:spTree>
    <p:extLst>
      <p:ext uri="{BB962C8B-B14F-4D97-AF65-F5344CB8AC3E}">
        <p14:creationId xmlns:p14="http://schemas.microsoft.com/office/powerpoint/2010/main" val="263926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6D22486-0F35-40F2-91EA-291796A6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ENTORNO WEB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AB32C3C-4633-44C0-8960-E4B2624F3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2000" dirty="0" err="1"/>
              <a:t>Chartjs</a:t>
            </a:r>
            <a:r>
              <a:rPr lang="es-ES" sz="2000" dirty="0"/>
              <a:t> y </a:t>
            </a:r>
            <a:r>
              <a:rPr lang="es-ES" sz="2000" dirty="0" err="1"/>
              <a:t>Echarts</a:t>
            </a:r>
            <a:r>
              <a:rPr lang="es-ES" sz="2000" dirty="0"/>
              <a:t> comparten el mismo entorno web compuesto por:</a:t>
            </a:r>
          </a:p>
          <a:p>
            <a:pPr lvl="6"/>
            <a:endParaRPr lang="es-ES" sz="1200" dirty="0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95400AB5-7E24-488C-B217-C4179128B1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50" y="2492896"/>
            <a:ext cx="6786126" cy="4197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415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ECC5D4F-D9BB-41F9-8F25-19585D6E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INTERFAZ DE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6B16244A-D6A8-46CA-BB82-530E58F6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6" y="1844824"/>
            <a:ext cx="78962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4.2  </a:t>
            </a:r>
            <a:r>
              <a:rPr lang="es-ES" dirty="0" smtClean="0"/>
              <a:t>IMPLEMENTACION  CHARTJS y ECHARTS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6849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15616" y="1456748"/>
            <a:ext cx="5171768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INSTALACION </a:t>
            </a:r>
            <a:r>
              <a:rPr kumimoji="0" lang="es-ES" altLang="es-ES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GRAFICOS EN AMBAS TECNOLOGÍAS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ng</a:t>
            </a: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s-ES" altLang="es-E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generate</a:t>
            </a: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s-ES" altLang="es-E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</a:t>
            </a: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s-ES" altLang="es-E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nonbre</a:t>
            </a: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-del-componente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E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itchFamily="34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b="1" dirty="0" err="1"/>
              <a:t>ng</a:t>
            </a:r>
            <a:r>
              <a:rPr lang="es-ES" b="1" dirty="0"/>
              <a:t> g </a:t>
            </a:r>
            <a:r>
              <a:rPr lang="es-ES" b="1" dirty="0" err="1"/>
              <a:t>component</a:t>
            </a:r>
            <a:r>
              <a:rPr lang="es-ES" b="1" dirty="0"/>
              <a:t> nombre-del-componente</a:t>
            </a: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89" y="2708920"/>
            <a:ext cx="37909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36465"/>
            <a:ext cx="33337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581128"/>
            <a:ext cx="3343275" cy="208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49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04497" y="1484784"/>
            <a:ext cx="5171768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INSTALACION </a:t>
            </a:r>
            <a:r>
              <a:rPr kumimoji="0" lang="es-ES" altLang="es-ES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GRAFICOS EN AMBAS TECNOLOGÍAS</a:t>
            </a:r>
            <a:endParaRPr kumimoji="0" lang="es-ES" alt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56983"/>
            <a:ext cx="4032448" cy="283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4301189" cy="353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72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00808"/>
            <a:ext cx="2088232" cy="1788046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861048"/>
            <a:ext cx="3312368" cy="237510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22013"/>
            <a:ext cx="3275459" cy="208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393" y="1993905"/>
            <a:ext cx="4336768" cy="91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87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3181"/>
            <a:ext cx="2088232" cy="1788046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77072"/>
            <a:ext cx="3312368" cy="2375106"/>
          </a:xfrm>
          <a:prstGeom prst="rect">
            <a:avLst/>
          </a:prstGeom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7072"/>
            <a:ext cx="51244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556792"/>
            <a:ext cx="2611814" cy="222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645" y="1633196"/>
            <a:ext cx="2363081" cy="11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208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06813"/>
            <a:ext cx="673224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73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11835"/>
            <a:ext cx="3635896" cy="4525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17" y="1711835"/>
            <a:ext cx="4300691" cy="462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92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 txBox="1">
            <a:spLocks noGrp="1"/>
          </p:cNvSpPr>
          <p:nvPr>
            <p:ph type="ctrTitle" idx="4294967295"/>
          </p:nvPr>
        </p:nvSpPr>
        <p:spPr>
          <a:xfrm>
            <a:off x="1691680" y="836712"/>
            <a:ext cx="5713500" cy="2544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600" dirty="0"/>
              <a:t>hola</a:t>
            </a:r>
            <a:r>
              <a:rPr lang="en" sz="8800" dirty="0"/>
              <a:t>!</a:t>
            </a:r>
          </a:p>
        </p:txBody>
      </p:sp>
      <p:sp>
        <p:nvSpPr>
          <p:cNvPr id="1823" name="Shape 1823"/>
          <p:cNvSpPr txBox="1">
            <a:spLocks noGrp="1"/>
          </p:cNvSpPr>
          <p:nvPr>
            <p:ph type="subTitle" idx="4294967295"/>
          </p:nvPr>
        </p:nvSpPr>
        <p:spPr>
          <a:xfrm>
            <a:off x="1715250" y="3356992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3600" b="1" dirty="0"/>
              <a:t>G</a:t>
            </a:r>
            <a:r>
              <a:rPr lang="en" sz="3600" b="1" dirty="0"/>
              <a:t>rupo T4</a:t>
            </a:r>
          </a:p>
        </p:txBody>
      </p:sp>
      <p:sp>
        <p:nvSpPr>
          <p:cNvPr id="1824" name="Shape 1824"/>
          <p:cNvSpPr txBox="1">
            <a:spLocks noGrp="1"/>
          </p:cNvSpPr>
          <p:nvPr>
            <p:ph type="body" idx="4294967295"/>
          </p:nvPr>
        </p:nvSpPr>
        <p:spPr>
          <a:xfrm>
            <a:off x="1715250" y="3748425"/>
            <a:ext cx="5713500" cy="19848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Urbano </a:t>
            </a:r>
            <a:r>
              <a:rPr lang="es-ES" sz="1800" dirty="0"/>
              <a:t>José Villanueva Rodríguez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Martina </a:t>
            </a:r>
            <a:r>
              <a:rPr lang="es-ES" sz="1800" dirty="0"/>
              <a:t>Andrea Palomino Berrocal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Alberto </a:t>
            </a:r>
            <a:r>
              <a:rPr lang="es-ES" sz="1800" dirty="0"/>
              <a:t>Cabrera Plata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José Daniel </a:t>
            </a:r>
            <a:r>
              <a:rPr lang="es-ES" sz="1800" dirty="0"/>
              <a:t>Navarro Sierra</a:t>
            </a:r>
            <a:endParaRPr lang="en" sz="1800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Fernando García Fernández</a:t>
            </a:r>
            <a:endParaRPr lang="en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86917"/>
            <a:ext cx="3914589" cy="42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86917"/>
            <a:ext cx="3960440" cy="433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079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12923"/>
            <a:ext cx="7200800" cy="39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9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14589"/>
            <a:ext cx="4089251" cy="480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64217"/>
            <a:ext cx="3939064" cy="475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16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61193"/>
            <a:ext cx="418147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62" y="1371034"/>
            <a:ext cx="4165845" cy="510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666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sp>
        <p:nvSpPr>
          <p:cNvPr id="3" name="8 CuadroTexto">
            <a:extLst>
              <a:ext uri="{FF2B5EF4-FFF2-40B4-BE49-F238E27FC236}">
                <a16:creationId xmlns="" xmlns:a16="http://schemas.microsoft.com/office/drawing/2014/main" id="{D86C16C2-670C-4B3E-8714-30A011EDAA02}"/>
              </a:ext>
            </a:extLst>
          </p:cNvPr>
          <p:cNvSpPr txBox="1"/>
          <p:nvPr/>
        </p:nvSpPr>
        <p:spPr>
          <a:xfrm>
            <a:off x="1169482" y="1556792"/>
            <a:ext cx="7056784" cy="36933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 smtClean="0"/>
              <a:t>MAP DENSITY</a:t>
            </a:r>
            <a:r>
              <a:rPr lang="es-ES" sz="1600" dirty="0" smtClean="0"/>
              <a:t> </a:t>
            </a:r>
            <a:endParaRPr lang="es-E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157830"/>
            <a:ext cx="49434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140967"/>
            <a:ext cx="24288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761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403648" y="2204864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4.3 </a:t>
            </a:r>
            <a:r>
              <a:rPr lang="es-ES" sz="6000" dirty="0" smtClean="0"/>
              <a:t>pruebas </a:t>
            </a:r>
            <a:r>
              <a:rPr lang="es-ES" dirty="0" smtClean="0"/>
              <a:t>CHARTJS </a:t>
            </a:r>
            <a:r>
              <a:rPr lang="es-ES" dirty="0"/>
              <a:t>y ECHARTS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64506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971600" y="563768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4.3  </a:t>
            </a:r>
            <a:r>
              <a:rPr lang="es-ES" sz="4400" dirty="0" smtClean="0"/>
              <a:t>pruebas chartjs y </a:t>
            </a:r>
            <a:r>
              <a:rPr lang="es-ES" sz="4400" dirty="0" err="1" smtClean="0"/>
              <a:t>echarts</a:t>
            </a:r>
            <a:endParaRPr lang="en" sz="4400" dirty="0"/>
          </a:p>
        </p:txBody>
      </p:sp>
      <p:pic>
        <p:nvPicPr>
          <p:cNvPr id="3" name="2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752" y="3861048"/>
            <a:ext cx="5436324" cy="1568865"/>
          </a:xfrm>
          <a:prstGeom prst="rect">
            <a:avLst/>
          </a:prstGeom>
        </p:spPr>
      </p:pic>
      <p:sp>
        <p:nvSpPr>
          <p:cNvPr id="4" name="8 CuadroTexto">
            <a:extLst>
              <a:ext uri="{FF2B5EF4-FFF2-40B4-BE49-F238E27FC236}">
                <a16:creationId xmlns="" xmlns:a16="http://schemas.microsoft.com/office/drawing/2014/main" id="{D86C16C2-670C-4B3E-8714-30A011EDAA02}"/>
              </a:ext>
            </a:extLst>
          </p:cNvPr>
          <p:cNvSpPr txBox="1"/>
          <p:nvPr/>
        </p:nvSpPr>
        <p:spPr>
          <a:xfrm>
            <a:off x="1169482" y="1556792"/>
            <a:ext cx="7056784" cy="243143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 smtClean="0"/>
              <a:t>“</a:t>
            </a:r>
            <a:r>
              <a:rPr lang="es-ES" sz="1600" b="1" dirty="0" smtClean="0"/>
              <a:t>NG LLINT”</a:t>
            </a:r>
          </a:p>
          <a:p>
            <a:pPr lvl="2"/>
            <a:r>
              <a:rPr lang="es-ES" sz="1600" b="1" dirty="0" smtClean="0"/>
              <a:t>       Errores </a:t>
            </a:r>
            <a:r>
              <a:rPr lang="es-ES" sz="1600" b="1" dirty="0"/>
              <a:t>de sintaxis en </a:t>
            </a:r>
            <a:r>
              <a:rPr lang="es-ES" sz="1600" b="1" dirty="0" smtClean="0"/>
              <a:t>   	</a:t>
            </a:r>
            <a:r>
              <a:rPr lang="es-ES" sz="1600" b="1" dirty="0" err="1" smtClean="0"/>
              <a:t>TypeScript</a:t>
            </a:r>
            <a:r>
              <a:rPr lang="es-ES" sz="1600" b="1" dirty="0" smtClean="0"/>
              <a:t> </a:t>
            </a:r>
          </a:p>
          <a:p>
            <a:pPr lvl="2"/>
            <a:endParaRPr lang="es-ES" sz="1600" b="1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ES" sz="1800" b="1" dirty="0"/>
              <a:t>“</a:t>
            </a:r>
            <a:r>
              <a:rPr lang="es-ES" sz="1600" b="1" dirty="0"/>
              <a:t>NG </a:t>
            </a:r>
            <a:r>
              <a:rPr lang="es-ES" sz="1600" b="1" dirty="0" smtClean="0"/>
              <a:t>TEST”</a:t>
            </a:r>
            <a:endParaRPr lang="es-ES" sz="1600" b="1" dirty="0"/>
          </a:p>
          <a:p>
            <a:pPr lvl="2"/>
            <a:r>
              <a:rPr lang="es-ES" sz="1600" b="1" dirty="0"/>
              <a:t>        </a:t>
            </a:r>
            <a:r>
              <a:rPr lang="es-ES" sz="1600" b="1" dirty="0" smtClean="0"/>
              <a:t>Test unitarios de los 	componentes</a:t>
            </a:r>
          </a:p>
          <a:p>
            <a:pPr lvl="2"/>
            <a:endParaRPr lang="es-ES" sz="1600" b="1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s-ES" sz="1800" b="1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ES" sz="1800" b="1" dirty="0" smtClean="0"/>
              <a:t>“</a:t>
            </a:r>
            <a:r>
              <a:rPr lang="es-ES" sz="1600" b="1" dirty="0"/>
              <a:t>NG </a:t>
            </a:r>
            <a:r>
              <a:rPr lang="es-ES" sz="1600" b="1" dirty="0" smtClean="0"/>
              <a:t>E2E”</a:t>
            </a:r>
            <a:endParaRPr lang="es-ES" sz="1600" b="1" dirty="0"/>
          </a:p>
          <a:p>
            <a:pPr lvl="2"/>
            <a:r>
              <a:rPr lang="es-ES" sz="1600" b="1" dirty="0"/>
              <a:t>        Test </a:t>
            </a:r>
            <a:r>
              <a:rPr lang="es-ES" sz="1600" b="1" dirty="0" smtClean="0"/>
              <a:t>de Integración</a:t>
            </a:r>
            <a:endParaRPr lang="es-ES" sz="1600" b="1" dirty="0"/>
          </a:p>
          <a:p>
            <a:pPr lvl="2"/>
            <a:r>
              <a:rPr lang="es-ES" sz="1600" dirty="0" smtClean="0"/>
              <a:t> </a:t>
            </a:r>
            <a:endParaRPr lang="es-ES" sz="1600" dirty="0"/>
          </a:p>
        </p:txBody>
      </p:sp>
      <p:pic>
        <p:nvPicPr>
          <p:cNvPr id="1026" name="Picture 2" descr="C:\Users\fernando.garcia\AppData\Local\Microsoft\Windows\INetCache\IE\Y22WO4HP\1024px-Yes_chec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487219" cy="48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fernando.garcia\AppData\Local\Microsoft\Windows\INetCache\IE\Y22WO4HP\1024px-Yes_chec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82" y="2996952"/>
            <a:ext cx="487219" cy="48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ernando.garcia\AppData\Local\Microsoft\Windows\INetCache\IE\PH0D5JAJ\Red_check.svg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836" y="1811233"/>
            <a:ext cx="554399" cy="5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032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5A8235-09A9-46B2-A761-5559E0ABD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DOCUMENTACIÓN DE INSTALACIÓN</a:t>
            </a:r>
          </a:p>
        </p:txBody>
      </p:sp>
    </p:spTree>
    <p:extLst>
      <p:ext uri="{BB962C8B-B14F-4D97-AF65-F5344CB8AC3E}">
        <p14:creationId xmlns:p14="http://schemas.microsoft.com/office/powerpoint/2010/main" val="2783467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D0712A-257C-47F4-93E1-F2A49C9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268760"/>
            <a:ext cx="6880499" cy="777000"/>
          </a:xfrm>
        </p:spPr>
        <p:txBody>
          <a:bodyPr/>
          <a:lstStyle/>
          <a:p>
            <a:r>
              <a:rPr lang="es-ES" sz="4400" dirty="0"/>
              <a:t>PASOS A SEGUIR PARA LA INSTALACIÓN DEL PROTOTIPO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52D36057-9EBA-4A34-9152-1BB924A1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642" y="1916832"/>
            <a:ext cx="7616713" cy="4664999"/>
          </a:xfrm>
        </p:spPr>
        <p:txBody>
          <a:bodyPr/>
          <a:lstStyle/>
          <a:p>
            <a:pPr algn="ctr">
              <a:buNone/>
            </a:pPr>
            <a:r>
              <a:rPr lang="es-ES" sz="2000" dirty="0"/>
              <a:t>Al compartir el mismo entorno web, con la realización de los siguientes pasos obtenemos el proyecto </a:t>
            </a:r>
            <a:r>
              <a:rPr lang="es-ES" sz="2000" dirty="0" err="1"/>
              <a:t>Chartjs</a:t>
            </a:r>
            <a:r>
              <a:rPr lang="es-ES" sz="2000" dirty="0"/>
              <a:t> como </a:t>
            </a:r>
            <a:r>
              <a:rPr lang="es-ES" sz="2000" dirty="0" err="1"/>
              <a:t>Echarts</a:t>
            </a:r>
            <a:endParaRPr lang="es-ES" sz="2000" dirty="0"/>
          </a:p>
          <a:p>
            <a:pPr>
              <a:buNone/>
            </a:pP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Instalación VS </a:t>
            </a:r>
            <a:r>
              <a:rPr lang="es-ES" sz="2400" dirty="0" err="1"/>
              <a:t>Code</a:t>
            </a:r>
            <a:r>
              <a:rPr lang="es-ES" sz="2400" dirty="0"/>
              <a:t> como IDE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Descarga Node.js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Descargar la carpeta “</a:t>
            </a:r>
            <a:r>
              <a:rPr lang="es-ES" sz="2400" i="1" dirty="0"/>
              <a:t>charts-</a:t>
            </a:r>
            <a:r>
              <a:rPr lang="es-ES" sz="2400" i="1" dirty="0" err="1"/>
              <a:t>comparison</a:t>
            </a:r>
            <a:r>
              <a:rPr lang="es-ES" sz="2400" i="1" dirty="0"/>
              <a:t>”</a:t>
            </a:r>
            <a:r>
              <a:rPr lang="es-ES" sz="2400" dirty="0"/>
              <a:t> del repositorio </a:t>
            </a:r>
            <a:r>
              <a:rPr lang="es-ES" sz="2400" u="sng" dirty="0">
                <a:hlinkClick r:id="rId2"/>
              </a:rPr>
              <a:t>https://github.com/UrbanoJVR/TG3</a:t>
            </a:r>
            <a:endParaRPr lang="es-ES" sz="2400" u="sng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Abrir dicha carpeta con VS </a:t>
            </a:r>
            <a:r>
              <a:rPr lang="es-ES" sz="2400" dirty="0" err="1"/>
              <a:t>Code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Ejecutar </a:t>
            </a:r>
            <a:r>
              <a:rPr lang="es-ES" sz="2400" i="1" dirty="0"/>
              <a:t>CNTRL + Ñ </a:t>
            </a:r>
            <a:r>
              <a:rPr lang="es-ES" sz="2400" dirty="0"/>
              <a:t>para abrir la terminal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Ejecutar el comando “</a:t>
            </a:r>
            <a:r>
              <a:rPr lang="es-ES" sz="2400" i="1" dirty="0" err="1"/>
              <a:t>npm</a:t>
            </a:r>
            <a:r>
              <a:rPr lang="es-ES" sz="2400" i="1" dirty="0"/>
              <a:t> </a:t>
            </a:r>
            <a:r>
              <a:rPr lang="es-ES" sz="2400" i="1" dirty="0" err="1"/>
              <a:t>install</a:t>
            </a:r>
            <a:r>
              <a:rPr lang="es-ES" sz="2400" i="1" dirty="0"/>
              <a:t> –g”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Ejecutar el comando “</a:t>
            </a:r>
            <a:r>
              <a:rPr lang="es-ES" sz="2400" i="1" dirty="0"/>
              <a:t>ng </a:t>
            </a:r>
            <a:r>
              <a:rPr lang="es-ES" sz="2400" i="1" dirty="0" err="1"/>
              <a:t>serve</a:t>
            </a:r>
            <a:r>
              <a:rPr lang="es-ES" sz="2400" i="1" dirty="0"/>
              <a:t> –o”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71917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8C52BF3-BC25-49E8-8E1B-9A5990FAC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MANUAL DE USUARIO</a:t>
            </a:r>
          </a:p>
        </p:txBody>
      </p:sp>
    </p:spTree>
    <p:extLst>
      <p:ext uri="{BB962C8B-B14F-4D97-AF65-F5344CB8AC3E}">
        <p14:creationId xmlns:p14="http://schemas.microsoft.com/office/powerpoint/2010/main" val="205296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475656" y="2348880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1. Presentación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65020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938E45-DFE8-477B-BD83-17DDA801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UTILIZACIÓN DE LA WEB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C77CD16-15F2-49D2-8B15-8A269697A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2000" u="sng" dirty="0"/>
              <a:t>CHARTJS</a:t>
            </a:r>
            <a:r>
              <a:rPr lang="es-ES" sz="2000" dirty="0"/>
              <a:t>: gráficos </a:t>
            </a:r>
            <a:r>
              <a:rPr lang="es-ES" sz="2000" dirty="0" err="1"/>
              <a:t>Chartjs</a:t>
            </a:r>
            <a:r>
              <a:rPr lang="es-ES" sz="2000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Gráfico tarta, de barras, de líneas, eje-x, barras horizontales y radar.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sz="2000" u="sng" dirty="0"/>
              <a:t>ECHARTS</a:t>
            </a:r>
            <a:r>
              <a:rPr lang="es-ES" sz="2000" dirty="0"/>
              <a:t>: gráficos </a:t>
            </a:r>
            <a:r>
              <a:rPr lang="es-ES" sz="2000" dirty="0" err="1"/>
              <a:t>Echarts</a:t>
            </a:r>
            <a:endParaRPr lang="es-ES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Además de los anteriores, implementa gráfico de árbol y mapa de densidad.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sz="2000" u="sng" dirty="0"/>
              <a:t>OPCIÓN API</a:t>
            </a:r>
            <a:r>
              <a:rPr lang="es-ES" sz="2000" dirty="0"/>
              <a:t>: gráficos de líneas utilizados para la representación de los datos del API REST sobre el precio del bitcoin en USD, EUR y GBD. </a:t>
            </a:r>
          </a:p>
        </p:txBody>
      </p:sp>
    </p:spTree>
    <p:extLst>
      <p:ext uri="{BB962C8B-B14F-4D97-AF65-F5344CB8AC3E}">
        <p14:creationId xmlns:p14="http://schemas.microsoft.com/office/powerpoint/2010/main" val="3127211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37266D0-6334-448D-BC8A-4B6E04E2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Funcionalidades extra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896F77F8-0FFE-41F3-853A-D54A6F2F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4" y="2636912"/>
            <a:ext cx="3049196" cy="37064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A49199F9-8A93-4383-8F88-95F3FC1BF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408" y="2715411"/>
            <a:ext cx="2379911" cy="27988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814A4BD7-BE89-4086-8886-525147B1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135" y="2715412"/>
            <a:ext cx="2351049" cy="27988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95B4F947-6ADE-46F7-AB20-0508E5433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184" y="2708920"/>
            <a:ext cx="268288" cy="28053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F1A20DC3-4FCF-4E34-A2B3-A826BB4805B8}"/>
              </a:ext>
            </a:extLst>
          </p:cNvPr>
          <p:cNvSpPr txBox="1"/>
          <p:nvPr/>
        </p:nvSpPr>
        <p:spPr>
          <a:xfrm>
            <a:off x="442684" y="2132856"/>
            <a:ext cx="304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Leyenda del gráfico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102C2182-6FA1-4F91-B101-A15DF2C64ADC}"/>
              </a:ext>
            </a:extLst>
          </p:cNvPr>
          <p:cNvSpPr txBox="1"/>
          <p:nvPr/>
        </p:nvSpPr>
        <p:spPr>
          <a:xfrm>
            <a:off x="3973178" y="2132856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Botones Modificar, Actualizar y Guardar</a:t>
            </a:r>
          </a:p>
        </p:txBody>
      </p:sp>
    </p:spTree>
    <p:extLst>
      <p:ext uri="{BB962C8B-B14F-4D97-AF65-F5344CB8AC3E}">
        <p14:creationId xmlns:p14="http://schemas.microsoft.com/office/powerpoint/2010/main" val="2228086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6. Evaluación de ambas tecnologías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9957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6. COMPARACIÓN</a:t>
            </a:r>
            <a:endParaRPr lang="en" sz="4400" dirty="0"/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436668BA-371F-42FA-95DE-0EB86491AB00}"/>
              </a:ext>
            </a:extLst>
          </p:cNvPr>
          <p:cNvSpPr txBox="1"/>
          <p:nvPr/>
        </p:nvSpPr>
        <p:spPr>
          <a:xfrm>
            <a:off x="1219893" y="2204864"/>
            <a:ext cx="2416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Podemos comparar ambas tecnologías haciendo directamente la demo y mostrando después el cuadro de comparación conjunta.</a:t>
            </a:r>
          </a:p>
        </p:txBody>
      </p:sp>
    </p:spTree>
    <p:extLst>
      <p:ext uri="{BB962C8B-B14F-4D97-AF65-F5344CB8AC3E}">
        <p14:creationId xmlns:p14="http://schemas.microsoft.com/office/powerpoint/2010/main" val="2301126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7. CONCLUSIONES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5734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7. CONCLUSIONES</a:t>
            </a:r>
            <a:endParaRPr lang="en" sz="4400" dirty="0"/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436668BA-371F-42FA-95DE-0EB86491AB00}"/>
              </a:ext>
            </a:extLst>
          </p:cNvPr>
          <p:cNvSpPr txBox="1"/>
          <p:nvPr/>
        </p:nvSpPr>
        <p:spPr>
          <a:xfrm>
            <a:off x="683568" y="1794296"/>
            <a:ext cx="75807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dirty="0"/>
              <a:t>ECHARTS permite más gráficos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ECHARTS mejores funcionalidades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En cuanto a producto fina, ECHARTS es mejor.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 err="1"/>
              <a:t>CHARTjs</a:t>
            </a:r>
            <a:r>
              <a:rPr lang="es-ES" sz="2400" dirty="0"/>
              <a:t> menos “potente”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Menos gráficos disponibles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Más simple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/>
              <a:t>¿SIMPLICIDAD O POTENCIA? -&gt; JUAN PALOMO</a:t>
            </a:r>
          </a:p>
        </p:txBody>
      </p:sp>
    </p:spTree>
    <p:extLst>
      <p:ext uri="{BB962C8B-B14F-4D97-AF65-F5344CB8AC3E}">
        <p14:creationId xmlns:p14="http://schemas.microsoft.com/office/powerpoint/2010/main" val="978798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7. conclusiones</a:t>
            </a:r>
            <a:endParaRPr lang="en" sz="4400" dirty="0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A87AA1DD-29AE-40B3-A175-7E43A463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8" y="1916832"/>
            <a:ext cx="8748464" cy="417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1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Shape 2076"/>
          <p:cNvSpPr txBox="1">
            <a:spLocks noGrp="1"/>
          </p:cNvSpPr>
          <p:nvPr>
            <p:ph type="ctrTitle" idx="4294967295"/>
          </p:nvPr>
        </p:nvSpPr>
        <p:spPr>
          <a:xfrm>
            <a:off x="1763688" y="2276872"/>
            <a:ext cx="57135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800" dirty="0">
                <a:solidFill>
                  <a:srgbClr val="FFFFFF"/>
                </a:solidFill>
              </a:rPr>
              <a:t>Muchas Gracias</a:t>
            </a:r>
          </a:p>
        </p:txBody>
      </p:sp>
      <p:sp>
        <p:nvSpPr>
          <p:cNvPr id="2077" name="Shape 2077"/>
          <p:cNvSpPr txBox="1">
            <a:spLocks noGrp="1"/>
          </p:cNvSpPr>
          <p:nvPr>
            <p:ph type="subTitle" idx="4294967295"/>
          </p:nvPr>
        </p:nvSpPr>
        <p:spPr>
          <a:xfrm>
            <a:off x="1763688" y="3645024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¿Alguna Pregunta?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</a:t>
            </a:r>
            <a:r>
              <a:rPr lang="es-ES" dirty="0"/>
              <a:t>REQUISITOS DEL PROTOTIPO</a:t>
            </a:r>
            <a:br>
              <a:rPr lang="es-ES" dirty="0"/>
            </a:b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2.1 </a:t>
            </a:r>
            <a:r>
              <a:rPr lang="es-ES" sz="4400" dirty="0"/>
              <a:t>REQUISITOS FUNCIONALES</a:t>
            </a:r>
            <a:endParaRPr lang="en" sz="4400" dirty="0"/>
          </a:p>
        </p:txBody>
      </p:sp>
      <p:sp>
        <p:nvSpPr>
          <p:cNvPr id="2" name="1 Rectángulo"/>
          <p:cNvSpPr/>
          <p:nvPr/>
        </p:nvSpPr>
        <p:spPr>
          <a:xfrm>
            <a:off x="899592" y="191683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Chart.js es una librería JavaScript que permite generar distintos tipos de gráficas. Es posible representar datos usando 8 tipos de gráficas diferentes, totalmente personalizables y animadas.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 con HTML5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Soporta la mayoría de los navegadores modernos, incluso funciona en dispositivos móviles. </a:t>
            </a:r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11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2.2 </a:t>
            </a:r>
            <a:r>
              <a:rPr lang="es-ES" sz="4400" dirty="0"/>
              <a:t>OTROS REQUISITOS</a:t>
            </a:r>
            <a:endParaRPr lang="en" sz="4400" dirty="0"/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A3F15AC9-E265-4B70-8346-0C066C7929B0}"/>
              </a:ext>
            </a:extLst>
          </p:cNvPr>
          <p:cNvSpPr txBox="1"/>
          <p:nvPr/>
        </p:nvSpPr>
        <p:spPr>
          <a:xfrm>
            <a:off x="539552" y="2060848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Echarts o Enterprise Charts es una completa biblioteca de gráficos intuitivos, interactivos y altamente personalizables; con una manera fácil de agregar a los productos comerciales de sus usuarios.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Está escrito en JavaScript puro y basado en </a:t>
            </a:r>
            <a:r>
              <a:rPr lang="es-ES" dirty="0" err="1"/>
              <a:t>Zrender</a:t>
            </a:r>
            <a:r>
              <a:rPr lang="es-ES" dirty="0"/>
              <a:t> (biblioteca liviana de lienzos).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Soporta la mayoría de los navegadores web modernos y móviles.</a:t>
            </a:r>
          </a:p>
        </p:txBody>
      </p:sp>
    </p:spTree>
    <p:extLst>
      <p:ext uri="{BB962C8B-B14F-4D97-AF65-F5344CB8AC3E}">
        <p14:creationId xmlns:p14="http://schemas.microsoft.com/office/powerpoint/2010/main" val="317148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  <a:r>
              <a:rPr lang="es-ES" dirty="0"/>
              <a:t>Criterios de Comparación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4310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893405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3.1 </a:t>
            </a:r>
            <a:r>
              <a:rPr lang="es-ES" sz="4400" dirty="0"/>
              <a:t>TIPOS DE GRAFICOS A IMPLEMENTAR</a:t>
            </a:r>
            <a:endParaRPr lang="en" sz="4400" dirty="0"/>
          </a:p>
        </p:txBody>
      </p:sp>
      <p:sp>
        <p:nvSpPr>
          <p:cNvPr id="10" name="8 CuadroTexto">
            <a:extLst>
              <a:ext uri="{FF2B5EF4-FFF2-40B4-BE49-F238E27FC236}">
                <a16:creationId xmlns="" xmlns:a16="http://schemas.microsoft.com/office/drawing/2014/main" id="{D86C16C2-670C-4B3E-8714-30A011EDAA02}"/>
              </a:ext>
            </a:extLst>
          </p:cNvPr>
          <p:cNvSpPr txBox="1"/>
          <p:nvPr/>
        </p:nvSpPr>
        <p:spPr>
          <a:xfrm>
            <a:off x="547200" y="2258339"/>
            <a:ext cx="439248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Líneas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Múltiple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Área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Barras horizontales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Radar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densidad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Árbol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4D49089E-2005-4E1B-9AF1-42A9FA896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564904"/>
            <a:ext cx="4506311" cy="28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9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893405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3.2 </a:t>
            </a:r>
            <a:r>
              <a:rPr lang="es-ES" sz="4400" dirty="0"/>
              <a:t>OTROS CRITERIOS</a:t>
            </a:r>
            <a:endParaRPr lang="en" sz="4400" dirty="0"/>
          </a:p>
        </p:txBody>
      </p:sp>
      <p:sp>
        <p:nvSpPr>
          <p:cNvPr id="10" name="8 CuadroTexto">
            <a:extLst>
              <a:ext uri="{FF2B5EF4-FFF2-40B4-BE49-F238E27FC236}">
                <a16:creationId xmlns="" xmlns:a16="http://schemas.microsoft.com/office/drawing/2014/main" id="{D86C16C2-670C-4B3E-8714-30A011EDAA02}"/>
              </a:ext>
            </a:extLst>
          </p:cNvPr>
          <p:cNvSpPr txBox="1"/>
          <p:nvPr/>
        </p:nvSpPr>
        <p:spPr>
          <a:xfrm>
            <a:off x="547200" y="2258339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Datos de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Líneas de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Horas desarrollo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Rendimiento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Almacenamiento / memoria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807EFA0C-D451-431E-AB98-9FF703C6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33380"/>
            <a:ext cx="4286615" cy="28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52964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574</Words>
  <Application>Microsoft Office PowerPoint</Application>
  <PresentationFormat>Presentación en pantalla (4:3)</PresentationFormat>
  <Paragraphs>151</Paragraphs>
  <Slides>37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Amatic SC</vt:lpstr>
      <vt:lpstr>Merriweather</vt:lpstr>
      <vt:lpstr>Nathaniel template</vt:lpstr>
      <vt:lpstr>JAVASCRIPT CHARTING LIBRARIES</vt:lpstr>
      <vt:lpstr>hola!</vt:lpstr>
      <vt:lpstr>1. Presentación </vt:lpstr>
      <vt:lpstr>2.REQUISITOS DEL PROTOTIPO </vt:lpstr>
      <vt:lpstr>2.1 REQUISITOS FUNCIONALES</vt:lpstr>
      <vt:lpstr>2.2 OTROS REQUISITOS</vt:lpstr>
      <vt:lpstr>3.Criterios de Comparación </vt:lpstr>
      <vt:lpstr>3.1 TIPOS DE GRAFICOS A IMPLEMENTAR</vt:lpstr>
      <vt:lpstr>3.2 OTROS CRITERIOS</vt:lpstr>
      <vt:lpstr>DOCUMENTACIÓN DE DISEÑO</vt:lpstr>
      <vt:lpstr>ENTORNO WEB </vt:lpstr>
      <vt:lpstr>INTERFAZ DE USUARIO</vt:lpstr>
      <vt:lpstr>4.2  IMPLEMENTACION  CHARTJS y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4.3 pruebas CHARTJS y ECHARTS</vt:lpstr>
      <vt:lpstr>4.3  pruebas chartjs y echarts</vt:lpstr>
      <vt:lpstr>DOCUMENTACIÓN DE INSTALACIÓN</vt:lpstr>
      <vt:lpstr>PASOS A SEGUIR PARA LA INSTALACIÓN DEL PROTOTIPO</vt:lpstr>
      <vt:lpstr>MANUAL DE USUARIO</vt:lpstr>
      <vt:lpstr>UTILIZACIÓN DE LA WEB</vt:lpstr>
      <vt:lpstr>Funcionalidades extra</vt:lpstr>
      <vt:lpstr>6. Evaluación de ambas tecnologías</vt:lpstr>
      <vt:lpstr>6. COMPARACIÓN</vt:lpstr>
      <vt:lpstr>7. CONCLUSIONES</vt:lpstr>
      <vt:lpstr>7. CONCLUSIONES</vt:lpstr>
      <vt:lpstr>7. conclusiones</vt:lpstr>
      <vt:lpstr>Muchas 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CHARTING LIBRARIES</dc:title>
  <dc:creator>Fernando García Fernández</dc:creator>
  <cp:lastModifiedBy>Fernando García Fernández</cp:lastModifiedBy>
  <cp:revision>70</cp:revision>
  <dcterms:modified xsi:type="dcterms:W3CDTF">2018-05-07T21:23:09Z</dcterms:modified>
</cp:coreProperties>
</file>