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charts/chart8.xml" ContentType="application/vnd.openxmlformats-officedocument.drawingml.chart+xml"/>
  <Override PartName="/ppt/charts/style7.xml" ContentType="application/vnd.ms-office.chartstyle+xml"/>
  <Override PartName="/ppt/charts/colors7.xml" ContentType="application/vnd.ms-office.chartcolorstyle+xml"/>
  <Override PartName="/ppt/charts/chart9.xml" ContentType="application/vnd.openxmlformats-officedocument.drawingml.chart+xml"/>
  <Override PartName="/ppt/charts/style8.xml" ContentType="application/vnd.ms-office.chartstyle+xml"/>
  <Override PartName="/ppt/charts/colors8.xml" ContentType="application/vnd.ms-office.chartcolorstyle+xml"/>
  <Override PartName="/ppt/charts/chart10.xml" ContentType="application/vnd.openxmlformats-officedocument.drawingml.chart+xml"/>
  <Override PartName="/ppt/charts/style9.xml" ContentType="application/vnd.ms-office.chartstyle+xml"/>
  <Override PartName="/ppt/charts/colors9.xml" ContentType="application/vnd.ms-office.chartcolorstyle+xml"/>
  <Override PartName="/ppt/charts/chart1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EFE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URBICA%20DATA%20ANALYTICS\DATA%20ANALYTICS%20FOLDER%20BY%20HERO%20VIRED\SESSION%20MATERIAL%20ON%20MS%20EXCEL%20BY%20HERO%20VIRED\PROJECT%20ON%20EXCEL%20HERO%20VIRED(ASSIGNMENT)\streaming_service_data\streaming_service_data(1).xlsm" TargetMode="External"/></Relationships>
</file>

<file path=ppt/charts/_rels/chart10.xml.rels><?xml version="1.0" encoding="UTF-8" standalone="yes"?>
<Relationships xmlns="http://schemas.openxmlformats.org/package/2006/relationships"><Relationship Id="rId3" Type="http://schemas.openxmlformats.org/officeDocument/2006/relationships/oleObject" Target="file:///C:\Users\HP\URBICA%20DATA%20ANALYTICS\DATA%20ANALYTICS%20FOLDER%20BY%20HERO%20VIRED\SESSION%20MATERIAL%20ON%20MS%20EXCEL%20BY%20HERO%20VIRED\PROJECT%20ON%20EXCEL%20HERO%20VIRED(ASSIGNMENT)\streaming_service_data\URBICA%20BOSE_CPDA_BATCH3.xlsx" TargetMode="External"/><Relationship Id="rId2" Type="http://schemas.microsoft.com/office/2011/relationships/chartColorStyle" Target="colors9.xml"/><Relationship Id="rId1" Type="http://schemas.microsoft.com/office/2011/relationships/chartStyle" Target="style9.xml"/></Relationships>
</file>

<file path=ppt/charts/_rels/chart11.xml.rels><?xml version="1.0" encoding="UTF-8" standalone="yes"?>
<Relationships xmlns="http://schemas.openxmlformats.org/package/2006/relationships"><Relationship Id="rId2" Type="http://schemas.openxmlformats.org/officeDocument/2006/relationships/oleObject" Target="file:///C:\Users\HP\URBICA%20DATA%20ANALYTICS\DATA%20ANALYTICS%20FOLDER%20BY%20HERO%20VIRED\SESSION%20MATERIAL%20ON%20MS%20EXCEL%20BY%20HERO%20VIRED\PROJECT%20ON%20EXCEL%20HERO%20VIRED(ASSIGNMENT)\streaming_service_data\URBICA%20BOSE_CPDA_BATCH3.xlsx" TargetMode="External"/><Relationship Id="rId1" Type="http://schemas.openxmlformats.org/officeDocument/2006/relationships/image" Target="../media/image9.jpeg"/></Relationships>
</file>

<file path=ppt/charts/_rels/chart2.xml.rels><?xml version="1.0" encoding="UTF-8" standalone="yes"?>
<Relationships xmlns="http://schemas.openxmlformats.org/package/2006/relationships"><Relationship Id="rId3" Type="http://schemas.openxmlformats.org/officeDocument/2006/relationships/oleObject" Target="file:///C:\Users\HP\URBICA%20DATA%20ANALYTICS\DATA%20ANALYTICS%20FOLDER%20BY%20HERO%20VIRED\SESSION%20MATERIAL%20ON%20MS%20EXCEL%20BY%20HERO%20VIRED\PROJECT%20ON%20EXCEL%20HERO%20VIRED(ASSIGNMENT)\streaming_service_data\streaming_service_data(1).xlsm"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HP\URBICA%20DATA%20ANALYTICS\DATA%20ANALYTICS%20FOLDER%20BY%20HERO%20VIRED\SESSION%20MATERIAL%20ON%20MS%20EXCEL%20BY%20HERO%20VIRED\PROJECT%20ON%20EXCEL%20HERO%20VIRED(ASSIGNMENT)\streaming_service_data\streaming_service_data(1).xlsm"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HP\URBICA%20DATA%20ANALYTICS\DATA%20ANALYTICS%20FOLDER%20BY%20HERO%20VIRED\SESSION%20MATERIAL%20ON%20MS%20EXCEL%20BY%20HERO%20VIRED\PROJECT%20ON%20EXCEL%20HERO%20VIRED(ASSIGNMENT)\streaming_service_data\streaming_service_data(1).xlsm"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HP\URBICA%20DATA%20ANALYTICS\DATA%20ANALYTICS%20FOLDER%20BY%20HERO%20VIRED\SESSION%20MATERIAL%20ON%20MS%20EXCEL%20BY%20HERO%20VIRED\PROJECT%20ON%20EXCEL%20HERO%20VIRED(ASSIGNMENT)\streaming_service_data\streaming_service_data(1).xlsm"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HP\URBICA%20DATA%20ANALYTICS\DATA%20ANALYTICS%20FOLDER%20BY%20HERO%20VIRED\SESSION%20MATERIAL%20ON%20MS%20EXCEL%20BY%20HERO%20VIRED\PROJECT%20ON%20EXCEL%20HERO%20VIRED(ASSIGNMENT)\streaming_service_data\streaming_service_data(1).xlsm" TargetMode="External"/><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oleObject" Target="file:///C:\Users\HP\URBICA%20DATA%20ANALYTICS\DATA%20ANALYTICS%20FOLDER%20BY%20HERO%20VIRED\SESSION%20MATERIAL%20ON%20MS%20EXCEL%20BY%20HERO%20VIRED\PROJECT%20ON%20EXCEL%20HERO%20VIRED(ASSIGNMENT)\streaming_service_data\streaming_service_data(1).xlsm" TargetMode="External"/><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3" Type="http://schemas.openxmlformats.org/officeDocument/2006/relationships/oleObject" Target="file:///C:\Users\HP\URBICA%20DATA%20ANALYTICS\DATA%20ANALYTICS%20FOLDER%20BY%20HERO%20VIRED\SESSION%20MATERIAL%20ON%20MS%20EXCEL%20BY%20HERO%20VIRED\PROJECT%20ON%20EXCEL%20HERO%20VIRED(ASSIGNMENT)\streaming_service_data\streaming_service_data(1).xlsm" TargetMode="External"/><Relationship Id="rId2" Type="http://schemas.microsoft.com/office/2011/relationships/chartColorStyle" Target="colors7.xml"/><Relationship Id="rId1" Type="http://schemas.microsoft.com/office/2011/relationships/chartStyle" Target="style7.xml"/></Relationships>
</file>

<file path=ppt/charts/_rels/chart9.xml.rels><?xml version="1.0" encoding="UTF-8" standalone="yes"?>
<Relationships xmlns="http://schemas.openxmlformats.org/package/2006/relationships"><Relationship Id="rId3" Type="http://schemas.openxmlformats.org/officeDocument/2006/relationships/oleObject" Target="file:///C:\Users\HP\URBICA%20DATA%20ANALYTICS\DATA%20ANALYTICS%20FOLDER%20BY%20HERO%20VIRED\SESSION%20MATERIAL%20ON%20MS%20EXCEL%20BY%20HERO%20VIRED\PROJECT%20ON%20EXCEL%20HERO%20VIRED(ASSIGNMENT)\streaming_service_data\URBICA%20BOSE_CPDA_BATCH3.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[streaming_service_data(1).xlsm]Monthly Revenue!PivotTable8</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rPr>
              <a:t>Monthly</a:t>
            </a:r>
            <a:r>
              <a:rPr lang="en-US" b="1" baseline="0">
                <a:solidFill>
                  <a:sysClr val="windowText" lastClr="000000"/>
                </a:solidFill>
              </a:rPr>
              <a:t> Revenue Based On Different Subscription Plans</a:t>
            </a:r>
            <a:endParaRPr lang="en-US" b="1">
              <a:solidFill>
                <a:sysClr val="windowText" lastClr="000000"/>
              </a:solidFill>
            </a:endParaRP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lumMod val="50000"/>
            </a:schemeClr>
          </a:solidFill>
        </c:spPr>
        <c:marker>
          <c:symbol val="none"/>
        </c:marker>
        <c:dLbl>
          <c:idx val="0"/>
          <c:spPr>
            <a:solidFill>
              <a:schemeClr val="bg1">
                <a:lumMod val="85000"/>
              </a:schemeClr>
            </a:solidFill>
            <a:ln>
              <a:solidFill>
                <a:schemeClr val="bg1">
                  <a:lumMod val="95000"/>
                </a:schemeClr>
              </a:solidFill>
            </a:ln>
            <a:effectLst>
              <a:glow rad="101600">
                <a:schemeClr val="accent1">
                  <a:satMod val="175000"/>
                  <a:alpha val="40000"/>
                </a:schemeClr>
              </a:glow>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pivotFmt>
      <c:pivotFmt>
        <c:idx val="5"/>
      </c:pivotFmt>
      <c:pivotFmt>
        <c:idx val="6"/>
      </c:pivotFmt>
      <c:pivotFmt>
        <c:idx val="7"/>
        <c:spPr>
          <a:solidFill>
            <a:schemeClr val="accent1">
              <a:lumMod val="50000"/>
            </a:schemeClr>
          </a:solidFill>
        </c:spPr>
        <c:marker>
          <c:symbol val="none"/>
        </c:marker>
        <c:dLbl>
          <c:idx val="0"/>
          <c:spPr>
            <a:solidFill>
              <a:schemeClr val="bg1">
                <a:lumMod val="85000"/>
              </a:schemeClr>
            </a:solidFill>
            <a:ln>
              <a:solidFill>
                <a:schemeClr val="bg1">
                  <a:lumMod val="95000"/>
                </a:schemeClr>
              </a:solidFill>
            </a:ln>
            <a:effectLst>
              <a:glow rad="101600">
                <a:schemeClr val="accent1">
                  <a:satMod val="175000"/>
                  <a:alpha val="40000"/>
                </a:schemeClr>
              </a:glow>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lumMod val="50000"/>
            </a:schemeClr>
          </a:solidFill>
        </c:spPr>
        <c:marker>
          <c:symbol val="none"/>
        </c:marker>
        <c:dLbl>
          <c:idx val="0"/>
          <c:spPr>
            <a:solidFill>
              <a:schemeClr val="bg1">
                <a:lumMod val="85000"/>
              </a:schemeClr>
            </a:solidFill>
            <a:ln>
              <a:solidFill>
                <a:schemeClr val="bg1">
                  <a:lumMod val="95000"/>
                </a:schemeClr>
              </a:solidFill>
            </a:ln>
            <a:effectLst>
              <a:glow rad="101600">
                <a:schemeClr val="accent1">
                  <a:satMod val="175000"/>
                  <a:alpha val="40000"/>
                </a:schemeClr>
              </a:glow>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1"/>
          <c:order val="0"/>
          <c:tx>
            <c:strRef>
              <c:f>'Monthly Revenue'!$B$13</c:f>
              <c:strCache>
                <c:ptCount val="1"/>
                <c:pt idx="0">
                  <c:v>Total</c:v>
                </c:pt>
              </c:strCache>
            </c:strRef>
          </c:tx>
          <c:spPr>
            <a:solidFill>
              <a:schemeClr val="accent1">
                <a:lumMod val="50000"/>
              </a:schemeClr>
            </a:solidFill>
          </c:spPr>
          <c:invertIfNegative val="0"/>
          <c:dLbls>
            <c:spPr>
              <a:solidFill>
                <a:schemeClr val="bg1">
                  <a:lumMod val="85000"/>
                </a:schemeClr>
              </a:solidFill>
              <a:ln>
                <a:solidFill>
                  <a:schemeClr val="bg1">
                    <a:lumMod val="95000"/>
                  </a:schemeClr>
                </a:solidFill>
              </a:ln>
              <a:effectLst>
                <a:glow rad="101600">
                  <a:schemeClr val="accent1">
                    <a:satMod val="175000"/>
                    <a:alpha val="40000"/>
                  </a:schemeClr>
                </a:glow>
              </a:effectLst>
            </c:spPr>
            <c:txPr>
              <a:bodyPr wrap="square" lIns="38100" tIns="19050" rIns="38100" bIns="19050" anchor="ctr">
                <a:spAutoFit/>
              </a:bodyPr>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'Monthly Revenue'!$A$14:$A$17</c:f>
              <c:strCache>
                <c:ptCount val="3"/>
                <c:pt idx="0">
                  <c:v>7.99</c:v>
                </c:pt>
                <c:pt idx="1">
                  <c:v>11.99</c:v>
                </c:pt>
                <c:pt idx="2">
                  <c:v>15.99</c:v>
                </c:pt>
              </c:strCache>
            </c:strRef>
          </c:cat>
          <c:val>
            <c:numRef>
              <c:f>'Monthly Revenue'!$B$14:$B$17</c:f>
              <c:numCache>
                <c:formatCode>_("$"* #,##0.00_);_("$"* \(#,##0.00\);_("$"* "-"??_);_(@_)</c:formatCode>
                <c:ptCount val="3"/>
                <c:pt idx="0">
                  <c:v>2580.7699999999877</c:v>
                </c:pt>
                <c:pt idx="1">
                  <c:v>4136.5499999999638</c:v>
                </c:pt>
                <c:pt idx="2">
                  <c:v>5308.6799999999566</c:v>
                </c:pt>
              </c:numCache>
            </c:numRef>
          </c:val>
          <c:extLst>
            <c:ext xmlns:c16="http://schemas.microsoft.com/office/drawing/2014/chart" uri="{C3380CC4-5D6E-409C-BE32-E72D297353CC}">
              <c16:uniqueId val="{00000000-FCA9-4EE2-96C6-4628FB5BDA5A}"/>
            </c:ext>
          </c:extLst>
        </c:ser>
        <c:dLbls>
          <c:dLblPos val="inEnd"/>
          <c:showLegendKey val="0"/>
          <c:showVal val="1"/>
          <c:showCatName val="0"/>
          <c:showSerName val="0"/>
          <c:showPercent val="0"/>
          <c:showBubbleSize val="0"/>
        </c:dLbls>
        <c:gapWidth val="150"/>
        <c:overlap val="100"/>
        <c:axId val="749080895"/>
        <c:axId val="749081375"/>
      </c:barChart>
      <c:catAx>
        <c:axId val="749080895"/>
        <c:scaling>
          <c:orientation val="minMax"/>
        </c:scaling>
        <c:delete val="0"/>
        <c:axPos val="b"/>
        <c:majorGridlines/>
        <c:min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749081375"/>
        <c:crosses val="autoZero"/>
        <c:auto val="1"/>
        <c:lblAlgn val="ctr"/>
        <c:lblOffset val="100"/>
        <c:noMultiLvlLbl val="0"/>
      </c:catAx>
      <c:valAx>
        <c:axId val="749081375"/>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749080895"/>
        <c:crosses val="autoZero"/>
        <c:crossBetween val="between"/>
      </c:valAx>
      <c:spPr>
        <a:solidFill>
          <a:schemeClr val="tx1">
            <a:lumMod val="50000"/>
            <a:lumOff val="50000"/>
          </a:schemeClr>
        </a:solidFill>
      </c:spPr>
    </c:plotArea>
    <c:plotVisOnly val="1"/>
    <c:dispBlanksAs val="gap"/>
    <c:showDLblsOverMax val="0"/>
    <c:extLst/>
  </c:chart>
  <c:spPr>
    <a:solidFill>
      <a:schemeClr val="bg2">
        <a:lumMod val="50000"/>
      </a:schemeClr>
    </a:solidFill>
    <a:ln>
      <a:solidFill>
        <a:schemeClr val="tx1">
          <a:lumMod val="95000"/>
          <a:lumOff val="5000"/>
        </a:schemeClr>
      </a:solidFill>
    </a:ln>
    <a:effectLst>
      <a:glow rad="139700">
        <a:schemeClr val="tx1">
          <a:lumMod val="75000"/>
          <a:lumOff val="25000"/>
          <a:alpha val="40000"/>
        </a:schemeClr>
      </a:glow>
      <a:innerShdw blurRad="114300">
        <a:prstClr val="black"/>
      </a:innerShdw>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[URBICA BOSE_CPDA_BATCH3.xlsx]Languagae Preferences!PivotTable1</c:name>
    <c:fmtId val="22"/>
  </c:pivotSource>
  <c:chart>
    <c:title>
      <c:tx>
        <c:rich>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r>
              <a:rPr lang="en-US" b="1">
                <a:solidFill>
                  <a:sysClr val="windowText" lastClr="000000"/>
                </a:solidFill>
                <a:latin typeface="Bahnschrift" panose="020B0502040204020203" pitchFamily="34" charset="0"/>
              </a:rPr>
              <a:t>Language</a:t>
            </a:r>
            <a:r>
              <a:rPr lang="en-US" b="1" baseline="0">
                <a:solidFill>
                  <a:sysClr val="windowText" lastClr="000000"/>
                </a:solidFill>
                <a:latin typeface="Bahnschrift" panose="020B0502040204020203" pitchFamily="34" charset="0"/>
              </a:rPr>
              <a:t> Preferences and their Correlation With Engagement</a:t>
            </a:r>
            <a:endParaRPr lang="en-US" b="1">
              <a:solidFill>
                <a:sysClr val="windowText" lastClr="000000"/>
              </a:solidFill>
              <a:latin typeface="Bahnschrift" panose="020B0502040204020203" pitchFamily="34" charset="0"/>
            </a:endParaRPr>
          </a:p>
        </c:rich>
      </c:tx>
      <c:overlay val="0"/>
      <c:spPr>
        <a:solidFill>
          <a:schemeClr val="bg1">
            <a:lumMod val="95000"/>
          </a:schemeClr>
        </a:solidFill>
        <a:ln>
          <a:noFill/>
        </a:ln>
        <a:effectLst/>
      </c:spPr>
      <c:txPr>
        <a:bodyPr rot="0" spcFirstLastPara="1" vertOverflow="ellipsis" vert="horz" wrap="square" anchor="ctr" anchorCtr="1"/>
        <a:lstStyle/>
        <a:p>
          <a:pPr algn="ct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2">
                <a:lumMod val="50000"/>
              </a:schemeClr>
            </a:solidFill>
            <a:round/>
          </a:ln>
          <a:effectLst/>
        </c:spPr>
        <c:marker>
          <c:symbol val="circle"/>
          <c:size val="5"/>
          <c:spPr>
            <a:solidFill>
              <a:schemeClr val="tx1">
                <a:lumMod val="95000"/>
                <a:lumOff val="5000"/>
              </a:schemeClr>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tx1">
                <a:lumMod val="95000"/>
                <a:lumOff val="5000"/>
              </a:schemeClr>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2">
                <a:lumMod val="50000"/>
              </a:schemeClr>
            </a:solidFill>
            <a:round/>
          </a:ln>
          <a:effectLst/>
        </c:spPr>
        <c:marker>
          <c:symbol val="circle"/>
          <c:size val="5"/>
          <c:spPr>
            <a:solidFill>
              <a:schemeClr val="tx1">
                <a:lumMod val="95000"/>
                <a:lumOff val="5000"/>
              </a:schemeClr>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circle"/>
          <c:size val="5"/>
          <c:spPr>
            <a:solidFill>
              <a:schemeClr val="tx1">
                <a:lumMod val="95000"/>
                <a:lumOff val="5000"/>
              </a:schemeClr>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2">
                <a:lumMod val="50000"/>
              </a:schemeClr>
            </a:solidFill>
            <a:round/>
          </a:ln>
          <a:effectLst/>
        </c:spPr>
        <c:marker>
          <c:symbol val="circle"/>
          <c:size val="5"/>
          <c:spPr>
            <a:solidFill>
              <a:schemeClr val="tx1">
                <a:lumMod val="95000"/>
                <a:lumOff val="5000"/>
              </a:schemeClr>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circle"/>
          <c:size val="5"/>
          <c:spPr>
            <a:solidFill>
              <a:schemeClr val="tx1">
                <a:lumMod val="95000"/>
                <a:lumOff val="5000"/>
              </a:schemeClr>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'Languagae Preferences'!$B$2</c:f>
              <c:strCache>
                <c:ptCount val="1"/>
                <c:pt idx="0">
                  <c:v>Watch Hours</c:v>
                </c:pt>
              </c:strCache>
            </c:strRef>
          </c:tx>
          <c:spPr>
            <a:solidFill>
              <a:schemeClr val="accent1"/>
            </a:solidFill>
            <a:ln>
              <a:noFill/>
            </a:ln>
            <a:effectLst/>
          </c:spPr>
          <c:invertIfNegative val="0"/>
          <c:cat>
            <c:strRef>
              <c:f>'Languagae Preferences'!$A$3:$A$9</c:f>
              <c:strCache>
                <c:ptCount val="6"/>
                <c:pt idx="0">
                  <c:v>English</c:v>
                </c:pt>
                <c:pt idx="1">
                  <c:v>French</c:v>
                </c:pt>
                <c:pt idx="2">
                  <c:v>German</c:v>
                </c:pt>
                <c:pt idx="3">
                  <c:v>Hindi</c:v>
                </c:pt>
                <c:pt idx="4">
                  <c:v>Mandarin</c:v>
                </c:pt>
                <c:pt idx="5">
                  <c:v>Spanish</c:v>
                </c:pt>
              </c:strCache>
            </c:strRef>
          </c:cat>
          <c:val>
            <c:numRef>
              <c:f>'Languagae Preferences'!$B$3:$B$9</c:f>
              <c:numCache>
                <c:formatCode>0.00</c:formatCode>
                <c:ptCount val="6"/>
                <c:pt idx="0">
                  <c:v>248.38095238095238</c:v>
                </c:pt>
                <c:pt idx="1">
                  <c:v>273.46198830409355</c:v>
                </c:pt>
                <c:pt idx="2">
                  <c:v>244.79640718562874</c:v>
                </c:pt>
                <c:pt idx="3">
                  <c:v>253.35802469135803</c:v>
                </c:pt>
                <c:pt idx="4">
                  <c:v>243.33519553072625</c:v>
                </c:pt>
                <c:pt idx="5">
                  <c:v>264.99346405228761</c:v>
                </c:pt>
              </c:numCache>
            </c:numRef>
          </c:val>
          <c:extLst>
            <c:ext xmlns:c16="http://schemas.microsoft.com/office/drawing/2014/chart" uri="{C3380CC4-5D6E-409C-BE32-E72D297353CC}">
              <c16:uniqueId val="{00000000-E188-48EB-818B-2600030E452B}"/>
            </c:ext>
          </c:extLst>
        </c:ser>
        <c:ser>
          <c:idx val="1"/>
          <c:order val="1"/>
          <c:tx>
            <c:strRef>
              <c:f>'Languagae Preferences'!$C$2</c:f>
              <c:strCache>
                <c:ptCount val="1"/>
                <c:pt idx="0">
                  <c:v>Recommended Content Count</c:v>
                </c:pt>
              </c:strCache>
            </c:strRef>
          </c:tx>
          <c:spPr>
            <a:solidFill>
              <a:schemeClr val="accent2"/>
            </a:solidFill>
            <a:ln>
              <a:noFill/>
            </a:ln>
            <a:effectLst/>
          </c:spPr>
          <c:invertIfNegative val="0"/>
          <c:cat>
            <c:strRef>
              <c:f>'Languagae Preferences'!$A$3:$A$9</c:f>
              <c:strCache>
                <c:ptCount val="6"/>
                <c:pt idx="0">
                  <c:v>English</c:v>
                </c:pt>
                <c:pt idx="1">
                  <c:v>French</c:v>
                </c:pt>
                <c:pt idx="2">
                  <c:v>German</c:v>
                </c:pt>
                <c:pt idx="3">
                  <c:v>Hindi</c:v>
                </c:pt>
                <c:pt idx="4">
                  <c:v>Mandarin</c:v>
                </c:pt>
                <c:pt idx="5">
                  <c:v>Spanish</c:v>
                </c:pt>
              </c:strCache>
            </c:strRef>
          </c:cat>
          <c:val>
            <c:numRef>
              <c:f>'Languagae Preferences'!$C$3:$C$9</c:f>
              <c:numCache>
                <c:formatCode>0</c:formatCode>
                <c:ptCount val="6"/>
                <c:pt idx="0">
                  <c:v>168</c:v>
                </c:pt>
                <c:pt idx="1">
                  <c:v>171</c:v>
                </c:pt>
                <c:pt idx="2">
                  <c:v>167</c:v>
                </c:pt>
                <c:pt idx="3">
                  <c:v>162</c:v>
                </c:pt>
                <c:pt idx="4">
                  <c:v>179</c:v>
                </c:pt>
                <c:pt idx="5">
                  <c:v>153</c:v>
                </c:pt>
              </c:numCache>
            </c:numRef>
          </c:val>
          <c:extLst>
            <c:ext xmlns:c16="http://schemas.microsoft.com/office/drawing/2014/chart" uri="{C3380CC4-5D6E-409C-BE32-E72D297353CC}">
              <c16:uniqueId val="{00000001-E188-48EB-818B-2600030E452B}"/>
            </c:ext>
          </c:extLst>
        </c:ser>
        <c:ser>
          <c:idx val="2"/>
          <c:order val="2"/>
          <c:tx>
            <c:strRef>
              <c:f>'Languagae Preferences'!$D$2</c:f>
              <c:strCache>
                <c:ptCount val="1"/>
                <c:pt idx="0">
                  <c:v>Average Rating Given</c:v>
                </c:pt>
              </c:strCache>
            </c:strRef>
          </c:tx>
          <c:spPr>
            <a:solidFill>
              <a:schemeClr val="accent3"/>
            </a:solidFill>
            <a:ln>
              <a:noFill/>
            </a:ln>
            <a:effectLst/>
          </c:spPr>
          <c:invertIfNegative val="0"/>
          <c:cat>
            <c:strRef>
              <c:f>'Languagae Preferences'!$A$3:$A$9</c:f>
              <c:strCache>
                <c:ptCount val="6"/>
                <c:pt idx="0">
                  <c:v>English</c:v>
                </c:pt>
                <c:pt idx="1">
                  <c:v>French</c:v>
                </c:pt>
                <c:pt idx="2">
                  <c:v>German</c:v>
                </c:pt>
                <c:pt idx="3">
                  <c:v>Hindi</c:v>
                </c:pt>
                <c:pt idx="4">
                  <c:v>Mandarin</c:v>
                </c:pt>
                <c:pt idx="5">
                  <c:v>Spanish</c:v>
                </c:pt>
              </c:strCache>
            </c:strRef>
          </c:cat>
          <c:val>
            <c:numRef>
              <c:f>'Languagae Preferences'!$D$3:$D$9</c:f>
              <c:numCache>
                <c:formatCode>0.00</c:formatCode>
                <c:ptCount val="6"/>
                <c:pt idx="0">
                  <c:v>4.0482142857142849</c:v>
                </c:pt>
                <c:pt idx="1">
                  <c:v>4.0163742690058477</c:v>
                </c:pt>
                <c:pt idx="2">
                  <c:v>4.0017964071856316</c:v>
                </c:pt>
                <c:pt idx="3">
                  <c:v>4.0259259259259279</c:v>
                </c:pt>
                <c:pt idx="4">
                  <c:v>3.9687150837988834</c:v>
                </c:pt>
                <c:pt idx="5">
                  <c:v>4.0032679738562118</c:v>
                </c:pt>
              </c:numCache>
            </c:numRef>
          </c:val>
          <c:extLst>
            <c:ext xmlns:c16="http://schemas.microsoft.com/office/drawing/2014/chart" uri="{C3380CC4-5D6E-409C-BE32-E72D297353CC}">
              <c16:uniqueId val="{00000002-E188-48EB-818B-2600030E452B}"/>
            </c:ext>
          </c:extLst>
        </c:ser>
        <c:dLbls>
          <c:showLegendKey val="0"/>
          <c:showVal val="0"/>
          <c:showCatName val="0"/>
          <c:showSerName val="0"/>
          <c:showPercent val="0"/>
          <c:showBubbleSize val="0"/>
        </c:dLbls>
        <c:gapWidth val="219"/>
        <c:overlap val="-27"/>
        <c:axId val="2011740383"/>
        <c:axId val="2011742783"/>
      </c:barChart>
      <c:lineChart>
        <c:grouping val="standard"/>
        <c:varyColors val="0"/>
        <c:ser>
          <c:idx val="3"/>
          <c:order val="3"/>
          <c:tx>
            <c:strRef>
              <c:f>'Languagae Preferences'!$E$2</c:f>
              <c:strCache>
                <c:ptCount val="1"/>
                <c:pt idx="0">
                  <c:v>Total Series Watched</c:v>
                </c:pt>
              </c:strCache>
            </c:strRef>
          </c:tx>
          <c:spPr>
            <a:ln w="28575" cap="rnd">
              <a:solidFill>
                <a:schemeClr val="accent2">
                  <a:lumMod val="50000"/>
                </a:schemeClr>
              </a:solidFill>
              <a:round/>
            </a:ln>
            <a:effectLst/>
          </c:spPr>
          <c:marker>
            <c:symbol val="circle"/>
            <c:size val="5"/>
            <c:spPr>
              <a:solidFill>
                <a:schemeClr val="tx1">
                  <a:lumMod val="95000"/>
                  <a:lumOff val="5000"/>
                </a:schemeClr>
              </a:solidFill>
              <a:ln w="9525">
                <a:solidFill>
                  <a:schemeClr val="accent4"/>
                </a:solidFill>
              </a:ln>
              <a:effectLst/>
            </c:spPr>
          </c:marker>
          <c:cat>
            <c:strRef>
              <c:f>'Languagae Preferences'!$A$3:$A$9</c:f>
              <c:strCache>
                <c:ptCount val="6"/>
                <c:pt idx="0">
                  <c:v>English</c:v>
                </c:pt>
                <c:pt idx="1">
                  <c:v>French</c:v>
                </c:pt>
                <c:pt idx="2">
                  <c:v>German</c:v>
                </c:pt>
                <c:pt idx="3">
                  <c:v>Hindi</c:v>
                </c:pt>
                <c:pt idx="4">
                  <c:v>Mandarin</c:v>
                </c:pt>
                <c:pt idx="5">
                  <c:v>Spanish</c:v>
                </c:pt>
              </c:strCache>
            </c:strRef>
          </c:cat>
          <c:val>
            <c:numRef>
              <c:f>'Languagae Preferences'!$E$3:$E$9</c:f>
              <c:numCache>
                <c:formatCode>0</c:formatCode>
                <c:ptCount val="6"/>
                <c:pt idx="0">
                  <c:v>16953</c:v>
                </c:pt>
                <c:pt idx="1">
                  <c:v>17417</c:v>
                </c:pt>
                <c:pt idx="2">
                  <c:v>16072</c:v>
                </c:pt>
                <c:pt idx="3">
                  <c:v>17185</c:v>
                </c:pt>
                <c:pt idx="4">
                  <c:v>17296</c:v>
                </c:pt>
                <c:pt idx="5">
                  <c:v>14823</c:v>
                </c:pt>
              </c:numCache>
            </c:numRef>
          </c:val>
          <c:smooth val="0"/>
          <c:extLst>
            <c:ext xmlns:c16="http://schemas.microsoft.com/office/drawing/2014/chart" uri="{C3380CC4-5D6E-409C-BE32-E72D297353CC}">
              <c16:uniqueId val="{00000003-E188-48EB-818B-2600030E452B}"/>
            </c:ext>
          </c:extLst>
        </c:ser>
        <c:ser>
          <c:idx val="4"/>
          <c:order val="4"/>
          <c:tx>
            <c:strRef>
              <c:f>'Languagae Preferences'!$F$2</c:f>
              <c:strCache>
                <c:ptCount val="1"/>
                <c:pt idx="0">
                  <c:v>Total Movies Watched</c:v>
                </c:pt>
              </c:strCache>
            </c:strRef>
          </c:tx>
          <c:spPr>
            <a:ln w="28575" cap="rnd">
              <a:solidFill>
                <a:schemeClr val="accent5"/>
              </a:solidFill>
              <a:round/>
            </a:ln>
            <a:effectLst/>
          </c:spPr>
          <c:marker>
            <c:symbol val="circle"/>
            <c:size val="5"/>
            <c:spPr>
              <a:solidFill>
                <a:schemeClr val="tx1">
                  <a:lumMod val="95000"/>
                  <a:lumOff val="5000"/>
                </a:schemeClr>
              </a:solidFill>
              <a:ln w="9525">
                <a:solidFill>
                  <a:schemeClr val="accent5"/>
                </a:solidFill>
              </a:ln>
              <a:effectLst/>
            </c:spPr>
          </c:marker>
          <c:cat>
            <c:strRef>
              <c:f>'Languagae Preferences'!$A$3:$A$9</c:f>
              <c:strCache>
                <c:ptCount val="6"/>
                <c:pt idx="0">
                  <c:v>English</c:v>
                </c:pt>
                <c:pt idx="1">
                  <c:v>French</c:v>
                </c:pt>
                <c:pt idx="2">
                  <c:v>German</c:v>
                </c:pt>
                <c:pt idx="3">
                  <c:v>Hindi</c:v>
                </c:pt>
                <c:pt idx="4">
                  <c:v>Mandarin</c:v>
                </c:pt>
                <c:pt idx="5">
                  <c:v>Spanish</c:v>
                </c:pt>
              </c:strCache>
            </c:strRef>
          </c:cat>
          <c:val>
            <c:numRef>
              <c:f>'Languagae Preferences'!$F$3:$F$9</c:f>
              <c:numCache>
                <c:formatCode>0</c:formatCode>
                <c:ptCount val="6"/>
                <c:pt idx="0">
                  <c:v>86735</c:v>
                </c:pt>
                <c:pt idx="1">
                  <c:v>83461</c:v>
                </c:pt>
                <c:pt idx="2">
                  <c:v>87953</c:v>
                </c:pt>
                <c:pt idx="3">
                  <c:v>80338</c:v>
                </c:pt>
                <c:pt idx="4">
                  <c:v>97907</c:v>
                </c:pt>
                <c:pt idx="5">
                  <c:v>79503</c:v>
                </c:pt>
              </c:numCache>
            </c:numRef>
          </c:val>
          <c:smooth val="0"/>
          <c:extLst>
            <c:ext xmlns:c16="http://schemas.microsoft.com/office/drawing/2014/chart" uri="{C3380CC4-5D6E-409C-BE32-E72D297353CC}">
              <c16:uniqueId val="{00000004-E188-48EB-818B-2600030E452B}"/>
            </c:ext>
          </c:extLst>
        </c:ser>
        <c:dLbls>
          <c:showLegendKey val="0"/>
          <c:showVal val="0"/>
          <c:showCatName val="0"/>
          <c:showSerName val="0"/>
          <c:showPercent val="0"/>
          <c:showBubbleSize val="0"/>
        </c:dLbls>
        <c:marker val="1"/>
        <c:smooth val="0"/>
        <c:axId val="2011746143"/>
        <c:axId val="2011745663"/>
      </c:lineChart>
      <c:catAx>
        <c:axId val="20117403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crossAx val="2011742783"/>
        <c:crosses val="autoZero"/>
        <c:auto val="1"/>
        <c:lblAlgn val="ctr"/>
        <c:lblOffset val="100"/>
        <c:noMultiLvlLbl val="0"/>
      </c:catAx>
      <c:valAx>
        <c:axId val="201174278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crossAx val="2011740383"/>
        <c:crosses val="autoZero"/>
        <c:crossBetween val="between"/>
      </c:valAx>
      <c:valAx>
        <c:axId val="2011745663"/>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crossAx val="2011746143"/>
        <c:crosses val="max"/>
        <c:crossBetween val="between"/>
      </c:valAx>
      <c:catAx>
        <c:axId val="2011746143"/>
        <c:scaling>
          <c:orientation val="minMax"/>
        </c:scaling>
        <c:delete val="1"/>
        <c:axPos val="b"/>
        <c:numFmt formatCode="General" sourceLinked="1"/>
        <c:majorTickMark val="out"/>
        <c:minorTickMark val="none"/>
        <c:tickLblPos val="nextTo"/>
        <c:crossAx val="2011745663"/>
        <c:crosses val="autoZero"/>
        <c:auto val="1"/>
        <c:lblAlgn val="ctr"/>
        <c:lblOffset val="100"/>
        <c:noMultiLvlLbl val="0"/>
      </c:catAx>
      <c:spPr>
        <a:noFill/>
        <a:ln>
          <a:noFill/>
        </a:ln>
        <a:effectLst/>
      </c:spPr>
    </c:plotArea>
    <c:legend>
      <c:legendPos val="r"/>
      <c:overlay val="0"/>
      <c:spPr>
        <a:solidFill>
          <a:schemeClr val="bg1">
            <a:lumMod val="95000"/>
          </a:schemeClr>
        </a:solid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w="9525" cap="flat" cmpd="sng" algn="ctr">
      <a:solidFill>
        <a:schemeClr val="tx1"/>
      </a:solidFill>
      <a:round/>
    </a:ln>
    <a:effectLst>
      <a:glow rad="139700">
        <a:schemeClr val="tx1">
          <a:lumMod val="95000"/>
          <a:lumOff val="5000"/>
          <a:alpha val="40000"/>
        </a:schemeClr>
      </a:glow>
      <a:innerShdw blurRad="114300">
        <a:prstClr val="black"/>
      </a:inn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[URBICA BOSE_CPDA_BATCH3.xlsx]Payment Method By Region!PivotTable2</c:name>
    <c:fmtId val="31"/>
  </c:pivotSource>
  <c:chart>
    <c:title>
      <c:tx>
        <c:rich>
          <a:bodyPr rot="0" spcFirstLastPara="1" vertOverflow="ellipsis" vert="horz" wrap="square" anchor="ctr" anchorCtr="1"/>
          <a:lstStyle/>
          <a:p>
            <a:pPr>
              <a:defRPr sz="2000" b="0" i="0" u="sng" strike="noStrike" kern="1200" cap="none" spc="0" normalizeH="0" baseline="0">
                <a:solidFill>
                  <a:schemeClr val="tx1">
                    <a:lumMod val="65000"/>
                    <a:lumOff val="35000"/>
                  </a:schemeClr>
                </a:solidFill>
                <a:latin typeface="+mj-lt"/>
                <a:ea typeface="+mj-ea"/>
                <a:cs typeface="+mj-cs"/>
              </a:defRPr>
            </a:pPr>
            <a:r>
              <a:rPr lang="en-US" sz="1600" b="1" u="sng">
                <a:solidFill>
                  <a:sysClr val="windowText" lastClr="000000"/>
                </a:solidFill>
              </a:rPr>
              <a:t>Preferred Payment Method By Region</a:t>
            </a:r>
          </a:p>
        </c:rich>
      </c:tx>
      <c:overlay val="0"/>
      <c:spPr>
        <a:solidFill>
          <a:schemeClr val="bg1">
            <a:lumMod val="95000"/>
          </a:schemeClr>
        </a:solidFill>
        <a:ln>
          <a:solidFill>
            <a:schemeClr val="tx1"/>
          </a:solidFill>
        </a:ln>
        <a:effectLst>
          <a:glow rad="139700">
            <a:schemeClr val="accent1">
              <a:lumMod val="50000"/>
              <a:alpha val="40000"/>
            </a:schemeClr>
          </a:glow>
        </a:effectLst>
      </c:spPr>
    </c:title>
    <c:autoTitleDeleted val="0"/>
    <c:pivotFmts>
      <c:pivotFmt>
        <c:idx val="0"/>
        <c:spPr>
          <a:solidFill>
            <a:schemeClr val="accent1"/>
          </a:solidFill>
          <a:ln>
            <a:solidFill>
              <a:sysClr val="windowText" lastClr="000000"/>
            </a:solidFill>
          </a:ln>
          <a:effectLst/>
        </c:spPr>
        <c:marker>
          <c:symbol val="none"/>
        </c:marker>
        <c:dLbl>
          <c:idx val="0"/>
          <c:delete val="1"/>
          <c:extLst>
            <c:ext xmlns:c15="http://schemas.microsoft.com/office/drawing/2012/chart" uri="{CE6537A1-D6FC-4f65-9D91-7224C49458BB}"/>
          </c:extLst>
        </c:dLbl>
      </c:pivotFmt>
      <c:pivotFmt>
        <c:idx val="1"/>
        <c:spPr>
          <a:blipFill>
            <a:blip xmlns:r="http://schemas.openxmlformats.org/officeDocument/2006/relationships" r:embed="rId1"/>
            <a:tile tx="0" ty="0" sx="100000" sy="100000" flip="none" algn="tl"/>
          </a:blipFill>
          <a:ln>
            <a:solidFill>
              <a:schemeClr val="tx1">
                <a:lumMod val="75000"/>
                <a:lumOff val="25000"/>
              </a:schemeClr>
            </a:solid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38100" cap="rnd">
            <a:solidFill>
              <a:schemeClr val="accent1"/>
            </a:solidFill>
            <a:round/>
          </a:ln>
          <a:effectLst/>
        </c:spPr>
        <c:marker>
          <c:symbol val="circle"/>
          <c:size val="8"/>
          <c:spPr>
            <a:solidFill>
              <a:schemeClr val="tx1">
                <a:lumMod val="75000"/>
                <a:lumOff val="25000"/>
              </a:schemeClr>
            </a:solidFill>
            <a:ln>
              <a:noFill/>
            </a:ln>
            <a:effectLst/>
          </c:spPr>
        </c:marker>
        <c:dLbl>
          <c:idx val="0"/>
          <c:delete val="1"/>
          <c:extLst>
            <c:ext xmlns:c15="http://schemas.microsoft.com/office/drawing/2012/chart" uri="{CE6537A1-D6FC-4f65-9D91-7224C49458BB}"/>
          </c:extLst>
        </c:dLbl>
      </c:pivotFmt>
      <c:pivotFmt>
        <c:idx val="3"/>
        <c:spPr>
          <a:solidFill>
            <a:schemeClr val="accent1"/>
          </a:solidFill>
          <a:ln w="38100" cap="rnd">
            <a:solidFill>
              <a:schemeClr val="accent4">
                <a:lumMod val="60000"/>
                <a:lumOff val="40000"/>
              </a:schemeClr>
            </a:solidFill>
            <a:round/>
          </a:ln>
          <a:effectLst/>
        </c:spPr>
        <c:marker>
          <c:symbol val="circle"/>
          <c:size val="8"/>
          <c:spPr>
            <a:solidFill>
              <a:schemeClr val="accent2">
                <a:lumMod val="75000"/>
              </a:schemeClr>
            </a:solidFill>
            <a:ln>
              <a:noFill/>
            </a:ln>
            <a:effectLst/>
          </c:spPr>
        </c:marker>
        <c:dLbl>
          <c:idx val="0"/>
          <c:delete val="1"/>
          <c:extLst>
            <c:ext xmlns:c15="http://schemas.microsoft.com/office/drawing/2012/chart" uri="{CE6537A1-D6FC-4f65-9D91-7224C49458BB}"/>
          </c:extLst>
        </c:dLbl>
      </c:pivotFmt>
      <c:pivotFmt>
        <c:idx val="4"/>
        <c:spPr>
          <a:solidFill>
            <a:schemeClr val="accent1"/>
          </a:solidFill>
          <a:ln>
            <a:solidFill>
              <a:sysClr val="windowText" lastClr="000000"/>
            </a:solidFill>
          </a:ln>
          <a:effectLst/>
        </c:spPr>
        <c:marker>
          <c:symbol val="none"/>
        </c:marker>
        <c:dLbl>
          <c:idx val="0"/>
          <c:delete val="1"/>
          <c:extLst>
            <c:ext xmlns:c15="http://schemas.microsoft.com/office/drawing/2012/chart" uri="{CE6537A1-D6FC-4f65-9D91-7224C49458BB}"/>
          </c:extLst>
        </c:dLbl>
      </c:pivotFmt>
      <c:pivotFmt>
        <c:idx val="5"/>
        <c:spPr>
          <a:blipFill>
            <a:blip xmlns:r="http://schemas.openxmlformats.org/officeDocument/2006/relationships" r:embed="rId1"/>
            <a:tile tx="0" ty="0" sx="100000" sy="100000" flip="none" algn="tl"/>
          </a:blipFill>
          <a:ln>
            <a:solidFill>
              <a:schemeClr val="tx1">
                <a:lumMod val="75000"/>
                <a:lumOff val="25000"/>
              </a:schemeClr>
            </a:solid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w="38100" cap="rnd">
            <a:solidFill>
              <a:schemeClr val="accent1"/>
            </a:solidFill>
            <a:round/>
          </a:ln>
          <a:effectLst/>
        </c:spPr>
        <c:marker>
          <c:symbol val="circle"/>
          <c:size val="8"/>
          <c:spPr>
            <a:solidFill>
              <a:schemeClr val="tx1">
                <a:lumMod val="75000"/>
                <a:lumOff val="25000"/>
              </a:schemeClr>
            </a:solidFill>
            <a:ln>
              <a:noFill/>
            </a:ln>
            <a:effectLst/>
          </c:spPr>
        </c:marker>
        <c:dLbl>
          <c:idx val="0"/>
          <c:delete val="1"/>
          <c:extLst>
            <c:ext xmlns:c15="http://schemas.microsoft.com/office/drawing/2012/chart" uri="{CE6537A1-D6FC-4f65-9D91-7224C49458BB}"/>
          </c:extLst>
        </c:dLbl>
      </c:pivotFmt>
      <c:pivotFmt>
        <c:idx val="7"/>
        <c:spPr>
          <a:solidFill>
            <a:schemeClr val="accent1"/>
          </a:solidFill>
          <a:ln w="38100" cap="rnd">
            <a:solidFill>
              <a:schemeClr val="accent4">
                <a:lumMod val="60000"/>
                <a:lumOff val="40000"/>
              </a:schemeClr>
            </a:solidFill>
            <a:round/>
          </a:ln>
          <a:effectLst/>
        </c:spPr>
        <c:marker>
          <c:symbol val="circle"/>
          <c:size val="8"/>
          <c:spPr>
            <a:solidFill>
              <a:schemeClr val="accent2">
                <a:lumMod val="75000"/>
              </a:schemeClr>
            </a:solidFill>
            <a:ln>
              <a:noFill/>
            </a:ln>
            <a:effectLst/>
          </c:spPr>
        </c:marker>
        <c:dLbl>
          <c:idx val="0"/>
          <c:delete val="1"/>
          <c:extLst>
            <c:ext xmlns:c15="http://schemas.microsoft.com/office/drawing/2012/chart" uri="{CE6537A1-D6FC-4f65-9D91-7224C49458BB}"/>
          </c:extLst>
        </c:dLbl>
      </c:pivotFmt>
      <c:pivotFmt>
        <c:idx val="8"/>
        <c:spPr>
          <a:solidFill>
            <a:schemeClr val="accent1"/>
          </a:solidFill>
          <a:ln>
            <a:solidFill>
              <a:sysClr val="windowText" lastClr="000000"/>
            </a:solidFill>
          </a:ln>
          <a:effectLst/>
        </c:spPr>
        <c:marker>
          <c:symbol val="none"/>
        </c:marker>
        <c:dLbl>
          <c:idx val="0"/>
          <c:delete val="1"/>
          <c:extLst>
            <c:ext xmlns:c15="http://schemas.microsoft.com/office/drawing/2012/chart" uri="{CE6537A1-D6FC-4f65-9D91-7224C49458BB}"/>
          </c:extLst>
        </c:dLbl>
      </c:pivotFmt>
      <c:pivotFmt>
        <c:idx val="9"/>
        <c:spPr>
          <a:blipFill>
            <a:blip xmlns:r="http://schemas.openxmlformats.org/officeDocument/2006/relationships" r:embed="rId1"/>
            <a:tile tx="0" ty="0" sx="100000" sy="100000" flip="none" algn="tl"/>
          </a:blipFill>
          <a:ln>
            <a:solidFill>
              <a:schemeClr val="tx1">
                <a:lumMod val="75000"/>
                <a:lumOff val="25000"/>
              </a:schemeClr>
            </a:solidFill>
          </a:ln>
          <a:effectLst/>
        </c:spPr>
        <c:marker>
          <c:symbol val="none"/>
        </c:marker>
        <c:dLbl>
          <c:idx val="0"/>
          <c:delete val="1"/>
          <c:extLst>
            <c:ext xmlns:c15="http://schemas.microsoft.com/office/drawing/2012/chart" uri="{CE6537A1-D6FC-4f65-9D91-7224C49458BB}"/>
          </c:extLst>
        </c:dLbl>
      </c:pivotFmt>
      <c:pivotFmt>
        <c:idx val="10"/>
        <c:spPr>
          <a:ln w="38100" cap="rnd">
            <a:solidFill>
              <a:schemeClr val="accent1"/>
            </a:solidFill>
            <a:round/>
          </a:ln>
          <a:effectLst/>
        </c:spPr>
        <c:marker>
          <c:symbol val="circle"/>
          <c:size val="8"/>
          <c:spPr>
            <a:solidFill>
              <a:schemeClr val="tx1">
                <a:lumMod val="75000"/>
                <a:lumOff val="25000"/>
              </a:schemeClr>
            </a:solidFill>
            <a:ln>
              <a:noFill/>
            </a:ln>
            <a:effectLst/>
          </c:spPr>
        </c:marker>
        <c:dLbl>
          <c:idx val="0"/>
          <c:delete val="1"/>
          <c:extLst>
            <c:ext xmlns:c15="http://schemas.microsoft.com/office/drawing/2012/chart" uri="{CE6537A1-D6FC-4f65-9D91-7224C49458BB}"/>
          </c:extLst>
        </c:dLbl>
      </c:pivotFmt>
      <c:pivotFmt>
        <c:idx val="11"/>
        <c:spPr>
          <a:ln w="38100" cap="rnd">
            <a:solidFill>
              <a:schemeClr val="accent4">
                <a:lumMod val="60000"/>
                <a:lumOff val="40000"/>
              </a:schemeClr>
            </a:solidFill>
            <a:round/>
          </a:ln>
          <a:effectLst/>
        </c:spPr>
        <c:marker>
          <c:symbol val="circle"/>
          <c:size val="8"/>
          <c:spPr>
            <a:solidFill>
              <a:schemeClr val="accent2">
                <a:lumMod val="75000"/>
              </a:schemeClr>
            </a:solidFill>
            <a:ln>
              <a:noFill/>
            </a:ln>
            <a:effectLst/>
          </c:spPr>
        </c:marker>
        <c:dLbl>
          <c:idx val="0"/>
          <c:delete val="1"/>
          <c:extLst>
            <c:ext xmlns:c15="http://schemas.microsoft.com/office/drawing/2012/chart" uri="{CE6537A1-D6FC-4f65-9D91-7224C49458BB}"/>
          </c:extLst>
        </c:dLbl>
      </c:pivotFmt>
      <c:pivotFmt>
        <c:idx val="12"/>
        <c:spPr>
          <a:solidFill>
            <a:schemeClr val="accent1"/>
          </a:solidFill>
          <a:ln>
            <a:solidFill>
              <a:sysClr val="windowText" lastClr="000000"/>
            </a:solidFill>
          </a:ln>
          <a:effectLst/>
        </c:spPr>
        <c:marker>
          <c:symbol val="none"/>
        </c:marker>
        <c:dLbl>
          <c:idx val="0"/>
          <c:delete val="1"/>
          <c:extLst>
            <c:ext xmlns:c15="http://schemas.microsoft.com/office/drawing/2012/chart" uri="{CE6537A1-D6FC-4f65-9D91-7224C49458BB}"/>
          </c:extLst>
        </c:dLbl>
      </c:pivotFmt>
      <c:pivotFmt>
        <c:idx val="13"/>
        <c:spPr>
          <a:blipFill>
            <a:blip xmlns:r="http://schemas.openxmlformats.org/officeDocument/2006/relationships" r:embed="rId1"/>
            <a:tile tx="0" ty="0" sx="100000" sy="100000" flip="none" algn="tl"/>
          </a:blipFill>
          <a:ln>
            <a:solidFill>
              <a:schemeClr val="tx1">
                <a:lumMod val="75000"/>
                <a:lumOff val="25000"/>
              </a:schemeClr>
            </a:solidFill>
          </a:ln>
          <a:effectLst/>
        </c:spPr>
        <c:marker>
          <c:symbol val="none"/>
        </c:marker>
        <c:dLbl>
          <c:idx val="0"/>
          <c:delete val="1"/>
          <c:extLst>
            <c:ext xmlns:c15="http://schemas.microsoft.com/office/drawing/2012/chart" uri="{CE6537A1-D6FC-4f65-9D91-7224C49458BB}"/>
          </c:extLst>
        </c:dLbl>
      </c:pivotFmt>
      <c:pivotFmt>
        <c:idx val="14"/>
        <c:spPr>
          <a:ln w="38100" cap="rnd">
            <a:solidFill>
              <a:schemeClr val="accent1"/>
            </a:solidFill>
            <a:round/>
          </a:ln>
          <a:effectLst/>
        </c:spPr>
        <c:marker>
          <c:symbol val="circle"/>
          <c:size val="8"/>
          <c:spPr>
            <a:solidFill>
              <a:schemeClr val="tx1">
                <a:lumMod val="75000"/>
                <a:lumOff val="25000"/>
              </a:schemeClr>
            </a:solidFill>
            <a:ln>
              <a:noFill/>
            </a:ln>
            <a:effectLst/>
          </c:spPr>
        </c:marker>
        <c:dLbl>
          <c:idx val="0"/>
          <c:delete val="1"/>
          <c:extLst>
            <c:ext xmlns:c15="http://schemas.microsoft.com/office/drawing/2012/chart" uri="{CE6537A1-D6FC-4f65-9D91-7224C49458BB}"/>
          </c:extLst>
        </c:dLbl>
      </c:pivotFmt>
      <c:pivotFmt>
        <c:idx val="15"/>
        <c:spPr>
          <a:ln w="38100" cap="rnd">
            <a:solidFill>
              <a:schemeClr val="accent4">
                <a:lumMod val="60000"/>
                <a:lumOff val="40000"/>
              </a:schemeClr>
            </a:solidFill>
            <a:round/>
          </a:ln>
          <a:effectLst/>
        </c:spPr>
        <c:marker>
          <c:symbol val="circle"/>
          <c:size val="8"/>
          <c:spPr>
            <a:solidFill>
              <a:schemeClr val="accent2">
                <a:lumMod val="75000"/>
              </a:schemeClr>
            </a:solidFill>
            <a:ln>
              <a:noFill/>
            </a:ln>
            <a:effectLst/>
          </c:spPr>
        </c:marker>
        <c:dLbl>
          <c:idx val="0"/>
          <c:delete val="1"/>
          <c:extLst>
            <c:ext xmlns:c15="http://schemas.microsoft.com/office/drawing/2012/chart" uri="{CE6537A1-D6FC-4f65-9D91-7224C49458BB}"/>
          </c:extLst>
        </c:dLbl>
      </c:pivotFmt>
      <c:pivotFmt>
        <c:idx val="16"/>
        <c:spPr>
          <a:solidFill>
            <a:schemeClr val="accent1"/>
          </a:solidFill>
          <a:ln>
            <a:solidFill>
              <a:sysClr val="windowText" lastClr="000000"/>
            </a:solidFill>
          </a:ln>
          <a:effectLst/>
        </c:spPr>
        <c:marker>
          <c:symbol val="none"/>
        </c:marker>
        <c:dLbl>
          <c:idx val="0"/>
          <c:delete val="1"/>
          <c:extLst>
            <c:ext xmlns:c15="http://schemas.microsoft.com/office/drawing/2012/chart" uri="{CE6537A1-D6FC-4f65-9D91-7224C49458BB}"/>
          </c:extLst>
        </c:dLbl>
      </c:pivotFmt>
      <c:pivotFmt>
        <c:idx val="17"/>
        <c:spPr>
          <a:blipFill>
            <a:blip xmlns:r="http://schemas.openxmlformats.org/officeDocument/2006/relationships" r:embed="rId1"/>
            <a:tile tx="0" ty="0" sx="100000" sy="100000" flip="none" algn="tl"/>
          </a:blipFill>
          <a:ln>
            <a:solidFill>
              <a:schemeClr val="tx1">
                <a:lumMod val="75000"/>
                <a:lumOff val="25000"/>
              </a:schemeClr>
            </a:solidFill>
          </a:ln>
          <a:effectLst/>
        </c:spPr>
        <c:marker>
          <c:symbol val="none"/>
        </c:marker>
        <c:dLbl>
          <c:idx val="0"/>
          <c:delete val="1"/>
          <c:extLst>
            <c:ext xmlns:c15="http://schemas.microsoft.com/office/drawing/2012/chart" uri="{CE6537A1-D6FC-4f65-9D91-7224C49458BB}"/>
          </c:extLst>
        </c:dLbl>
      </c:pivotFmt>
      <c:pivotFmt>
        <c:idx val="18"/>
        <c:spPr>
          <a:ln w="38100" cap="rnd">
            <a:solidFill>
              <a:schemeClr val="accent1"/>
            </a:solidFill>
            <a:round/>
          </a:ln>
          <a:effectLst/>
        </c:spPr>
        <c:marker>
          <c:symbol val="circle"/>
          <c:size val="8"/>
          <c:spPr>
            <a:solidFill>
              <a:schemeClr val="tx1">
                <a:lumMod val="75000"/>
                <a:lumOff val="25000"/>
              </a:schemeClr>
            </a:solidFill>
            <a:ln>
              <a:noFill/>
            </a:ln>
            <a:effectLst/>
          </c:spPr>
        </c:marker>
        <c:dLbl>
          <c:idx val="0"/>
          <c:delete val="1"/>
          <c:extLst>
            <c:ext xmlns:c15="http://schemas.microsoft.com/office/drawing/2012/chart" uri="{CE6537A1-D6FC-4f65-9D91-7224C49458BB}"/>
          </c:extLst>
        </c:dLbl>
      </c:pivotFmt>
      <c:pivotFmt>
        <c:idx val="19"/>
        <c:spPr>
          <a:ln w="38100" cap="rnd">
            <a:solidFill>
              <a:schemeClr val="accent4">
                <a:lumMod val="60000"/>
                <a:lumOff val="40000"/>
              </a:schemeClr>
            </a:solidFill>
            <a:round/>
          </a:ln>
          <a:effectLst/>
        </c:spPr>
        <c:marker>
          <c:symbol val="circle"/>
          <c:size val="8"/>
          <c:spPr>
            <a:solidFill>
              <a:schemeClr val="accent2">
                <a:lumMod val="75000"/>
              </a:schemeClr>
            </a:solidFill>
            <a:ln>
              <a:noFill/>
            </a:ln>
            <a:effectLst/>
          </c:spPr>
        </c:marker>
        <c:dLbl>
          <c:idx val="0"/>
          <c:delete val="1"/>
          <c:extLst>
            <c:ext xmlns:c15="http://schemas.microsoft.com/office/drawing/2012/chart" uri="{CE6537A1-D6FC-4f65-9D91-7224C49458BB}"/>
          </c:extLst>
        </c:dLbl>
      </c:pivotFmt>
      <c:pivotFmt>
        <c:idx val="20"/>
        <c:spPr>
          <a:solidFill>
            <a:schemeClr val="accent1"/>
          </a:solidFill>
          <a:ln>
            <a:solidFill>
              <a:sysClr val="windowText" lastClr="000000"/>
            </a:solidFill>
          </a:ln>
          <a:effectLst/>
        </c:spPr>
        <c:marker>
          <c:symbol val="none"/>
        </c:marker>
        <c:dLbl>
          <c:idx val="0"/>
          <c:delete val="1"/>
          <c:extLst>
            <c:ext xmlns:c15="http://schemas.microsoft.com/office/drawing/2012/chart" uri="{CE6537A1-D6FC-4f65-9D91-7224C49458BB}"/>
          </c:extLst>
        </c:dLbl>
      </c:pivotFmt>
      <c:pivotFmt>
        <c:idx val="21"/>
        <c:spPr>
          <a:blipFill>
            <a:blip xmlns:r="http://schemas.openxmlformats.org/officeDocument/2006/relationships" r:embed="rId1"/>
            <a:tile tx="0" ty="0" sx="100000" sy="100000" flip="none" algn="tl"/>
          </a:blipFill>
          <a:ln>
            <a:solidFill>
              <a:schemeClr val="tx1">
                <a:lumMod val="75000"/>
                <a:lumOff val="25000"/>
              </a:schemeClr>
            </a:solidFill>
          </a:ln>
          <a:effectLst/>
        </c:spPr>
        <c:marker>
          <c:symbol val="none"/>
        </c:marker>
        <c:dLbl>
          <c:idx val="0"/>
          <c:delete val="1"/>
          <c:extLst>
            <c:ext xmlns:c15="http://schemas.microsoft.com/office/drawing/2012/chart" uri="{CE6537A1-D6FC-4f65-9D91-7224C49458BB}"/>
          </c:extLst>
        </c:dLbl>
      </c:pivotFmt>
      <c:pivotFmt>
        <c:idx val="22"/>
        <c:spPr>
          <a:ln w="38100" cap="rnd">
            <a:solidFill>
              <a:schemeClr val="accent1"/>
            </a:solidFill>
            <a:round/>
          </a:ln>
          <a:effectLst/>
        </c:spPr>
        <c:marker>
          <c:symbol val="circle"/>
          <c:size val="8"/>
          <c:spPr>
            <a:solidFill>
              <a:schemeClr val="tx1">
                <a:lumMod val="75000"/>
                <a:lumOff val="25000"/>
              </a:schemeClr>
            </a:solidFill>
            <a:ln>
              <a:noFill/>
            </a:ln>
            <a:effectLst/>
          </c:spPr>
        </c:marker>
        <c:dLbl>
          <c:idx val="0"/>
          <c:delete val="1"/>
          <c:extLst>
            <c:ext xmlns:c15="http://schemas.microsoft.com/office/drawing/2012/chart" uri="{CE6537A1-D6FC-4f65-9D91-7224C49458BB}"/>
          </c:extLst>
        </c:dLbl>
      </c:pivotFmt>
      <c:pivotFmt>
        <c:idx val="23"/>
        <c:spPr>
          <a:ln w="38100" cap="rnd">
            <a:solidFill>
              <a:schemeClr val="accent4">
                <a:lumMod val="60000"/>
                <a:lumOff val="40000"/>
              </a:schemeClr>
            </a:solidFill>
            <a:round/>
          </a:ln>
          <a:effectLst/>
        </c:spPr>
        <c:marker>
          <c:symbol val="circle"/>
          <c:size val="8"/>
          <c:spPr>
            <a:solidFill>
              <a:schemeClr val="accent2">
                <a:lumMod val="75000"/>
              </a:schemeClr>
            </a:solidFill>
            <a:ln>
              <a:noFill/>
            </a:ln>
            <a:effectLst/>
          </c:spPr>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'Payment Method By Region'!$B$2:$B$3</c:f>
              <c:strCache>
                <c:ptCount val="1"/>
                <c:pt idx="0">
                  <c:v>Credit Card</c:v>
                </c:pt>
              </c:strCache>
            </c:strRef>
          </c:tx>
          <c:spPr>
            <a:solidFill>
              <a:schemeClr val="accent1"/>
            </a:solidFill>
            <a:ln>
              <a:solidFill>
                <a:sysClr val="windowText" lastClr="000000"/>
              </a:solidFill>
            </a:ln>
            <a:effectLst/>
          </c:spPr>
          <c:invertIfNegative val="0"/>
          <c:cat>
            <c:strRef>
              <c:f>'Payment Method By Region'!$A$4:$A$11</c:f>
              <c:strCache>
                <c:ptCount val="7"/>
                <c:pt idx="0">
                  <c:v>Australia</c:v>
                </c:pt>
                <c:pt idx="1">
                  <c:v>Canada</c:v>
                </c:pt>
                <c:pt idx="2">
                  <c:v>France</c:v>
                </c:pt>
                <c:pt idx="3">
                  <c:v>Germany</c:v>
                </c:pt>
                <c:pt idx="4">
                  <c:v>India</c:v>
                </c:pt>
                <c:pt idx="5">
                  <c:v>UK</c:v>
                </c:pt>
                <c:pt idx="6">
                  <c:v>USA</c:v>
                </c:pt>
              </c:strCache>
            </c:strRef>
          </c:cat>
          <c:val>
            <c:numRef>
              <c:f>'Payment Method By Region'!$B$4:$B$11</c:f>
              <c:numCache>
                <c:formatCode>General</c:formatCode>
                <c:ptCount val="7"/>
                <c:pt idx="0">
                  <c:v>22</c:v>
                </c:pt>
                <c:pt idx="1">
                  <c:v>34</c:v>
                </c:pt>
                <c:pt idx="2">
                  <c:v>39</c:v>
                </c:pt>
                <c:pt idx="3">
                  <c:v>31</c:v>
                </c:pt>
                <c:pt idx="4">
                  <c:v>25</c:v>
                </c:pt>
                <c:pt idx="5">
                  <c:v>33</c:v>
                </c:pt>
                <c:pt idx="6">
                  <c:v>44</c:v>
                </c:pt>
              </c:numCache>
            </c:numRef>
          </c:val>
          <c:extLst>
            <c:ext xmlns:c16="http://schemas.microsoft.com/office/drawing/2014/chart" uri="{C3380CC4-5D6E-409C-BE32-E72D297353CC}">
              <c16:uniqueId val="{00000000-8001-486E-9B9C-3FD0EEBF5027}"/>
            </c:ext>
          </c:extLst>
        </c:ser>
        <c:ser>
          <c:idx val="1"/>
          <c:order val="1"/>
          <c:tx>
            <c:strRef>
              <c:f>'Payment Method By Region'!$C$2:$C$3</c:f>
              <c:strCache>
                <c:ptCount val="1"/>
                <c:pt idx="0">
                  <c:v>Cryptocurrency</c:v>
                </c:pt>
              </c:strCache>
            </c:strRef>
          </c:tx>
          <c:spPr>
            <a:blipFill>
              <a:blip xmlns:r="http://schemas.openxmlformats.org/officeDocument/2006/relationships" r:embed="rId1"/>
              <a:tile tx="0" ty="0" sx="100000" sy="100000" flip="none" algn="tl"/>
            </a:blipFill>
            <a:ln>
              <a:solidFill>
                <a:schemeClr val="tx1">
                  <a:lumMod val="75000"/>
                  <a:lumOff val="25000"/>
                </a:schemeClr>
              </a:solidFill>
            </a:ln>
            <a:effectLst/>
          </c:spPr>
          <c:invertIfNegative val="0"/>
          <c:cat>
            <c:strRef>
              <c:f>'Payment Method By Region'!$A$4:$A$11</c:f>
              <c:strCache>
                <c:ptCount val="7"/>
                <c:pt idx="0">
                  <c:v>Australia</c:v>
                </c:pt>
                <c:pt idx="1">
                  <c:v>Canada</c:v>
                </c:pt>
                <c:pt idx="2">
                  <c:v>France</c:v>
                </c:pt>
                <c:pt idx="3">
                  <c:v>Germany</c:v>
                </c:pt>
                <c:pt idx="4">
                  <c:v>India</c:v>
                </c:pt>
                <c:pt idx="5">
                  <c:v>UK</c:v>
                </c:pt>
                <c:pt idx="6">
                  <c:v>USA</c:v>
                </c:pt>
              </c:strCache>
            </c:strRef>
          </c:cat>
          <c:val>
            <c:numRef>
              <c:f>'Payment Method By Region'!$C$4:$C$11</c:f>
              <c:numCache>
                <c:formatCode>General</c:formatCode>
                <c:ptCount val="7"/>
                <c:pt idx="0">
                  <c:v>44</c:v>
                </c:pt>
                <c:pt idx="1">
                  <c:v>27</c:v>
                </c:pt>
                <c:pt idx="2">
                  <c:v>41</c:v>
                </c:pt>
                <c:pt idx="3">
                  <c:v>35</c:v>
                </c:pt>
                <c:pt idx="4">
                  <c:v>29</c:v>
                </c:pt>
                <c:pt idx="5">
                  <c:v>38</c:v>
                </c:pt>
                <c:pt idx="6">
                  <c:v>40</c:v>
                </c:pt>
              </c:numCache>
            </c:numRef>
          </c:val>
          <c:extLst>
            <c:ext xmlns:c16="http://schemas.microsoft.com/office/drawing/2014/chart" uri="{C3380CC4-5D6E-409C-BE32-E72D297353CC}">
              <c16:uniqueId val="{00000001-8001-486E-9B9C-3FD0EEBF5027}"/>
            </c:ext>
          </c:extLst>
        </c:ser>
        <c:dLbls>
          <c:showLegendKey val="0"/>
          <c:showVal val="0"/>
          <c:showCatName val="0"/>
          <c:showSerName val="0"/>
          <c:showPercent val="0"/>
          <c:showBubbleSize val="0"/>
        </c:dLbls>
        <c:gapWidth val="269"/>
        <c:axId val="1994865791"/>
        <c:axId val="1994883551"/>
      </c:barChart>
      <c:lineChart>
        <c:grouping val="standard"/>
        <c:varyColors val="0"/>
        <c:ser>
          <c:idx val="2"/>
          <c:order val="2"/>
          <c:tx>
            <c:strRef>
              <c:f>'Payment Method By Region'!$D$2:$D$3</c:f>
              <c:strCache>
                <c:ptCount val="1"/>
                <c:pt idx="0">
                  <c:v>Debit Card</c:v>
                </c:pt>
              </c:strCache>
            </c:strRef>
          </c:tx>
          <c:spPr>
            <a:ln w="38100" cap="rnd">
              <a:solidFill>
                <a:schemeClr val="accent1"/>
              </a:solidFill>
              <a:round/>
            </a:ln>
            <a:effectLst/>
          </c:spPr>
          <c:marker>
            <c:symbol val="circle"/>
            <c:size val="8"/>
            <c:spPr>
              <a:solidFill>
                <a:schemeClr val="tx1">
                  <a:lumMod val="75000"/>
                  <a:lumOff val="25000"/>
                </a:schemeClr>
              </a:solidFill>
              <a:ln>
                <a:noFill/>
              </a:ln>
              <a:effectLst/>
            </c:spPr>
          </c:marker>
          <c:cat>
            <c:strRef>
              <c:f>'Payment Method By Region'!$A$4:$A$11</c:f>
              <c:strCache>
                <c:ptCount val="7"/>
                <c:pt idx="0">
                  <c:v>Australia</c:v>
                </c:pt>
                <c:pt idx="1">
                  <c:v>Canada</c:v>
                </c:pt>
                <c:pt idx="2">
                  <c:v>France</c:v>
                </c:pt>
                <c:pt idx="3">
                  <c:v>Germany</c:v>
                </c:pt>
                <c:pt idx="4">
                  <c:v>India</c:v>
                </c:pt>
                <c:pt idx="5">
                  <c:v>UK</c:v>
                </c:pt>
                <c:pt idx="6">
                  <c:v>USA</c:v>
                </c:pt>
              </c:strCache>
            </c:strRef>
          </c:cat>
          <c:val>
            <c:numRef>
              <c:f>'Payment Method By Region'!$D$4:$D$11</c:f>
              <c:numCache>
                <c:formatCode>General</c:formatCode>
                <c:ptCount val="7"/>
                <c:pt idx="0">
                  <c:v>38</c:v>
                </c:pt>
                <c:pt idx="1">
                  <c:v>36</c:v>
                </c:pt>
                <c:pt idx="2">
                  <c:v>31</c:v>
                </c:pt>
                <c:pt idx="3">
                  <c:v>43</c:v>
                </c:pt>
                <c:pt idx="4">
                  <c:v>39</c:v>
                </c:pt>
                <c:pt idx="5">
                  <c:v>31</c:v>
                </c:pt>
                <c:pt idx="6">
                  <c:v>31</c:v>
                </c:pt>
              </c:numCache>
            </c:numRef>
          </c:val>
          <c:smooth val="0"/>
          <c:extLst>
            <c:ext xmlns:c16="http://schemas.microsoft.com/office/drawing/2014/chart" uri="{C3380CC4-5D6E-409C-BE32-E72D297353CC}">
              <c16:uniqueId val="{00000002-8001-486E-9B9C-3FD0EEBF5027}"/>
            </c:ext>
          </c:extLst>
        </c:ser>
        <c:ser>
          <c:idx val="3"/>
          <c:order val="3"/>
          <c:tx>
            <c:strRef>
              <c:f>'Payment Method By Region'!$E$2:$E$3</c:f>
              <c:strCache>
                <c:ptCount val="1"/>
                <c:pt idx="0">
                  <c:v>PayPal</c:v>
                </c:pt>
              </c:strCache>
            </c:strRef>
          </c:tx>
          <c:spPr>
            <a:ln w="38100" cap="rnd">
              <a:solidFill>
                <a:schemeClr val="accent4">
                  <a:lumMod val="60000"/>
                  <a:lumOff val="40000"/>
                </a:schemeClr>
              </a:solidFill>
              <a:round/>
            </a:ln>
            <a:effectLst/>
          </c:spPr>
          <c:marker>
            <c:symbol val="circle"/>
            <c:size val="8"/>
            <c:spPr>
              <a:solidFill>
                <a:schemeClr val="accent2">
                  <a:lumMod val="75000"/>
                </a:schemeClr>
              </a:solidFill>
              <a:ln>
                <a:noFill/>
              </a:ln>
              <a:effectLst/>
            </c:spPr>
          </c:marker>
          <c:cat>
            <c:strRef>
              <c:f>'Payment Method By Region'!$A$4:$A$11</c:f>
              <c:strCache>
                <c:ptCount val="7"/>
                <c:pt idx="0">
                  <c:v>Australia</c:v>
                </c:pt>
                <c:pt idx="1">
                  <c:v>Canada</c:v>
                </c:pt>
                <c:pt idx="2">
                  <c:v>France</c:v>
                </c:pt>
                <c:pt idx="3">
                  <c:v>Germany</c:v>
                </c:pt>
                <c:pt idx="4">
                  <c:v>India</c:v>
                </c:pt>
                <c:pt idx="5">
                  <c:v>UK</c:v>
                </c:pt>
                <c:pt idx="6">
                  <c:v>USA</c:v>
                </c:pt>
              </c:strCache>
            </c:strRef>
          </c:cat>
          <c:val>
            <c:numRef>
              <c:f>'Payment Method By Region'!$E$4:$E$11</c:f>
              <c:numCache>
                <c:formatCode>General</c:formatCode>
                <c:ptCount val="7"/>
                <c:pt idx="0">
                  <c:v>36</c:v>
                </c:pt>
                <c:pt idx="1">
                  <c:v>42</c:v>
                </c:pt>
                <c:pt idx="2">
                  <c:v>40</c:v>
                </c:pt>
                <c:pt idx="3">
                  <c:v>37</c:v>
                </c:pt>
                <c:pt idx="4">
                  <c:v>23</c:v>
                </c:pt>
                <c:pt idx="5">
                  <c:v>48</c:v>
                </c:pt>
                <c:pt idx="6">
                  <c:v>43</c:v>
                </c:pt>
              </c:numCache>
            </c:numRef>
          </c:val>
          <c:smooth val="0"/>
          <c:extLst>
            <c:ext xmlns:c16="http://schemas.microsoft.com/office/drawing/2014/chart" uri="{C3380CC4-5D6E-409C-BE32-E72D297353CC}">
              <c16:uniqueId val="{00000003-8001-486E-9B9C-3FD0EEBF5027}"/>
            </c:ext>
          </c:extLst>
        </c:ser>
        <c:dLbls>
          <c:showLegendKey val="0"/>
          <c:showVal val="0"/>
          <c:showCatName val="0"/>
          <c:showSerName val="0"/>
          <c:showPercent val="0"/>
          <c:showBubbleSize val="0"/>
        </c:dLbls>
        <c:marker val="1"/>
        <c:smooth val="0"/>
        <c:axId val="1671301728"/>
        <c:axId val="1671301248"/>
      </c:lineChart>
      <c:catAx>
        <c:axId val="1994865791"/>
        <c:scaling>
          <c:orientation val="minMax"/>
        </c:scaling>
        <c:delete val="0"/>
        <c:axPos val="b"/>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cap="none" spc="0" normalizeH="0" baseline="0">
                <a:solidFill>
                  <a:sysClr val="windowText" lastClr="000000"/>
                </a:solidFill>
                <a:latin typeface="+mn-lt"/>
                <a:ea typeface="+mn-ea"/>
                <a:cs typeface="+mn-cs"/>
              </a:defRPr>
            </a:pPr>
            <a:endParaRPr lang="en-US"/>
          </a:p>
        </c:txPr>
        <c:crossAx val="1994883551"/>
        <c:crosses val="autoZero"/>
        <c:auto val="1"/>
        <c:lblAlgn val="ctr"/>
        <c:lblOffset val="100"/>
        <c:noMultiLvlLbl val="0"/>
      </c:catAx>
      <c:valAx>
        <c:axId val="1994883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994865791"/>
        <c:crosses val="autoZero"/>
        <c:crossBetween val="between"/>
      </c:valAx>
      <c:valAx>
        <c:axId val="1671301248"/>
        <c:scaling>
          <c:orientation val="minMax"/>
        </c:scaling>
        <c:delete val="0"/>
        <c:axPos val="r"/>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71301728"/>
        <c:crosses val="max"/>
        <c:crossBetween val="between"/>
      </c:valAx>
      <c:catAx>
        <c:axId val="1671301728"/>
        <c:scaling>
          <c:orientation val="minMax"/>
        </c:scaling>
        <c:delete val="1"/>
        <c:axPos val="b"/>
        <c:minorGridlines>
          <c:spPr>
            <a:ln w="9525" cap="flat" cmpd="sng" algn="ctr">
              <a:solidFill>
                <a:schemeClr val="tx1">
                  <a:lumMod val="5000"/>
                  <a:lumOff val="95000"/>
                </a:schemeClr>
              </a:solidFill>
              <a:round/>
            </a:ln>
            <a:effectLst/>
          </c:spPr>
        </c:minorGridlines>
        <c:numFmt formatCode="General" sourceLinked="1"/>
        <c:majorTickMark val="out"/>
        <c:minorTickMark val="none"/>
        <c:tickLblPos val="nextTo"/>
        <c:crossAx val="1671301248"/>
        <c:crosses val="autoZero"/>
        <c:auto val="1"/>
        <c:lblAlgn val="ctr"/>
        <c:lblOffset val="100"/>
        <c:noMultiLvlLbl val="0"/>
      </c:catAx>
    </c:plotArea>
    <c:legend>
      <c:legendPos val="r"/>
      <c:overlay val="0"/>
      <c:spPr>
        <a:solidFill>
          <a:schemeClr val="bg1">
            <a:lumMod val="95000"/>
          </a:schemeClr>
        </a:solid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spPr>
    <a:solidFill>
      <a:schemeClr val="tx2">
        <a:lumMod val="20000"/>
        <a:lumOff val="80000"/>
      </a:schemeClr>
    </a:solidFill>
    <a:ln w="9525" cap="flat" cmpd="sng" algn="ctr">
      <a:solidFill>
        <a:schemeClr val="tx1"/>
      </a:solidFill>
      <a:round/>
    </a:ln>
    <a:effectLst>
      <a:glow rad="139700">
        <a:schemeClr val="tx1">
          <a:lumMod val="95000"/>
          <a:lumOff val="5000"/>
          <a:alpha val="40000"/>
        </a:schemeClr>
      </a:glow>
      <a:innerShdw blurRad="114300">
        <a:prstClr val="black"/>
      </a:innerShdw>
    </a:effectLst>
  </c:spPr>
  <c:txPr>
    <a:bodyPr/>
    <a:lstStyle/>
    <a:p>
      <a:pPr>
        <a:defRPr/>
      </a:pPr>
      <a:endParaRPr lang="en-US"/>
    </a:p>
  </c:txPr>
  <c:externalData r:id="rId2">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[streaming_service_data(1).xlsm]Distribution Of Users!PivotTable9</c:name>
    <c:fmtId val="9"/>
  </c:pivotSource>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solidFill>
                  <a:sysClr val="windowText" lastClr="000000"/>
                </a:solidFill>
              </a:rPr>
              <a:t>Distribution of Users</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stacked"/>
        <c:varyColors val="0"/>
        <c:ser>
          <c:idx val="5"/>
          <c:order val="0"/>
          <c:tx>
            <c:strRef>
              <c:f>'Distribution Of Users'!$B$1:$B$2</c:f>
              <c:strCache>
                <c:ptCount val="1"/>
                <c:pt idx="0">
                  <c:v>18-24</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'Distribution Of Users'!$A$3:$A$6</c:f>
              <c:strCache>
                <c:ptCount val="3"/>
                <c:pt idx="0">
                  <c:v>High Tier</c:v>
                </c:pt>
                <c:pt idx="1">
                  <c:v>Low Tier</c:v>
                </c:pt>
                <c:pt idx="2">
                  <c:v>Mid Tier</c:v>
                </c:pt>
              </c:strCache>
            </c:strRef>
          </c:cat>
          <c:val>
            <c:numRef>
              <c:f>'Distribution Of Users'!$B$3:$B$6</c:f>
              <c:numCache>
                <c:formatCode>General</c:formatCode>
                <c:ptCount val="3"/>
                <c:pt idx="0">
                  <c:v>51</c:v>
                </c:pt>
                <c:pt idx="1">
                  <c:v>63</c:v>
                </c:pt>
                <c:pt idx="2">
                  <c:v>66</c:v>
                </c:pt>
              </c:numCache>
            </c:numRef>
          </c:val>
          <c:extLst>
            <c:ext xmlns:c16="http://schemas.microsoft.com/office/drawing/2014/chart" uri="{C3380CC4-5D6E-409C-BE32-E72D297353CC}">
              <c16:uniqueId val="{00000000-597E-42F4-8BE3-662D46B7587F}"/>
            </c:ext>
          </c:extLst>
        </c:ser>
        <c:ser>
          <c:idx val="0"/>
          <c:order val="1"/>
          <c:tx>
            <c:strRef>
              <c:f>'Distribution Of Users'!$C$1:$C$2</c:f>
              <c:strCache>
                <c:ptCount val="1"/>
                <c:pt idx="0">
                  <c:v>25-34</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'Distribution Of Users'!$A$3:$A$6</c:f>
              <c:strCache>
                <c:ptCount val="3"/>
                <c:pt idx="0">
                  <c:v>High Tier</c:v>
                </c:pt>
                <c:pt idx="1">
                  <c:v>Low Tier</c:v>
                </c:pt>
                <c:pt idx="2">
                  <c:v>Mid Tier</c:v>
                </c:pt>
              </c:strCache>
            </c:strRef>
          </c:cat>
          <c:val>
            <c:numRef>
              <c:f>'Distribution Of Users'!$C$3:$C$6</c:f>
              <c:numCache>
                <c:formatCode>General</c:formatCode>
                <c:ptCount val="3"/>
                <c:pt idx="0">
                  <c:v>68</c:v>
                </c:pt>
                <c:pt idx="1">
                  <c:v>64</c:v>
                </c:pt>
                <c:pt idx="2">
                  <c:v>68</c:v>
                </c:pt>
              </c:numCache>
            </c:numRef>
          </c:val>
          <c:extLst>
            <c:ext xmlns:c16="http://schemas.microsoft.com/office/drawing/2014/chart" uri="{C3380CC4-5D6E-409C-BE32-E72D297353CC}">
              <c16:uniqueId val="{00000001-597E-42F4-8BE3-662D46B7587F}"/>
            </c:ext>
          </c:extLst>
        </c:ser>
        <c:ser>
          <c:idx val="1"/>
          <c:order val="2"/>
          <c:tx>
            <c:strRef>
              <c:f>'Distribution Of Users'!$D$1:$D$2</c:f>
              <c:strCache>
                <c:ptCount val="1"/>
                <c:pt idx="0">
                  <c:v>35-44</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'Distribution Of Users'!$A$3:$A$6</c:f>
              <c:strCache>
                <c:ptCount val="3"/>
                <c:pt idx="0">
                  <c:v>High Tier</c:v>
                </c:pt>
                <c:pt idx="1">
                  <c:v>Low Tier</c:v>
                </c:pt>
                <c:pt idx="2">
                  <c:v>Mid Tier</c:v>
                </c:pt>
              </c:strCache>
            </c:strRef>
          </c:cat>
          <c:val>
            <c:numRef>
              <c:f>'Distribution Of Users'!$D$3:$D$6</c:f>
              <c:numCache>
                <c:formatCode>General</c:formatCode>
                <c:ptCount val="3"/>
                <c:pt idx="0">
                  <c:v>63</c:v>
                </c:pt>
                <c:pt idx="1">
                  <c:v>59</c:v>
                </c:pt>
                <c:pt idx="2">
                  <c:v>85</c:v>
                </c:pt>
              </c:numCache>
            </c:numRef>
          </c:val>
          <c:extLst>
            <c:ext xmlns:c16="http://schemas.microsoft.com/office/drawing/2014/chart" uri="{C3380CC4-5D6E-409C-BE32-E72D297353CC}">
              <c16:uniqueId val="{00000002-597E-42F4-8BE3-662D46B7587F}"/>
            </c:ext>
          </c:extLst>
        </c:ser>
        <c:ser>
          <c:idx val="2"/>
          <c:order val="3"/>
          <c:tx>
            <c:strRef>
              <c:f>'Distribution Of Users'!$E$1:$E$2</c:f>
              <c:strCache>
                <c:ptCount val="1"/>
                <c:pt idx="0">
                  <c:v>45-54</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'Distribution Of Users'!$A$3:$A$6</c:f>
              <c:strCache>
                <c:ptCount val="3"/>
                <c:pt idx="0">
                  <c:v>High Tier</c:v>
                </c:pt>
                <c:pt idx="1">
                  <c:v>Low Tier</c:v>
                </c:pt>
                <c:pt idx="2">
                  <c:v>Mid Tier</c:v>
                </c:pt>
              </c:strCache>
            </c:strRef>
          </c:cat>
          <c:val>
            <c:numRef>
              <c:f>'Distribution Of Users'!$E$3:$E$6</c:f>
              <c:numCache>
                <c:formatCode>General</c:formatCode>
                <c:ptCount val="3"/>
                <c:pt idx="0">
                  <c:v>75</c:v>
                </c:pt>
                <c:pt idx="1">
                  <c:v>65</c:v>
                </c:pt>
                <c:pt idx="2">
                  <c:v>68</c:v>
                </c:pt>
              </c:numCache>
            </c:numRef>
          </c:val>
          <c:extLst>
            <c:ext xmlns:c16="http://schemas.microsoft.com/office/drawing/2014/chart" uri="{C3380CC4-5D6E-409C-BE32-E72D297353CC}">
              <c16:uniqueId val="{00000003-597E-42F4-8BE3-662D46B7587F}"/>
            </c:ext>
          </c:extLst>
        </c:ser>
        <c:ser>
          <c:idx val="3"/>
          <c:order val="4"/>
          <c:tx>
            <c:strRef>
              <c:f>'Distribution Of Users'!$F$1:$F$2</c:f>
              <c:strCache>
                <c:ptCount val="1"/>
                <c:pt idx="0">
                  <c:v>55+</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'Distribution Of Users'!$A$3:$A$6</c:f>
              <c:strCache>
                <c:ptCount val="3"/>
                <c:pt idx="0">
                  <c:v>High Tier</c:v>
                </c:pt>
                <c:pt idx="1">
                  <c:v>Low Tier</c:v>
                </c:pt>
                <c:pt idx="2">
                  <c:v>Mid Tier</c:v>
                </c:pt>
              </c:strCache>
            </c:strRef>
          </c:cat>
          <c:val>
            <c:numRef>
              <c:f>'Distribution Of Users'!$F$3:$F$6</c:f>
              <c:numCache>
                <c:formatCode>General</c:formatCode>
                <c:ptCount val="3"/>
                <c:pt idx="0">
                  <c:v>75</c:v>
                </c:pt>
                <c:pt idx="1">
                  <c:v>72</c:v>
                </c:pt>
                <c:pt idx="2">
                  <c:v>58</c:v>
                </c:pt>
              </c:numCache>
            </c:numRef>
          </c:val>
          <c:extLst>
            <c:ext xmlns:c16="http://schemas.microsoft.com/office/drawing/2014/chart" uri="{C3380CC4-5D6E-409C-BE32-E72D297353CC}">
              <c16:uniqueId val="{00000004-597E-42F4-8BE3-662D46B7587F}"/>
            </c:ext>
          </c:extLst>
        </c:ser>
        <c:dLbls>
          <c:showLegendKey val="0"/>
          <c:showVal val="0"/>
          <c:showCatName val="0"/>
          <c:showSerName val="0"/>
          <c:showPercent val="0"/>
          <c:showBubbleSize val="0"/>
        </c:dLbls>
        <c:gapWidth val="150"/>
        <c:overlap val="100"/>
        <c:axId val="1503172815"/>
        <c:axId val="1503195855"/>
      </c:barChart>
      <c:catAx>
        <c:axId val="150317281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503195855"/>
        <c:crosses val="autoZero"/>
        <c:auto val="1"/>
        <c:lblAlgn val="ctr"/>
        <c:lblOffset val="100"/>
        <c:noMultiLvlLbl val="0"/>
      </c:catAx>
      <c:valAx>
        <c:axId val="15031958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50317281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spPr>
    <a:solidFill>
      <a:schemeClr val="bg1">
        <a:lumMod val="65000"/>
      </a:schemeClr>
    </a:solidFill>
    <a:ln w="9525" cap="flat" cmpd="sng" algn="ctr">
      <a:solidFill>
        <a:schemeClr val="tx1">
          <a:lumMod val="95000"/>
          <a:lumOff val="5000"/>
        </a:schemeClr>
      </a:solidFill>
      <a:round/>
    </a:ln>
    <a:effectLst>
      <a:glow rad="139700">
        <a:schemeClr val="tx1">
          <a:lumMod val="85000"/>
          <a:lumOff val="15000"/>
          <a:alpha val="40000"/>
        </a:schemeClr>
      </a:glow>
      <a:innerShdw blurRad="114300">
        <a:prstClr val="black"/>
      </a:inn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[streaming_service_data(1).xlsm]Average Watch Hours Per User!PivotTable10</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1">
                <a:solidFill>
                  <a:sysClr val="windowText" lastClr="000000"/>
                </a:solidFill>
              </a:rPr>
              <a:t>Average</a:t>
            </a:r>
            <a:r>
              <a:rPr lang="en-US" sz="1600" b="1" baseline="0">
                <a:solidFill>
                  <a:sysClr val="windowText" lastClr="000000"/>
                </a:solidFill>
              </a:rPr>
              <a:t> Watch Hours Per User</a:t>
            </a:r>
            <a:endParaRPr lang="en-US" b="1">
              <a:solidFill>
                <a:sysClr val="windowText" lastClr="0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tx1">
                <a:lumMod val="85000"/>
                <a:lumOff val="15000"/>
              </a:schemeClr>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3">
              <a:lumMod val="75000"/>
            </a:schemeClr>
          </a:solidFill>
          <a:ln>
            <a:noFill/>
          </a:ln>
          <a:effectLst/>
        </c:spPr>
      </c:pivotFmt>
      <c:pivotFmt>
        <c:idx val="3"/>
        <c:spPr>
          <a:solidFill>
            <a:schemeClr val="accent3">
              <a:lumMod val="75000"/>
            </a:schemeClr>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3">
              <a:lumMod val="75000"/>
            </a:schemeClr>
          </a:solidFill>
          <a:ln>
            <a:noFill/>
          </a:ln>
          <a:effectLst/>
        </c:spPr>
      </c:pivotFmt>
      <c:pivotFmt>
        <c:idx val="6"/>
        <c:spPr>
          <a:solidFill>
            <a:schemeClr val="accent3">
              <a:lumMod val="75000"/>
            </a:schemeClr>
          </a:solidFill>
          <a:ln>
            <a:noFill/>
          </a:ln>
          <a:effectLst/>
        </c:spPr>
      </c:pivotFmt>
      <c:pivotFmt>
        <c:idx val="7"/>
        <c:spPr>
          <a:solidFill>
            <a:schemeClr val="accent1"/>
          </a:solidFill>
          <a:ln w="28575" cap="rnd">
            <a:solidFill>
              <a:schemeClr val="tx1">
                <a:lumMod val="85000"/>
                <a:lumOff val="15000"/>
              </a:schemeClr>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3">
              <a:lumMod val="75000"/>
            </a:schemeClr>
          </a:solidFill>
          <a:ln>
            <a:noFill/>
          </a:ln>
          <a:effectLst/>
        </c:spPr>
      </c:pivotFmt>
      <c:pivotFmt>
        <c:idx val="10"/>
        <c:spPr>
          <a:solidFill>
            <a:schemeClr val="accent3">
              <a:lumMod val="75000"/>
            </a:schemeClr>
          </a:solidFill>
          <a:ln>
            <a:noFill/>
          </a:ln>
          <a:effectLst/>
        </c:spPr>
      </c:pivotFmt>
      <c:pivotFmt>
        <c:idx val="11"/>
        <c:spPr>
          <a:solidFill>
            <a:schemeClr val="accent1"/>
          </a:solidFill>
          <a:ln w="28575" cap="rnd">
            <a:solidFill>
              <a:schemeClr val="tx1">
                <a:lumMod val="85000"/>
                <a:lumOff val="15000"/>
              </a:schemeClr>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3">
              <a:lumMod val="75000"/>
            </a:schemeClr>
          </a:solidFill>
          <a:ln>
            <a:noFill/>
          </a:ln>
          <a:effectLst/>
        </c:spPr>
      </c:pivotFmt>
      <c:pivotFmt>
        <c:idx val="14"/>
        <c:spPr>
          <a:solidFill>
            <a:schemeClr val="accent3">
              <a:lumMod val="75000"/>
            </a:schemeClr>
          </a:solidFill>
          <a:ln>
            <a:noFill/>
          </a:ln>
          <a:effectLst/>
        </c:spPr>
      </c:pivotFmt>
      <c:pivotFmt>
        <c:idx val="15"/>
        <c:spPr>
          <a:solidFill>
            <a:schemeClr val="accent1"/>
          </a:solidFill>
          <a:ln w="28575" cap="rnd">
            <a:solidFill>
              <a:schemeClr val="tx1">
                <a:lumMod val="85000"/>
                <a:lumOff val="15000"/>
              </a:schemeClr>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3">
              <a:lumMod val="75000"/>
            </a:schemeClr>
          </a:solidFill>
          <a:ln>
            <a:noFill/>
          </a:ln>
          <a:effectLst/>
        </c:spPr>
      </c:pivotFmt>
      <c:pivotFmt>
        <c:idx val="18"/>
        <c:spPr>
          <a:solidFill>
            <a:schemeClr val="accent3">
              <a:lumMod val="75000"/>
            </a:schemeClr>
          </a:solidFill>
          <a:ln>
            <a:noFill/>
          </a:ln>
          <a:effectLst/>
        </c:spPr>
      </c:pivotFmt>
      <c:pivotFmt>
        <c:idx val="19"/>
        <c:spPr>
          <a:solidFill>
            <a:schemeClr val="accent1"/>
          </a:solidFill>
          <a:ln w="28575" cap="rnd">
            <a:solidFill>
              <a:schemeClr val="tx1">
                <a:lumMod val="85000"/>
                <a:lumOff val="15000"/>
              </a:schemeClr>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Watch Hours Per User'!$B$2</c:f>
              <c:strCache>
                <c:ptCount val="1"/>
                <c:pt idx="0">
                  <c:v>Count of Users</c:v>
                </c:pt>
              </c:strCache>
            </c:strRef>
          </c:tx>
          <c:spPr>
            <a:solidFill>
              <a:schemeClr val="accent1"/>
            </a:solidFill>
            <a:ln>
              <a:noFill/>
            </a:ln>
            <a:effectLst/>
          </c:spPr>
          <c:invertIfNegative val="0"/>
          <c:dPt>
            <c:idx val="1"/>
            <c:invertIfNegative val="0"/>
            <c:bubble3D val="0"/>
            <c:spPr>
              <a:solidFill>
                <a:schemeClr val="accent3">
                  <a:lumMod val="75000"/>
                </a:schemeClr>
              </a:solidFill>
              <a:ln>
                <a:noFill/>
              </a:ln>
              <a:effectLst/>
            </c:spPr>
            <c:extLst>
              <c:ext xmlns:c16="http://schemas.microsoft.com/office/drawing/2014/chart" uri="{C3380CC4-5D6E-409C-BE32-E72D297353CC}">
                <c16:uniqueId val="{00000001-A788-4A5D-B5F1-BD714CEB53A2}"/>
              </c:ext>
            </c:extLst>
          </c:dPt>
          <c:dPt>
            <c:idx val="3"/>
            <c:invertIfNegative val="0"/>
            <c:bubble3D val="0"/>
            <c:spPr>
              <a:solidFill>
                <a:schemeClr val="accent3">
                  <a:lumMod val="75000"/>
                </a:schemeClr>
              </a:solidFill>
              <a:ln>
                <a:noFill/>
              </a:ln>
              <a:effectLst/>
            </c:spPr>
            <c:extLst>
              <c:ext xmlns:c16="http://schemas.microsoft.com/office/drawing/2014/chart" uri="{C3380CC4-5D6E-409C-BE32-E72D297353CC}">
                <c16:uniqueId val="{00000003-A788-4A5D-B5F1-BD714CEB53A2}"/>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'Average Watch Hours Per User'!$A$3:$A$8</c:f>
              <c:strCache>
                <c:ptCount val="5"/>
                <c:pt idx="0">
                  <c:v>18-24</c:v>
                </c:pt>
                <c:pt idx="1">
                  <c:v>25-34</c:v>
                </c:pt>
                <c:pt idx="2">
                  <c:v>35-44</c:v>
                </c:pt>
                <c:pt idx="3">
                  <c:v>45-54</c:v>
                </c:pt>
                <c:pt idx="4">
                  <c:v>55+</c:v>
                </c:pt>
              </c:strCache>
            </c:strRef>
          </c:cat>
          <c:val>
            <c:numRef>
              <c:f>'Average Watch Hours Per User'!$B$3:$B$8</c:f>
              <c:numCache>
                <c:formatCode>General</c:formatCode>
                <c:ptCount val="5"/>
                <c:pt idx="0">
                  <c:v>180</c:v>
                </c:pt>
                <c:pt idx="1">
                  <c:v>200</c:v>
                </c:pt>
                <c:pt idx="2">
                  <c:v>207</c:v>
                </c:pt>
                <c:pt idx="3">
                  <c:v>208</c:v>
                </c:pt>
                <c:pt idx="4">
                  <c:v>205</c:v>
                </c:pt>
              </c:numCache>
            </c:numRef>
          </c:val>
          <c:extLst>
            <c:ext xmlns:c16="http://schemas.microsoft.com/office/drawing/2014/chart" uri="{C3380CC4-5D6E-409C-BE32-E72D297353CC}">
              <c16:uniqueId val="{00000004-A788-4A5D-B5F1-BD714CEB53A2}"/>
            </c:ext>
          </c:extLst>
        </c:ser>
        <c:dLbls>
          <c:dLblPos val="inEnd"/>
          <c:showLegendKey val="0"/>
          <c:showVal val="1"/>
          <c:showCatName val="0"/>
          <c:showSerName val="0"/>
          <c:showPercent val="0"/>
          <c:showBubbleSize val="0"/>
        </c:dLbls>
        <c:gapWidth val="219"/>
        <c:overlap val="-27"/>
        <c:axId val="1815380447"/>
        <c:axId val="1815380927"/>
      </c:barChart>
      <c:lineChart>
        <c:grouping val="standard"/>
        <c:varyColors val="0"/>
        <c:ser>
          <c:idx val="1"/>
          <c:order val="1"/>
          <c:tx>
            <c:strRef>
              <c:f>'Average Watch Hours Per User'!$C$2</c:f>
              <c:strCache>
                <c:ptCount val="1"/>
                <c:pt idx="0">
                  <c:v>Average  Watch Hours</c:v>
                </c:pt>
              </c:strCache>
            </c:strRef>
          </c:tx>
          <c:spPr>
            <a:ln w="28575" cap="rnd">
              <a:solidFill>
                <a:schemeClr val="tx1">
                  <a:lumMod val="85000"/>
                  <a:lumOff val="15000"/>
                </a:schemeClr>
              </a:solidFill>
              <a:round/>
            </a:ln>
            <a:effectLst/>
          </c:spPr>
          <c:marker>
            <c:symbol val="circle"/>
            <c:size val="5"/>
            <c:spPr>
              <a:solidFill>
                <a:schemeClr val="accent2"/>
              </a:solidFill>
              <a:ln w="9525">
                <a:solidFill>
                  <a:schemeClr val="accent2"/>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'Average Watch Hours Per User'!$A$3:$A$8</c:f>
              <c:strCache>
                <c:ptCount val="5"/>
                <c:pt idx="0">
                  <c:v>18-24</c:v>
                </c:pt>
                <c:pt idx="1">
                  <c:v>25-34</c:v>
                </c:pt>
                <c:pt idx="2">
                  <c:v>35-44</c:v>
                </c:pt>
                <c:pt idx="3">
                  <c:v>45-54</c:v>
                </c:pt>
                <c:pt idx="4">
                  <c:v>55+</c:v>
                </c:pt>
              </c:strCache>
            </c:strRef>
          </c:cat>
          <c:val>
            <c:numRef>
              <c:f>'Average Watch Hours Per User'!$C$3:$C$8</c:f>
              <c:numCache>
                <c:formatCode>0.00</c:formatCode>
                <c:ptCount val="5"/>
                <c:pt idx="0">
                  <c:v>237.0611111111111</c:v>
                </c:pt>
                <c:pt idx="1">
                  <c:v>268.52</c:v>
                </c:pt>
                <c:pt idx="2">
                  <c:v>244.95652173913044</c:v>
                </c:pt>
                <c:pt idx="3">
                  <c:v>255.66346153846155</c:v>
                </c:pt>
                <c:pt idx="4">
                  <c:v>264.66829268292685</c:v>
                </c:pt>
              </c:numCache>
            </c:numRef>
          </c:val>
          <c:smooth val="0"/>
          <c:extLst>
            <c:ext xmlns:c16="http://schemas.microsoft.com/office/drawing/2014/chart" uri="{C3380CC4-5D6E-409C-BE32-E72D297353CC}">
              <c16:uniqueId val="{00000005-A788-4A5D-B5F1-BD714CEB53A2}"/>
            </c:ext>
          </c:extLst>
        </c:ser>
        <c:dLbls>
          <c:showLegendKey val="0"/>
          <c:showVal val="1"/>
          <c:showCatName val="0"/>
          <c:showSerName val="0"/>
          <c:showPercent val="0"/>
          <c:showBubbleSize val="0"/>
        </c:dLbls>
        <c:marker val="1"/>
        <c:smooth val="0"/>
        <c:axId val="1815366527"/>
        <c:axId val="1815384767"/>
      </c:lineChart>
      <c:catAx>
        <c:axId val="18153804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815380927"/>
        <c:crosses val="autoZero"/>
        <c:auto val="1"/>
        <c:lblAlgn val="ctr"/>
        <c:lblOffset val="100"/>
        <c:noMultiLvlLbl val="0"/>
      </c:catAx>
      <c:valAx>
        <c:axId val="1815380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815380447"/>
        <c:crosses val="autoZero"/>
        <c:crossBetween val="between"/>
      </c:valAx>
      <c:valAx>
        <c:axId val="1815384767"/>
        <c:scaling>
          <c:orientation val="minMax"/>
        </c:scaling>
        <c:delete val="0"/>
        <c:axPos val="r"/>
        <c:numFmt formatCode="0.00" sourceLinked="1"/>
        <c:majorTickMark val="out"/>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crossAx val="1815366527"/>
        <c:crosses val="max"/>
        <c:crossBetween val="between"/>
      </c:valAx>
      <c:catAx>
        <c:axId val="1815366527"/>
        <c:scaling>
          <c:orientation val="minMax"/>
        </c:scaling>
        <c:delete val="1"/>
        <c:axPos val="b"/>
        <c:numFmt formatCode="General" sourceLinked="1"/>
        <c:majorTickMark val="out"/>
        <c:minorTickMark val="none"/>
        <c:tickLblPos val="nextTo"/>
        <c:crossAx val="1815384767"/>
        <c:crosses val="autoZero"/>
        <c:auto val="1"/>
        <c:lblAlgn val="ctr"/>
        <c:lblOffset val="100"/>
        <c:noMultiLvlLbl val="0"/>
      </c:catAx>
      <c:spPr>
        <a:noFill/>
        <a:ln>
          <a:noFill/>
        </a:ln>
        <a:effectLst/>
      </c:spPr>
    </c:plotArea>
    <c:legend>
      <c:legendPos val="b"/>
      <c:overlay val="0"/>
      <c:spPr>
        <a:solidFill>
          <a:schemeClr val="tx2">
            <a:lumMod val="20000"/>
            <a:lumOff val="80000"/>
          </a:schemeClr>
        </a:solid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40000"/>
        <a:lumOff val="60000"/>
      </a:schemeClr>
    </a:solidFill>
    <a:ln w="9525" cap="flat" cmpd="sng" algn="ctr">
      <a:solidFill>
        <a:schemeClr val="tx1">
          <a:lumMod val="95000"/>
          <a:lumOff val="5000"/>
        </a:schemeClr>
      </a:solidFill>
      <a:round/>
    </a:ln>
    <a:effectLst>
      <a:glow rad="101600">
        <a:schemeClr val="tx1">
          <a:lumMod val="85000"/>
          <a:lumOff val="15000"/>
          <a:alpha val="40000"/>
        </a:schemeClr>
      </a:glow>
      <a:innerShdw blurRad="114300">
        <a:schemeClr val="tx1"/>
      </a:inn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[streaming_service_data(1).xlsm]Total Movies vs Series watched!PivotTable11</c:name>
    <c:fmtId val="25"/>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Total Movies vs Series Watched Per User</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lumMod val="50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lumMod val="75000"/>
            </a:schemeClr>
          </a:solidFill>
          <a:ln w="9525" cap="flat" cmpd="sng" algn="ctr">
            <a:solidFill>
              <a:schemeClr val="lt1">
                <a:alpha val="50000"/>
              </a:schemeClr>
            </a:solidFill>
            <a:round/>
          </a:ln>
          <a:effectLst/>
        </c:spPr>
        <c:marker>
          <c:spPr>
            <a:solidFill>
              <a:schemeClr val="accent1">
                <a:alpha val="85000"/>
              </a:schemeClr>
            </a:solidFill>
            <a:ln>
              <a:noFill/>
            </a:ln>
            <a:effectLst/>
          </c:spPr>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tx2"/>
          </a:solidFill>
          <a:ln w="9525" cap="flat" cmpd="sng" algn="ctr">
            <a:solidFill>
              <a:schemeClr val="lt1">
                <a:alpha val="50000"/>
              </a:schemeClr>
            </a:solidFill>
            <a:round/>
          </a:ln>
          <a:effectLst/>
        </c:spPr>
        <c:marker>
          <c:spPr>
            <a:solidFill>
              <a:schemeClr val="accent1">
                <a:alpha val="85000"/>
              </a:schemeClr>
            </a:solidFill>
            <a:ln>
              <a:noFill/>
            </a:ln>
            <a:effectLst/>
          </c:spPr>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31750" cap="rnd" cmpd="sng" algn="ctr">
            <a:solidFill>
              <a:schemeClr val="accent1">
                <a:alpha val="85000"/>
              </a:schemeClr>
            </a:solidFill>
            <a:round/>
          </a:ln>
          <a:effectLst/>
        </c:spPr>
        <c:marker>
          <c:symbol val="circle"/>
          <c:size val="6"/>
          <c:spPr>
            <a:solidFill>
              <a:schemeClr val="accent1">
                <a:tint val="65000"/>
                <a:alpha val="85000"/>
              </a:schemeClr>
            </a:solidFill>
            <a:ln>
              <a:noFill/>
            </a:ln>
            <a:effectLst/>
          </c:spPr>
        </c:marker>
        <c:dLbl>
          <c:idx val="0"/>
          <c:spPr>
            <a:solidFill>
              <a:schemeClr val="bg1">
                <a:lumMod val="9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none"/>
        </c:marker>
        <c:dLbl>
          <c:idx val="0"/>
          <c:spPr>
            <a:solidFill>
              <a:schemeClr val="accent2">
                <a:lumMod val="7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9525" cap="flat" cmpd="sng" algn="ctr">
            <a:solidFill>
              <a:schemeClr val="lt1">
                <a:alpha val="50000"/>
              </a:schemeClr>
            </a:solidFill>
            <a:round/>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9525" cap="flat" cmpd="sng" algn="ctr">
            <a:solidFill>
              <a:schemeClr val="lt1">
                <a:alpha val="50000"/>
              </a:schemeClr>
            </a:solidFill>
            <a:round/>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85000"/>
            </a:schemeClr>
          </a:solidFill>
          <a:ln w="9525" cap="flat" cmpd="sng" algn="ctr">
            <a:solidFill>
              <a:schemeClr val="lt1">
                <a:alpha val="50000"/>
              </a:schemeClr>
            </a:solidFill>
            <a:round/>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85000"/>
            </a:schemeClr>
          </a:solidFill>
          <a:ln w="9525" cap="flat" cmpd="sng" algn="ctr">
            <a:solidFill>
              <a:schemeClr val="lt1">
                <a:alpha val="50000"/>
              </a:schemeClr>
            </a:solidFill>
            <a:round/>
          </a:ln>
          <a:effectLst/>
        </c:spPr>
        <c:marker>
          <c:symbol val="none"/>
        </c:marker>
        <c:dLbl>
          <c:idx val="0"/>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alpha val="85000"/>
            </a:schemeClr>
          </a:solidFill>
          <a:ln w="9525" cap="flat" cmpd="sng" algn="ctr">
            <a:solidFill>
              <a:schemeClr val="lt1">
                <a:alpha val="50000"/>
              </a:schemeClr>
            </a:solidFill>
            <a:round/>
          </a:ln>
          <a:effectLst/>
        </c:spPr>
        <c:marker>
          <c:symbol val="none"/>
        </c:marker>
        <c:dLbl>
          <c:idx val="0"/>
          <c:spPr>
            <a:solidFill>
              <a:schemeClr val="accent2">
                <a:lumMod val="7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alpha val="85000"/>
            </a:schemeClr>
          </a:solidFill>
          <a:ln w="31750" cap="rnd" cmpd="sng" algn="ctr">
            <a:solidFill>
              <a:schemeClr val="accent1">
                <a:alpha val="85000"/>
              </a:schemeClr>
            </a:solidFill>
            <a:round/>
          </a:ln>
          <a:effectLst/>
        </c:spPr>
        <c:marker>
          <c:symbol val="circle"/>
          <c:size val="6"/>
          <c:spPr>
            <a:solidFill>
              <a:schemeClr val="accent1">
                <a:tint val="65000"/>
                <a:alpha val="85000"/>
              </a:schemeClr>
            </a:solidFill>
            <a:ln>
              <a:noFill/>
            </a:ln>
            <a:effectLst/>
          </c:spPr>
        </c:marker>
        <c:dLbl>
          <c:idx val="0"/>
          <c:spPr>
            <a:solidFill>
              <a:schemeClr val="bg1">
                <a:lumMod val="9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alpha val="85000"/>
            </a:schemeClr>
          </a:solidFill>
          <a:ln w="9525" cap="flat" cmpd="sng" algn="ctr">
            <a:solidFill>
              <a:schemeClr val="lt1">
                <a:alpha val="50000"/>
              </a:schemeClr>
            </a:solidFill>
            <a:round/>
          </a:ln>
          <a:effectLst/>
        </c:spPr>
        <c:marker>
          <c:symbol val="none"/>
        </c:marker>
        <c:dLbl>
          <c:idx val="0"/>
          <c:spPr>
            <a:solidFill>
              <a:schemeClr val="accent2">
                <a:lumMod val="7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alpha val="85000"/>
            </a:schemeClr>
          </a:solidFill>
          <a:ln w="31750" cap="rnd" cmpd="sng" algn="ctr">
            <a:solidFill>
              <a:schemeClr val="accent1">
                <a:alpha val="85000"/>
              </a:schemeClr>
            </a:solidFill>
            <a:round/>
          </a:ln>
          <a:effectLst/>
        </c:spPr>
        <c:marker>
          <c:symbol val="circle"/>
          <c:size val="6"/>
          <c:spPr>
            <a:solidFill>
              <a:schemeClr val="accent1">
                <a:tint val="65000"/>
                <a:alpha val="85000"/>
              </a:schemeClr>
            </a:solidFill>
            <a:ln>
              <a:noFill/>
            </a:ln>
            <a:effectLst/>
          </c:spPr>
        </c:marker>
        <c:dLbl>
          <c:idx val="0"/>
          <c:spPr>
            <a:solidFill>
              <a:schemeClr val="bg1">
                <a:lumMod val="9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alpha val="85000"/>
            </a:schemeClr>
          </a:solidFill>
          <a:ln w="9525" cap="flat" cmpd="sng" algn="ctr">
            <a:solidFill>
              <a:schemeClr val="lt1">
                <a:alpha val="50000"/>
              </a:schemeClr>
            </a:solidFill>
            <a:round/>
          </a:ln>
          <a:effectLst/>
        </c:spPr>
        <c:marker>
          <c:symbol val="none"/>
        </c:marker>
        <c:dLbl>
          <c:idx val="0"/>
          <c:spPr>
            <a:solidFill>
              <a:schemeClr val="accent2">
                <a:lumMod val="7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alpha val="85000"/>
            </a:schemeClr>
          </a:solidFill>
          <a:ln w="9525" cap="flat" cmpd="sng" algn="ctr">
            <a:solidFill>
              <a:schemeClr val="lt1">
                <a:alpha val="50000"/>
              </a:schemeClr>
            </a:solidFill>
            <a:round/>
          </a:ln>
          <a:effectLst/>
        </c:spPr>
        <c:marker>
          <c:symbol val="none"/>
        </c:marker>
        <c:dLbl>
          <c:idx val="0"/>
          <c:spPr>
            <a:solidFill>
              <a:sysClr val="window" lastClr="FFFFFF"/>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alpha val="85000"/>
            </a:schemeClr>
          </a:solidFill>
          <a:ln w="31750" cap="rnd" cmpd="sng" algn="ctr">
            <a:solidFill>
              <a:schemeClr val="accent1">
                <a:alpha val="85000"/>
              </a:schemeClr>
            </a:solidFill>
            <a:round/>
          </a:ln>
          <a:effectLst/>
        </c:spPr>
        <c:marker>
          <c:symbol val="circle"/>
          <c:size val="6"/>
          <c:spPr>
            <a:solidFill>
              <a:schemeClr val="accent1">
                <a:tint val="65000"/>
                <a:alpha val="85000"/>
              </a:schemeClr>
            </a:solidFill>
            <a:ln>
              <a:noFill/>
            </a:ln>
            <a:effectLst/>
          </c:spPr>
        </c:marker>
        <c:dLbl>
          <c:idx val="0"/>
          <c:spPr>
            <a:solidFill>
              <a:schemeClr val="bg1">
                <a:lumMod val="9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alpha val="85000"/>
            </a:schemeClr>
          </a:solidFill>
          <a:ln w="9525" cap="flat" cmpd="sng" algn="ctr">
            <a:solidFill>
              <a:schemeClr val="lt1">
                <a:alpha val="50000"/>
              </a:schemeClr>
            </a:solidFill>
            <a:round/>
          </a:ln>
          <a:effectLst/>
        </c:spPr>
        <c:marker>
          <c:symbol val="none"/>
        </c:marker>
        <c:dLbl>
          <c:idx val="0"/>
          <c:spPr>
            <a:solidFill>
              <a:schemeClr val="accent2">
                <a:lumMod val="7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alpha val="85000"/>
            </a:schemeClr>
          </a:solidFill>
          <a:ln w="9525" cap="flat" cmpd="sng" algn="ctr">
            <a:solidFill>
              <a:schemeClr val="lt1">
                <a:alpha val="50000"/>
              </a:schemeClr>
            </a:solidFill>
            <a:round/>
          </a:ln>
          <a:effectLst/>
        </c:spPr>
        <c:marker>
          <c:symbol val="none"/>
        </c:marker>
        <c:dLbl>
          <c:idx val="0"/>
          <c:spPr>
            <a:solidFill>
              <a:sysClr val="window" lastClr="FFFFFF"/>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alpha val="85000"/>
            </a:schemeClr>
          </a:solidFill>
          <a:ln w="31750" cap="rnd" cmpd="sng" algn="ctr">
            <a:solidFill>
              <a:schemeClr val="accent1">
                <a:alpha val="85000"/>
              </a:schemeClr>
            </a:solidFill>
            <a:round/>
          </a:ln>
          <a:effectLst/>
        </c:spPr>
        <c:marker>
          <c:symbol val="circle"/>
          <c:size val="6"/>
          <c:spPr>
            <a:solidFill>
              <a:schemeClr val="accent1">
                <a:tint val="65000"/>
                <a:alpha val="85000"/>
              </a:schemeClr>
            </a:solidFill>
            <a:ln>
              <a:noFill/>
            </a:ln>
            <a:effectLst/>
          </c:spPr>
        </c:marker>
        <c:dLbl>
          <c:idx val="0"/>
          <c:spPr>
            <a:solidFill>
              <a:schemeClr val="bg1">
                <a:lumMod val="9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alpha val="85000"/>
            </a:schemeClr>
          </a:solidFill>
          <a:ln w="9525" cap="flat" cmpd="sng" algn="ctr">
            <a:solidFill>
              <a:schemeClr val="lt1">
                <a:alpha val="50000"/>
              </a:schemeClr>
            </a:solidFill>
            <a:round/>
          </a:ln>
          <a:effectLst/>
        </c:spPr>
        <c:marker>
          <c:symbol val="none"/>
        </c:marker>
        <c:dLbl>
          <c:idx val="0"/>
          <c:spPr>
            <a:solidFill>
              <a:schemeClr val="accent2">
                <a:lumMod val="7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alpha val="85000"/>
            </a:schemeClr>
          </a:solidFill>
          <a:ln w="9525" cap="flat" cmpd="sng" algn="ctr">
            <a:solidFill>
              <a:schemeClr val="lt1">
                <a:alpha val="50000"/>
              </a:schemeClr>
            </a:solidFill>
            <a:round/>
          </a:ln>
          <a:effectLst/>
        </c:spPr>
        <c:marker>
          <c:symbol val="none"/>
        </c:marker>
        <c:dLbl>
          <c:idx val="0"/>
          <c:spPr>
            <a:solidFill>
              <a:sysClr val="window" lastClr="FFFFFF"/>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alpha val="85000"/>
            </a:schemeClr>
          </a:solidFill>
          <a:ln w="31750" cap="rnd" cmpd="sng" algn="ctr">
            <a:solidFill>
              <a:schemeClr val="accent1">
                <a:alpha val="85000"/>
              </a:schemeClr>
            </a:solidFill>
            <a:round/>
          </a:ln>
          <a:effectLst/>
        </c:spPr>
        <c:marker>
          <c:symbol val="circle"/>
          <c:size val="6"/>
          <c:spPr>
            <a:solidFill>
              <a:schemeClr val="accent1">
                <a:tint val="65000"/>
                <a:alpha val="85000"/>
              </a:schemeClr>
            </a:solidFill>
            <a:ln>
              <a:noFill/>
            </a:ln>
            <a:effectLst/>
          </c:spPr>
        </c:marker>
        <c:dLbl>
          <c:idx val="0"/>
          <c:spPr>
            <a:solidFill>
              <a:schemeClr val="bg1">
                <a:lumMod val="9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'Total Movies vs Series watched'!$B$2</c:f>
              <c:strCache>
                <c:ptCount val="1"/>
                <c:pt idx="0">
                  <c:v>Total Serie sWatched</c:v>
                </c:pt>
              </c:strCache>
            </c:strRef>
          </c:tx>
          <c:spPr>
            <a:solidFill>
              <a:schemeClr val="accent1">
                <a:shade val="65000"/>
                <a:alpha val="85000"/>
              </a:schemeClr>
            </a:solidFill>
            <a:ln w="9525" cap="flat" cmpd="sng" algn="ctr">
              <a:solidFill>
                <a:schemeClr val="lt1">
                  <a:alpha val="50000"/>
                </a:schemeClr>
              </a:solidFill>
              <a:round/>
            </a:ln>
            <a:effectLst/>
          </c:spPr>
          <c:invertIfNegative val="0"/>
          <c:dLbls>
            <c:spPr>
              <a:solidFill>
                <a:schemeClr val="accent2">
                  <a:lumMod val="7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'Total Movies vs Series watched'!$A$3:$A$8</c:f>
              <c:strCache>
                <c:ptCount val="5"/>
                <c:pt idx="0">
                  <c:v>18-24</c:v>
                </c:pt>
                <c:pt idx="1">
                  <c:v>25-34</c:v>
                </c:pt>
                <c:pt idx="2">
                  <c:v>35-44</c:v>
                </c:pt>
                <c:pt idx="3">
                  <c:v>45-54</c:v>
                </c:pt>
                <c:pt idx="4">
                  <c:v>55+</c:v>
                </c:pt>
              </c:strCache>
            </c:strRef>
          </c:cat>
          <c:val>
            <c:numRef>
              <c:f>'Total Movies vs Series watched'!$B$3:$B$8</c:f>
              <c:numCache>
                <c:formatCode>0</c:formatCode>
                <c:ptCount val="5"/>
                <c:pt idx="0">
                  <c:v>19790</c:v>
                </c:pt>
                <c:pt idx="1">
                  <c:v>18631</c:v>
                </c:pt>
                <c:pt idx="2">
                  <c:v>20452</c:v>
                </c:pt>
                <c:pt idx="3">
                  <c:v>22023</c:v>
                </c:pt>
                <c:pt idx="4">
                  <c:v>18850</c:v>
                </c:pt>
              </c:numCache>
            </c:numRef>
          </c:val>
          <c:extLst>
            <c:ext xmlns:c16="http://schemas.microsoft.com/office/drawing/2014/chart" uri="{C3380CC4-5D6E-409C-BE32-E72D297353CC}">
              <c16:uniqueId val="{00000000-1313-4EFD-8E59-CF8CF24617A8}"/>
            </c:ext>
          </c:extLst>
        </c:ser>
        <c:ser>
          <c:idx val="1"/>
          <c:order val="1"/>
          <c:tx>
            <c:strRef>
              <c:f>'Total Movies vs Series watched'!$C$2</c:f>
              <c:strCache>
                <c:ptCount val="1"/>
                <c:pt idx="0">
                  <c:v>Count of Users</c:v>
                </c:pt>
              </c:strCache>
            </c:strRef>
          </c:tx>
          <c:spPr>
            <a:solidFill>
              <a:schemeClr val="accent1">
                <a:alpha val="85000"/>
              </a:schemeClr>
            </a:solidFill>
            <a:ln w="9525" cap="flat" cmpd="sng" algn="ctr">
              <a:solidFill>
                <a:schemeClr val="lt1">
                  <a:alpha val="50000"/>
                </a:schemeClr>
              </a:solidFill>
              <a:round/>
            </a:ln>
            <a:effectLst/>
          </c:spPr>
          <c:invertIfNegative val="0"/>
          <c:dLbls>
            <c:spPr>
              <a:solidFill>
                <a:sysClr val="window" lastClr="FFFFFF"/>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10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'Total Movies vs Series watched'!$A$3:$A$8</c:f>
              <c:strCache>
                <c:ptCount val="5"/>
                <c:pt idx="0">
                  <c:v>18-24</c:v>
                </c:pt>
                <c:pt idx="1">
                  <c:v>25-34</c:v>
                </c:pt>
                <c:pt idx="2">
                  <c:v>35-44</c:v>
                </c:pt>
                <c:pt idx="3">
                  <c:v>45-54</c:v>
                </c:pt>
                <c:pt idx="4">
                  <c:v>55+</c:v>
                </c:pt>
              </c:strCache>
            </c:strRef>
          </c:cat>
          <c:val>
            <c:numRef>
              <c:f>'Total Movies vs Series watched'!$C$3:$C$8</c:f>
              <c:numCache>
                <c:formatCode>General</c:formatCode>
                <c:ptCount val="5"/>
                <c:pt idx="0">
                  <c:v>180</c:v>
                </c:pt>
                <c:pt idx="1">
                  <c:v>200</c:v>
                </c:pt>
                <c:pt idx="2">
                  <c:v>207</c:v>
                </c:pt>
                <c:pt idx="3">
                  <c:v>208</c:v>
                </c:pt>
                <c:pt idx="4">
                  <c:v>205</c:v>
                </c:pt>
              </c:numCache>
            </c:numRef>
          </c:val>
          <c:extLst>
            <c:ext xmlns:c16="http://schemas.microsoft.com/office/drawing/2014/chart" uri="{C3380CC4-5D6E-409C-BE32-E72D297353CC}">
              <c16:uniqueId val="{00000001-1313-4EFD-8E59-CF8CF24617A8}"/>
            </c:ext>
          </c:extLst>
        </c:ser>
        <c:dLbls>
          <c:dLblPos val="ctr"/>
          <c:showLegendKey val="0"/>
          <c:showVal val="1"/>
          <c:showCatName val="0"/>
          <c:showSerName val="0"/>
          <c:showPercent val="0"/>
          <c:showBubbleSize val="0"/>
        </c:dLbls>
        <c:gapWidth val="150"/>
        <c:axId val="1814278271"/>
        <c:axId val="1814306111"/>
      </c:barChart>
      <c:lineChart>
        <c:grouping val="standard"/>
        <c:varyColors val="0"/>
        <c:ser>
          <c:idx val="2"/>
          <c:order val="2"/>
          <c:tx>
            <c:strRef>
              <c:f>'Total Movies vs Series watched'!$D$2</c:f>
              <c:strCache>
                <c:ptCount val="1"/>
                <c:pt idx="0">
                  <c:v>Total Movies Watched</c:v>
                </c:pt>
              </c:strCache>
            </c:strRef>
          </c:tx>
          <c:spPr>
            <a:ln w="31750" cap="rnd">
              <a:solidFill>
                <a:schemeClr val="accent1">
                  <a:tint val="65000"/>
                  <a:alpha val="85000"/>
                </a:schemeClr>
              </a:solidFill>
              <a:round/>
            </a:ln>
            <a:effectLst/>
          </c:spPr>
          <c:marker>
            <c:symbol val="circle"/>
            <c:size val="6"/>
            <c:spPr>
              <a:solidFill>
                <a:schemeClr val="accent1">
                  <a:tint val="65000"/>
                  <a:alpha val="85000"/>
                </a:schemeClr>
              </a:solidFill>
              <a:ln>
                <a:noFill/>
              </a:ln>
              <a:effectLst/>
            </c:spPr>
          </c:marker>
          <c:dLbls>
            <c:spPr>
              <a:solidFill>
                <a:schemeClr val="bg1">
                  <a:lumMod val="95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'Total Movies vs Series watched'!$A$3:$A$8</c:f>
              <c:strCache>
                <c:ptCount val="5"/>
                <c:pt idx="0">
                  <c:v>18-24</c:v>
                </c:pt>
                <c:pt idx="1">
                  <c:v>25-34</c:v>
                </c:pt>
                <c:pt idx="2">
                  <c:v>35-44</c:v>
                </c:pt>
                <c:pt idx="3">
                  <c:v>45-54</c:v>
                </c:pt>
                <c:pt idx="4">
                  <c:v>55+</c:v>
                </c:pt>
              </c:strCache>
            </c:strRef>
          </c:cat>
          <c:val>
            <c:numRef>
              <c:f>'Total Movies vs Series watched'!$D$3:$D$8</c:f>
              <c:numCache>
                <c:formatCode>0</c:formatCode>
                <c:ptCount val="5"/>
                <c:pt idx="0">
                  <c:v>94100</c:v>
                </c:pt>
                <c:pt idx="1">
                  <c:v>100542</c:v>
                </c:pt>
                <c:pt idx="2">
                  <c:v>110132</c:v>
                </c:pt>
                <c:pt idx="3">
                  <c:v>104205</c:v>
                </c:pt>
                <c:pt idx="4">
                  <c:v>106918</c:v>
                </c:pt>
              </c:numCache>
            </c:numRef>
          </c:val>
          <c:smooth val="0"/>
          <c:extLst>
            <c:ext xmlns:c16="http://schemas.microsoft.com/office/drawing/2014/chart" uri="{C3380CC4-5D6E-409C-BE32-E72D297353CC}">
              <c16:uniqueId val="{00000002-1313-4EFD-8E59-CF8CF24617A8}"/>
            </c:ext>
          </c:extLst>
        </c:ser>
        <c:dLbls>
          <c:showLegendKey val="0"/>
          <c:showVal val="0"/>
          <c:showCatName val="0"/>
          <c:showSerName val="0"/>
          <c:showPercent val="0"/>
          <c:showBubbleSize val="0"/>
        </c:dLbls>
        <c:marker val="1"/>
        <c:smooth val="0"/>
        <c:axId val="2011723103"/>
        <c:axId val="2011730783"/>
      </c:lineChart>
      <c:catAx>
        <c:axId val="181427827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1" i="0" u="none" strike="noStrike" kern="1200" cap="all" baseline="0">
                <a:solidFill>
                  <a:sysClr val="windowText" lastClr="000000"/>
                </a:solidFill>
                <a:latin typeface="+mn-lt"/>
                <a:ea typeface="+mn-ea"/>
                <a:cs typeface="+mn-cs"/>
              </a:defRPr>
            </a:pPr>
            <a:endParaRPr lang="en-US"/>
          </a:p>
        </c:txPr>
        <c:crossAx val="1814306111"/>
        <c:crosses val="autoZero"/>
        <c:auto val="1"/>
        <c:lblAlgn val="ctr"/>
        <c:lblOffset val="100"/>
        <c:noMultiLvlLbl val="0"/>
      </c:catAx>
      <c:valAx>
        <c:axId val="1814306111"/>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1814278271"/>
        <c:crosses val="autoZero"/>
        <c:crossBetween val="between"/>
      </c:valAx>
      <c:valAx>
        <c:axId val="2011730783"/>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crossAx val="2011723103"/>
        <c:crosses val="max"/>
        <c:crossBetween val="between"/>
      </c:valAx>
      <c:catAx>
        <c:axId val="2011723103"/>
        <c:scaling>
          <c:orientation val="minMax"/>
        </c:scaling>
        <c:delete val="1"/>
        <c:axPos val="b"/>
        <c:numFmt formatCode="General" sourceLinked="1"/>
        <c:majorTickMark val="out"/>
        <c:minorTickMark val="none"/>
        <c:tickLblPos val="nextTo"/>
        <c:crossAx val="2011730783"/>
        <c:crosses val="autoZero"/>
        <c:auto val="1"/>
        <c:lblAlgn val="ctr"/>
        <c:lblOffset val="100"/>
        <c:noMultiLvlLbl val="0"/>
      </c:catAx>
      <c:spPr>
        <a:noFill/>
        <a:ln>
          <a:noFill/>
        </a:ln>
        <a:effectLst/>
      </c:spPr>
    </c:plotArea>
    <c:legend>
      <c:legendPos val="r"/>
      <c:overlay val="0"/>
      <c:spPr>
        <a:solidFill>
          <a:sysClr val="window" lastClr="FFFFFF"/>
        </a:solid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legend>
    <c:plotVisOnly val="1"/>
    <c:dispBlanksAs val="gap"/>
    <c:showDLblsOverMax val="0"/>
    <c:extLst/>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tx1">
          <a:lumMod val="95000"/>
          <a:lumOff val="5000"/>
        </a:schemeClr>
      </a:solidFill>
      <a:round/>
    </a:ln>
    <a:effectLst>
      <a:glow rad="101600">
        <a:schemeClr val="tx1">
          <a:lumMod val="85000"/>
          <a:lumOff val="15000"/>
          <a:alpha val="40000"/>
        </a:schemeClr>
      </a:glow>
      <a:innerShdw blurRad="114300">
        <a:prstClr val="black"/>
      </a:inn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[streaming_service_data(1).xlsm]Impact of Recommended Content!PivotTable7</c:name>
    <c:fmtId val="12"/>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Impact</a:t>
            </a:r>
            <a:r>
              <a:rPr lang="en-US" baseline="0"/>
              <a:t> Of Recommended Content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dLbl>
          <c:idx val="0"/>
          <c:spPr>
            <a:solidFill>
              <a:schemeClr val="accent1">
                <a:lumMod val="60000"/>
                <a:lumOff val="40000"/>
              </a:schemeClr>
            </a:solidFill>
            <a:ln>
              <a:noFill/>
            </a:ln>
            <a:effectLst>
              <a:glow rad="101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solidFill>
              <a:schemeClr val="accent1">
                <a:lumMod val="60000"/>
                <a:lumOff val="40000"/>
              </a:schemeClr>
            </a:solidFill>
            <a:ln>
              <a:noFill/>
            </a:ln>
            <a:effectLst>
              <a:glow rad="228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solidFill>
              <a:schemeClr val="accent1">
                <a:lumMod val="60000"/>
                <a:lumOff val="40000"/>
              </a:schemeClr>
            </a:solidFill>
            <a:ln>
              <a:noFill/>
            </a:ln>
            <a:effectLst>
              <a:glow rad="139700">
                <a:schemeClr val="accent5">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2792022792022791E-3"/>
              <c:y val="0.36210500023094072"/>
            </c:manualLayout>
          </c:layout>
          <c:spPr>
            <a:solidFill>
              <a:schemeClr val="accent1">
                <a:lumMod val="60000"/>
                <a:lumOff val="40000"/>
              </a:schemeClr>
            </a:solidFill>
            <a:ln>
              <a:noFill/>
            </a:ln>
            <a:effectLst>
              <a:glow rad="228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3569784832131234E-17"/>
              <c:y val="0.46290697222147942"/>
            </c:manualLayout>
          </c:layout>
          <c:spPr>
            <a:solidFill>
              <a:schemeClr val="accent1">
                <a:lumMod val="60000"/>
                <a:lumOff val="40000"/>
              </a:schemeClr>
            </a:solidFill>
            <a:ln>
              <a:noFill/>
            </a:ln>
            <a:effectLst>
              <a:glow rad="228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accent1">
                <a:lumMod val="60000"/>
                <a:lumOff val="40000"/>
              </a:schemeClr>
            </a:solidFill>
            <a:ln>
              <a:noFill/>
            </a:ln>
            <a:effectLst>
              <a:glow rad="101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accent1">
                <a:lumMod val="60000"/>
                <a:lumOff val="40000"/>
              </a:schemeClr>
            </a:solidFill>
            <a:ln>
              <a:noFill/>
            </a:ln>
            <a:effectLst>
              <a:glow rad="228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2792022792022791E-3"/>
              <c:y val="0.36210500023094072"/>
            </c:manualLayout>
          </c:layout>
          <c:spPr>
            <a:solidFill>
              <a:schemeClr val="accent1">
                <a:lumMod val="60000"/>
                <a:lumOff val="40000"/>
              </a:schemeClr>
            </a:solidFill>
            <a:ln>
              <a:noFill/>
            </a:ln>
            <a:effectLst>
              <a:glow rad="228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3569784832131234E-17"/>
              <c:y val="0.46290697222147942"/>
            </c:manualLayout>
          </c:layout>
          <c:spPr>
            <a:solidFill>
              <a:schemeClr val="accent1">
                <a:lumMod val="60000"/>
                <a:lumOff val="40000"/>
              </a:schemeClr>
            </a:solidFill>
            <a:ln>
              <a:noFill/>
            </a:ln>
            <a:effectLst>
              <a:glow rad="228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solidFill>
              <a:schemeClr val="accent1">
                <a:lumMod val="60000"/>
                <a:lumOff val="40000"/>
              </a:schemeClr>
            </a:solidFill>
            <a:ln>
              <a:noFill/>
            </a:ln>
            <a:effectLst>
              <a:glow rad="139700">
                <a:schemeClr val="accent5">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accent1">
                <a:lumMod val="60000"/>
                <a:lumOff val="40000"/>
              </a:schemeClr>
            </a:solidFill>
            <a:ln>
              <a:noFill/>
            </a:ln>
            <a:effectLst>
              <a:glow rad="101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accent1">
                <a:lumMod val="60000"/>
                <a:lumOff val="40000"/>
              </a:schemeClr>
            </a:solidFill>
            <a:ln>
              <a:noFill/>
            </a:ln>
            <a:effectLst>
              <a:glow rad="228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2.2792022792022791E-3"/>
              <c:y val="0.36210500023094072"/>
            </c:manualLayout>
          </c:layout>
          <c:spPr>
            <a:solidFill>
              <a:schemeClr val="accent1">
                <a:lumMod val="60000"/>
                <a:lumOff val="40000"/>
              </a:schemeClr>
            </a:solidFill>
            <a:ln>
              <a:noFill/>
            </a:ln>
            <a:effectLst>
              <a:glow rad="228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Lbl>
          <c:idx val="0"/>
          <c:layout>
            <c:manualLayout>
              <c:x val="-8.3569784832131234E-17"/>
              <c:y val="0.46290697222147942"/>
            </c:manualLayout>
          </c:layout>
          <c:spPr>
            <a:solidFill>
              <a:schemeClr val="accent1">
                <a:lumMod val="60000"/>
                <a:lumOff val="40000"/>
              </a:schemeClr>
            </a:solidFill>
            <a:ln>
              <a:noFill/>
            </a:ln>
            <a:effectLst>
              <a:glow rad="228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solidFill>
              <a:schemeClr val="accent1">
                <a:lumMod val="60000"/>
                <a:lumOff val="40000"/>
              </a:schemeClr>
            </a:solidFill>
            <a:ln>
              <a:noFill/>
            </a:ln>
            <a:effectLst>
              <a:glow rad="139700">
                <a:schemeClr val="accent5">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bg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bg1">
                <a:lumMod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bg1">
                <a:lumMod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bg1">
                <a:lumMod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bg1">
                <a:lumMod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accent1">
                <a:lumMod val="60000"/>
                <a:lumOff val="40000"/>
              </a:schemeClr>
            </a:solidFill>
            <a:ln>
              <a:noFill/>
            </a:ln>
            <a:effectLst>
              <a:glow rad="101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accent1">
                <a:lumMod val="60000"/>
                <a:lumOff val="40000"/>
              </a:schemeClr>
            </a:solidFill>
            <a:ln>
              <a:noFill/>
            </a:ln>
            <a:effectLst>
              <a:glow rad="228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solidFill>
              <a:schemeClr val="accent1">
                <a:lumMod val="60000"/>
                <a:lumOff val="40000"/>
              </a:schemeClr>
            </a:solidFill>
            <a:ln>
              <a:noFill/>
            </a:ln>
            <a:effectLst>
              <a:glow rad="139700">
                <a:schemeClr val="accent5">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bg1">
                <a:lumMod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bg1">
                <a:lumMod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bg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bg1">
                <a:lumMod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bg1">
                <a:lumMod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accent1">
                <a:lumMod val="60000"/>
                <a:lumOff val="40000"/>
              </a:schemeClr>
            </a:solidFill>
            <a:ln>
              <a:noFill/>
            </a:ln>
            <a:effectLst>
              <a:glow rad="101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solidFill>
              <a:schemeClr val="accent1">
                <a:lumMod val="60000"/>
                <a:lumOff val="40000"/>
              </a:schemeClr>
            </a:solidFill>
            <a:ln>
              <a:noFill/>
            </a:ln>
            <a:effectLst>
              <a:glow rad="228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solidFill>
              <a:schemeClr val="accent1">
                <a:lumMod val="60000"/>
                <a:lumOff val="40000"/>
              </a:schemeClr>
            </a:solidFill>
            <a:ln>
              <a:noFill/>
            </a:ln>
            <a:effectLst>
              <a:glow rad="139700">
                <a:schemeClr val="accent5">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w="34925" cap="rnd">
            <a:solidFill>
              <a:schemeClr val="bg1">
                <a:lumMod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4"/>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w="34925" cap="rnd">
            <a:solidFill>
              <a:schemeClr val="bg1">
                <a:lumMod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5"/>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w="34925" cap="rnd">
            <a:solidFill>
              <a:schemeClr val="bg1"/>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6"/>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w="34925" cap="rnd">
            <a:solidFill>
              <a:schemeClr val="bg1">
                <a:lumMod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
        <c:idx val="37"/>
        <c:spPr>
          <a:blipFill>
            <a:blip xmlns:r="http://schemas.openxmlformats.org/officeDocument/2006/relationships" r:embed="rId3">
              <a:duotone>
                <a:schemeClr val="accent1">
                  <a:shade val="74000"/>
                  <a:satMod val="130000"/>
                  <a:lumMod val="90000"/>
                </a:schemeClr>
                <a:schemeClr val="accent1">
                  <a:tint val="94000"/>
                  <a:satMod val="120000"/>
                  <a:lumMod val="104000"/>
                </a:schemeClr>
              </a:duotone>
            </a:blip>
            <a:tile tx="0" ty="0" sx="100000" sy="100000" flip="none" algn="tl"/>
          </a:blipFill>
          <a:ln w="34925" cap="rnd">
            <a:solidFill>
              <a:schemeClr val="bg1">
                <a:lumMod val="95000"/>
              </a:schemeClr>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pivotFmt>
    </c:pivotFmts>
    <c:plotArea>
      <c:layout/>
      <c:barChart>
        <c:barDir val="col"/>
        <c:grouping val="clustered"/>
        <c:varyColors val="0"/>
        <c:ser>
          <c:idx val="0"/>
          <c:order val="0"/>
          <c:tx>
            <c:strRef>
              <c:f>'Impact of Recommended Content'!$B$2</c:f>
              <c:strCache>
                <c:ptCount val="1"/>
                <c:pt idx="0">
                  <c:v>Average Watch Hours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solidFill>
                <a:schemeClr val="accent1">
                  <a:lumMod val="60000"/>
                  <a:lumOff val="40000"/>
                </a:schemeClr>
              </a:solidFill>
              <a:ln>
                <a:noFill/>
              </a:ln>
              <a:effectLst>
                <a:glow rad="101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'Impact of Recommended Content'!$A$3:$A$13</c:f>
              <c:multiLvlStrCache>
                <c:ptCount val="5"/>
                <c:lvl>
                  <c:pt idx="0">
                    <c:v>0-20</c:v>
                  </c:pt>
                  <c:pt idx="1">
                    <c:v>41-60</c:v>
                  </c:pt>
                  <c:pt idx="2">
                    <c:v>21-40</c:v>
                  </c:pt>
                  <c:pt idx="3">
                    <c:v>81-100</c:v>
                  </c:pt>
                  <c:pt idx="4">
                    <c:v>61-80</c:v>
                  </c:pt>
                </c:lvl>
                <c:lvl>
                  <c:pt idx="0">
                    <c:v>Very Low</c:v>
                  </c:pt>
                  <c:pt idx="1">
                    <c:v>Medium</c:v>
                  </c:pt>
                  <c:pt idx="2">
                    <c:v>Low</c:v>
                  </c:pt>
                  <c:pt idx="3">
                    <c:v>Very High</c:v>
                  </c:pt>
                  <c:pt idx="4">
                    <c:v>High</c:v>
                  </c:pt>
                </c:lvl>
              </c:multiLvlStrCache>
            </c:multiLvlStrRef>
          </c:cat>
          <c:val>
            <c:numRef>
              <c:f>'Impact of Recommended Content'!$B$3:$B$13</c:f>
              <c:numCache>
                <c:formatCode>0.00</c:formatCode>
                <c:ptCount val="5"/>
                <c:pt idx="0">
                  <c:v>260.286432160804</c:v>
                </c:pt>
                <c:pt idx="1">
                  <c:v>247.54761904761904</c:v>
                </c:pt>
                <c:pt idx="2">
                  <c:v>254.64772727272728</c:v>
                </c:pt>
                <c:pt idx="3">
                  <c:v>244.11627906976744</c:v>
                </c:pt>
                <c:pt idx="4">
                  <c:v>267.15499999999997</c:v>
                </c:pt>
              </c:numCache>
            </c:numRef>
          </c:val>
          <c:extLst>
            <c:ext xmlns:c16="http://schemas.microsoft.com/office/drawing/2014/chart" uri="{C3380CC4-5D6E-409C-BE32-E72D297353CC}">
              <c16:uniqueId val="{00000000-D6A5-4C87-BD34-60CD51DEC33E}"/>
            </c:ext>
          </c:extLst>
        </c:ser>
        <c:dLbls>
          <c:dLblPos val="ctr"/>
          <c:showLegendKey val="0"/>
          <c:showVal val="1"/>
          <c:showCatName val="0"/>
          <c:showSerName val="0"/>
          <c:showPercent val="0"/>
          <c:showBubbleSize val="0"/>
        </c:dLbls>
        <c:gapWidth val="269"/>
        <c:overlap val="-27"/>
        <c:axId val="1503203055"/>
        <c:axId val="1503204495"/>
      </c:barChart>
      <c:barChart>
        <c:barDir val="col"/>
        <c:grouping val="clustered"/>
        <c:varyColors val="0"/>
        <c:ser>
          <c:idx val="1"/>
          <c:order val="1"/>
          <c:tx>
            <c:strRef>
              <c:f>'Impact of Recommended Content'!$C$2</c:f>
              <c:strCache>
                <c:ptCount val="1"/>
                <c:pt idx="0">
                  <c:v>Average Rating Given</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1"/>
              <c:layout>
                <c:manualLayout>
                  <c:x val="-4.7187378886238589E-17"/>
                  <c:y val="0.2223204233873089"/>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D6A5-4C87-BD34-60CD51DEC33E}"/>
                </c:ext>
              </c:extLst>
            </c:dLbl>
            <c:dLbl>
              <c:idx val="2"/>
              <c:layout>
                <c:manualLayout>
                  <c:x val="-4.7187378886238589E-17"/>
                  <c:y val="0.2660086578660734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D6A5-4C87-BD34-60CD51DEC33E}"/>
                </c:ext>
              </c:extLst>
            </c:dLbl>
            <c:dLbl>
              <c:idx val="3"/>
              <c:layout>
                <c:manualLayout>
                  <c:x val="2.5738867635745166E-3"/>
                  <c:y val="0.3087979857172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D6A5-4C87-BD34-60CD51DEC33E}"/>
                </c:ext>
              </c:extLst>
            </c:dLbl>
            <c:dLbl>
              <c:idx val="4"/>
              <c:layout>
                <c:manualLayout>
                  <c:x val="2.5738867635744225E-3"/>
                  <c:y val="0.3857979157260169"/>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D6A5-4C87-BD34-60CD51DEC33E}"/>
                </c:ext>
              </c:extLst>
            </c:dLbl>
            <c:spPr>
              <a:solidFill>
                <a:schemeClr val="accent1">
                  <a:lumMod val="60000"/>
                  <a:lumOff val="40000"/>
                </a:schemeClr>
              </a:solidFill>
              <a:ln>
                <a:noFill/>
              </a:ln>
              <a:effectLst>
                <a:glow rad="228600">
                  <a:schemeClr val="accent2">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'Impact of Recommended Content'!$A$3:$A$13</c:f>
              <c:multiLvlStrCache>
                <c:ptCount val="5"/>
                <c:lvl>
                  <c:pt idx="0">
                    <c:v>0-20</c:v>
                  </c:pt>
                  <c:pt idx="1">
                    <c:v>41-60</c:v>
                  </c:pt>
                  <c:pt idx="2">
                    <c:v>21-40</c:v>
                  </c:pt>
                  <c:pt idx="3">
                    <c:v>81-100</c:v>
                  </c:pt>
                  <c:pt idx="4">
                    <c:v>61-80</c:v>
                  </c:pt>
                </c:lvl>
                <c:lvl>
                  <c:pt idx="0">
                    <c:v>Very Low</c:v>
                  </c:pt>
                  <c:pt idx="1">
                    <c:v>Medium</c:v>
                  </c:pt>
                  <c:pt idx="2">
                    <c:v>Low</c:v>
                  </c:pt>
                  <c:pt idx="3">
                    <c:v>Very High</c:v>
                  </c:pt>
                  <c:pt idx="4">
                    <c:v>High</c:v>
                  </c:pt>
                </c:lvl>
              </c:multiLvlStrCache>
            </c:multiLvlStrRef>
          </c:cat>
          <c:val>
            <c:numRef>
              <c:f>'Impact of Recommended Content'!$C$3:$C$13</c:f>
              <c:numCache>
                <c:formatCode>0.00</c:formatCode>
                <c:ptCount val="5"/>
                <c:pt idx="0">
                  <c:v>3.9597989949748751</c:v>
                </c:pt>
                <c:pt idx="1">
                  <c:v>3.9904761904761927</c:v>
                </c:pt>
                <c:pt idx="2">
                  <c:v>4.0102272727272741</c:v>
                </c:pt>
                <c:pt idx="3">
                  <c:v>4.029302325581396</c:v>
                </c:pt>
                <c:pt idx="4">
                  <c:v>4.0609999999999999</c:v>
                </c:pt>
              </c:numCache>
            </c:numRef>
          </c:val>
          <c:extLst>
            <c:ext xmlns:c16="http://schemas.microsoft.com/office/drawing/2014/chart" uri="{C3380CC4-5D6E-409C-BE32-E72D297353CC}">
              <c16:uniqueId val="{00000001-D6A5-4C87-BD34-60CD51DEC33E}"/>
            </c:ext>
          </c:extLst>
        </c:ser>
        <c:dLbls>
          <c:dLblPos val="ctr"/>
          <c:showLegendKey val="0"/>
          <c:showVal val="1"/>
          <c:showCatName val="0"/>
          <c:showSerName val="0"/>
          <c:showPercent val="0"/>
          <c:showBubbleSize val="0"/>
        </c:dLbls>
        <c:gapWidth val="269"/>
        <c:overlap val="-27"/>
        <c:axId val="1503004063"/>
        <c:axId val="1503001183"/>
      </c:barChart>
      <c:lineChart>
        <c:grouping val="standard"/>
        <c:varyColors val="0"/>
        <c:ser>
          <c:idx val="2"/>
          <c:order val="2"/>
          <c:tx>
            <c:strRef>
              <c:f>'Impact of Recommended Content'!$D$2</c:f>
              <c:strCache>
                <c:ptCount val="1"/>
                <c:pt idx="0">
                  <c:v>Number of Active Devices</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Pt>
            <c:idx val="0"/>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spPr>
              <a:ln w="34925" cap="rnd">
                <a:solidFill>
                  <a:schemeClr val="bg1">
                    <a:lumMod val="95000"/>
                  </a:schemeClr>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D6A5-4C87-BD34-60CD51DEC33E}"/>
              </c:ext>
            </c:extLst>
          </c:dPt>
          <c:dPt>
            <c:idx val="1"/>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spPr>
              <a:ln w="34925" cap="rnd">
                <a:solidFill>
                  <a:schemeClr val="bg1">
                    <a:lumMod val="95000"/>
                  </a:schemeClr>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D6A5-4C87-BD34-60CD51DEC33E}"/>
              </c:ext>
            </c:extLst>
          </c:dPt>
          <c:dPt>
            <c:idx val="2"/>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spPr>
              <a:ln w="34925" cap="rnd">
                <a:solidFill>
                  <a:schemeClr val="bg1"/>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D6A5-4C87-BD34-60CD51DEC33E}"/>
              </c:ext>
            </c:extLst>
          </c:dPt>
          <c:dPt>
            <c:idx val="3"/>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spPr>
              <a:ln w="34925" cap="rnd">
                <a:solidFill>
                  <a:schemeClr val="bg1">
                    <a:lumMod val="95000"/>
                  </a:schemeClr>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D6A5-4C87-BD34-60CD51DEC33E}"/>
              </c:ext>
            </c:extLst>
          </c:dPt>
          <c:dPt>
            <c:idx val="4"/>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bubble3D val="0"/>
            <c:spPr>
              <a:ln w="34925" cap="rnd">
                <a:solidFill>
                  <a:schemeClr val="bg1">
                    <a:lumMod val="95000"/>
                  </a:schemeClr>
                </a:solidFill>
                <a:round/>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B-D6A5-4C87-BD34-60CD51DEC33E}"/>
              </c:ext>
            </c:extLst>
          </c:dPt>
          <c:dLbls>
            <c:spPr>
              <a:solidFill>
                <a:schemeClr val="accent1">
                  <a:lumMod val="60000"/>
                  <a:lumOff val="40000"/>
                </a:schemeClr>
              </a:solidFill>
              <a:ln>
                <a:noFill/>
              </a:ln>
              <a:effectLst>
                <a:glow rad="139700">
                  <a:schemeClr val="accent5">
                    <a:satMod val="175000"/>
                    <a:alpha val="40000"/>
                  </a:schemeClr>
                </a:glow>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multiLvlStrRef>
              <c:f>'Impact of Recommended Content'!$A$3:$A$13</c:f>
              <c:multiLvlStrCache>
                <c:ptCount val="5"/>
                <c:lvl>
                  <c:pt idx="0">
                    <c:v>0-20</c:v>
                  </c:pt>
                  <c:pt idx="1">
                    <c:v>41-60</c:v>
                  </c:pt>
                  <c:pt idx="2">
                    <c:v>21-40</c:v>
                  </c:pt>
                  <c:pt idx="3">
                    <c:v>81-100</c:v>
                  </c:pt>
                  <c:pt idx="4">
                    <c:v>61-80</c:v>
                  </c:pt>
                </c:lvl>
                <c:lvl>
                  <c:pt idx="0">
                    <c:v>Very Low</c:v>
                  </c:pt>
                  <c:pt idx="1">
                    <c:v>Medium</c:v>
                  </c:pt>
                  <c:pt idx="2">
                    <c:v>Low</c:v>
                  </c:pt>
                  <c:pt idx="3">
                    <c:v>Very High</c:v>
                  </c:pt>
                  <c:pt idx="4">
                    <c:v>High</c:v>
                  </c:pt>
                </c:lvl>
              </c:multiLvlStrCache>
            </c:multiLvlStrRef>
          </c:cat>
          <c:val>
            <c:numRef>
              <c:f>'Impact of Recommended Content'!$D$3:$D$13</c:f>
              <c:numCache>
                <c:formatCode>General</c:formatCode>
                <c:ptCount val="5"/>
                <c:pt idx="0">
                  <c:v>199</c:v>
                </c:pt>
                <c:pt idx="1">
                  <c:v>210</c:v>
                </c:pt>
                <c:pt idx="2">
                  <c:v>176</c:v>
                </c:pt>
                <c:pt idx="3">
                  <c:v>215</c:v>
                </c:pt>
                <c:pt idx="4">
                  <c:v>200</c:v>
                </c:pt>
              </c:numCache>
            </c:numRef>
          </c:val>
          <c:smooth val="0"/>
          <c:extLst>
            <c:ext xmlns:c16="http://schemas.microsoft.com/office/drawing/2014/chart" uri="{C3380CC4-5D6E-409C-BE32-E72D297353CC}">
              <c16:uniqueId val="{0000000C-D6A5-4C87-BD34-60CD51DEC33E}"/>
            </c:ext>
          </c:extLst>
        </c:ser>
        <c:dLbls>
          <c:dLblPos val="ctr"/>
          <c:showLegendKey val="0"/>
          <c:showVal val="1"/>
          <c:showCatName val="0"/>
          <c:showSerName val="0"/>
          <c:showPercent val="0"/>
          <c:showBubbleSize val="0"/>
        </c:dLbls>
        <c:marker val="1"/>
        <c:smooth val="0"/>
        <c:axId val="1503203055"/>
        <c:axId val="1503204495"/>
      </c:lineChart>
      <c:catAx>
        <c:axId val="15032030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00" b="1" i="0" u="none" strike="noStrike" kern="1200" baseline="0">
                <a:solidFill>
                  <a:schemeClr val="lt1">
                    <a:lumMod val="85000"/>
                  </a:schemeClr>
                </a:solidFill>
                <a:latin typeface="+mn-lt"/>
                <a:ea typeface="+mn-ea"/>
                <a:cs typeface="+mn-cs"/>
              </a:defRPr>
            </a:pPr>
            <a:endParaRPr lang="en-US"/>
          </a:p>
        </c:txPr>
        <c:crossAx val="1503204495"/>
        <c:crosses val="autoZero"/>
        <c:auto val="1"/>
        <c:lblAlgn val="ctr"/>
        <c:lblOffset val="100"/>
        <c:noMultiLvlLbl val="0"/>
      </c:catAx>
      <c:valAx>
        <c:axId val="1503204495"/>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lt1">
                    <a:lumMod val="85000"/>
                  </a:schemeClr>
                </a:solidFill>
                <a:latin typeface="+mn-lt"/>
                <a:ea typeface="+mn-ea"/>
                <a:cs typeface="+mn-cs"/>
              </a:defRPr>
            </a:pPr>
            <a:endParaRPr lang="en-US"/>
          </a:p>
        </c:txPr>
        <c:crossAx val="1503203055"/>
        <c:crosses val="autoZero"/>
        <c:crossBetween val="between"/>
      </c:valAx>
      <c:valAx>
        <c:axId val="1503001183"/>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03004063"/>
        <c:crosses val="max"/>
        <c:crossBetween val="between"/>
      </c:valAx>
      <c:catAx>
        <c:axId val="1503004063"/>
        <c:scaling>
          <c:orientation val="minMax"/>
        </c:scaling>
        <c:delete val="1"/>
        <c:axPos val="b"/>
        <c:numFmt formatCode="General" sourceLinked="1"/>
        <c:majorTickMark val="none"/>
        <c:minorTickMark val="none"/>
        <c:tickLblPos val="nextTo"/>
        <c:crossAx val="1503001183"/>
        <c:crosses val="autoZero"/>
        <c:auto val="1"/>
        <c:lblAlgn val="ctr"/>
        <c:lblOffset val="100"/>
        <c:noMultiLvlLbl val="0"/>
      </c:catAx>
      <c:spPr>
        <a:noFill/>
        <a:ln>
          <a:noFill/>
        </a:ln>
        <a:effectLst/>
      </c:spPr>
    </c:plotArea>
    <c:legend>
      <c:legendPos val="r"/>
      <c:overlay val="0"/>
      <c:spPr>
        <a:solidFill>
          <a:schemeClr val="bg1">
            <a:lumMod val="65000"/>
          </a:schemeClr>
        </a:solidFill>
        <a:ln>
          <a:noFill/>
        </a:ln>
        <a:effectLst/>
      </c:spPr>
      <c:txPr>
        <a:bodyPr rot="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glow rad="101600">
        <a:schemeClr val="bg2">
          <a:lumMod val="10000"/>
          <a:alpha val="40000"/>
        </a:schemeClr>
      </a:glow>
      <a:innerShdw blurRad="114300">
        <a:prstClr val="black"/>
      </a:innerShdw>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[streaming_service_data(1).xlsm]Demographic Insights!PivotTable3</c:name>
    <c:fmtId val="13"/>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latin typeface="Abadi" panose="020B0604020104020204" pitchFamily="34" charset="0"/>
              </a:rPr>
              <a:t>Preferred</a:t>
            </a:r>
            <a:r>
              <a:rPr lang="en-US" baseline="0">
                <a:latin typeface="Abadi" panose="020B0604020104020204" pitchFamily="34" charset="0"/>
              </a:rPr>
              <a:t> Genres By Age Group</a:t>
            </a:r>
            <a:endParaRPr lang="en-US">
              <a:latin typeface="Abadi" panose="020B0604020104020204" pitchFamily="34" charset="0"/>
            </a:endParaRP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2">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3">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4">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5">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percentStacked"/>
        <c:varyColors val="0"/>
        <c:ser>
          <c:idx val="0"/>
          <c:order val="0"/>
          <c:tx>
            <c:strRef>
              <c:f>'Demographic Insights'!$B$3:$B$4</c:f>
              <c:strCache>
                <c:ptCount val="1"/>
                <c:pt idx="0">
                  <c:v>18-24</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'Demographic Insights'!$A$5:$A$12</c:f>
              <c:strCache>
                <c:ptCount val="7"/>
                <c:pt idx="0">
                  <c:v>Action</c:v>
                </c:pt>
                <c:pt idx="1">
                  <c:v>Comedy</c:v>
                </c:pt>
                <c:pt idx="2">
                  <c:v>Documentary</c:v>
                </c:pt>
                <c:pt idx="3">
                  <c:v>Drama</c:v>
                </c:pt>
                <c:pt idx="4">
                  <c:v>Horror</c:v>
                </c:pt>
                <c:pt idx="5">
                  <c:v>Romance</c:v>
                </c:pt>
                <c:pt idx="6">
                  <c:v>Sci-Fi</c:v>
                </c:pt>
              </c:strCache>
            </c:strRef>
          </c:cat>
          <c:val>
            <c:numRef>
              <c:f>'Demographic Insights'!$B$5:$B$12</c:f>
              <c:numCache>
                <c:formatCode>General</c:formatCode>
                <c:ptCount val="7"/>
                <c:pt idx="0">
                  <c:v>26</c:v>
                </c:pt>
                <c:pt idx="1">
                  <c:v>23</c:v>
                </c:pt>
                <c:pt idx="2">
                  <c:v>36</c:v>
                </c:pt>
                <c:pt idx="3">
                  <c:v>25</c:v>
                </c:pt>
                <c:pt idx="4">
                  <c:v>23</c:v>
                </c:pt>
                <c:pt idx="5">
                  <c:v>24</c:v>
                </c:pt>
                <c:pt idx="6">
                  <c:v>23</c:v>
                </c:pt>
              </c:numCache>
            </c:numRef>
          </c:val>
          <c:extLst>
            <c:ext xmlns:c16="http://schemas.microsoft.com/office/drawing/2014/chart" uri="{C3380CC4-5D6E-409C-BE32-E72D297353CC}">
              <c16:uniqueId val="{00000000-5080-426E-AF08-0254AA01ED9A}"/>
            </c:ext>
          </c:extLst>
        </c:ser>
        <c:ser>
          <c:idx val="1"/>
          <c:order val="1"/>
          <c:tx>
            <c:strRef>
              <c:f>'Demographic Insights'!$C$3:$C$4</c:f>
              <c:strCache>
                <c:ptCount val="1"/>
                <c:pt idx="0">
                  <c:v>25-34</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'Demographic Insights'!$A$5:$A$12</c:f>
              <c:strCache>
                <c:ptCount val="7"/>
                <c:pt idx="0">
                  <c:v>Action</c:v>
                </c:pt>
                <c:pt idx="1">
                  <c:v>Comedy</c:v>
                </c:pt>
                <c:pt idx="2">
                  <c:v>Documentary</c:v>
                </c:pt>
                <c:pt idx="3">
                  <c:v>Drama</c:v>
                </c:pt>
                <c:pt idx="4">
                  <c:v>Horror</c:v>
                </c:pt>
                <c:pt idx="5">
                  <c:v>Romance</c:v>
                </c:pt>
                <c:pt idx="6">
                  <c:v>Sci-Fi</c:v>
                </c:pt>
              </c:strCache>
            </c:strRef>
          </c:cat>
          <c:val>
            <c:numRef>
              <c:f>'Demographic Insights'!$C$5:$C$12</c:f>
              <c:numCache>
                <c:formatCode>General</c:formatCode>
                <c:ptCount val="7"/>
                <c:pt idx="0">
                  <c:v>33</c:v>
                </c:pt>
                <c:pt idx="1">
                  <c:v>29</c:v>
                </c:pt>
                <c:pt idx="2">
                  <c:v>21</c:v>
                </c:pt>
                <c:pt idx="3">
                  <c:v>31</c:v>
                </c:pt>
                <c:pt idx="4">
                  <c:v>36</c:v>
                </c:pt>
                <c:pt idx="5">
                  <c:v>27</c:v>
                </c:pt>
                <c:pt idx="6">
                  <c:v>23</c:v>
                </c:pt>
              </c:numCache>
            </c:numRef>
          </c:val>
          <c:extLst>
            <c:ext xmlns:c16="http://schemas.microsoft.com/office/drawing/2014/chart" uri="{C3380CC4-5D6E-409C-BE32-E72D297353CC}">
              <c16:uniqueId val="{00000001-5080-426E-AF08-0254AA01ED9A}"/>
            </c:ext>
          </c:extLst>
        </c:ser>
        <c:ser>
          <c:idx val="2"/>
          <c:order val="2"/>
          <c:tx>
            <c:strRef>
              <c:f>'Demographic Insights'!$D$3:$D$4</c:f>
              <c:strCache>
                <c:ptCount val="1"/>
                <c:pt idx="0">
                  <c:v>35-44</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'Demographic Insights'!$A$5:$A$12</c:f>
              <c:strCache>
                <c:ptCount val="7"/>
                <c:pt idx="0">
                  <c:v>Action</c:v>
                </c:pt>
                <c:pt idx="1">
                  <c:v>Comedy</c:v>
                </c:pt>
                <c:pt idx="2">
                  <c:v>Documentary</c:v>
                </c:pt>
                <c:pt idx="3">
                  <c:v>Drama</c:v>
                </c:pt>
                <c:pt idx="4">
                  <c:v>Horror</c:v>
                </c:pt>
                <c:pt idx="5">
                  <c:v>Romance</c:v>
                </c:pt>
                <c:pt idx="6">
                  <c:v>Sci-Fi</c:v>
                </c:pt>
              </c:strCache>
            </c:strRef>
          </c:cat>
          <c:val>
            <c:numRef>
              <c:f>'Demographic Insights'!$D$5:$D$12</c:f>
              <c:numCache>
                <c:formatCode>General</c:formatCode>
                <c:ptCount val="7"/>
                <c:pt idx="0">
                  <c:v>32</c:v>
                </c:pt>
                <c:pt idx="1">
                  <c:v>29</c:v>
                </c:pt>
                <c:pt idx="2">
                  <c:v>22</c:v>
                </c:pt>
                <c:pt idx="3">
                  <c:v>27</c:v>
                </c:pt>
                <c:pt idx="4">
                  <c:v>34</c:v>
                </c:pt>
                <c:pt idx="5">
                  <c:v>32</c:v>
                </c:pt>
                <c:pt idx="6">
                  <c:v>31</c:v>
                </c:pt>
              </c:numCache>
            </c:numRef>
          </c:val>
          <c:extLst>
            <c:ext xmlns:c16="http://schemas.microsoft.com/office/drawing/2014/chart" uri="{C3380CC4-5D6E-409C-BE32-E72D297353CC}">
              <c16:uniqueId val="{00000002-5080-426E-AF08-0254AA01ED9A}"/>
            </c:ext>
          </c:extLst>
        </c:ser>
        <c:ser>
          <c:idx val="3"/>
          <c:order val="3"/>
          <c:tx>
            <c:strRef>
              <c:f>'Demographic Insights'!$E$3:$E$4</c:f>
              <c:strCache>
                <c:ptCount val="1"/>
                <c:pt idx="0">
                  <c:v>45-54</c:v>
                </c:pt>
              </c:strCache>
            </c:strRef>
          </c:tx>
          <c:spPr>
            <a:solidFill>
              <a:schemeClr val="accent4">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'Demographic Insights'!$A$5:$A$12</c:f>
              <c:strCache>
                <c:ptCount val="7"/>
                <c:pt idx="0">
                  <c:v>Action</c:v>
                </c:pt>
                <c:pt idx="1">
                  <c:v>Comedy</c:v>
                </c:pt>
                <c:pt idx="2">
                  <c:v>Documentary</c:v>
                </c:pt>
                <c:pt idx="3">
                  <c:v>Drama</c:v>
                </c:pt>
                <c:pt idx="4">
                  <c:v>Horror</c:v>
                </c:pt>
                <c:pt idx="5">
                  <c:v>Romance</c:v>
                </c:pt>
                <c:pt idx="6">
                  <c:v>Sci-Fi</c:v>
                </c:pt>
              </c:strCache>
            </c:strRef>
          </c:cat>
          <c:val>
            <c:numRef>
              <c:f>'Demographic Insights'!$E$5:$E$12</c:f>
              <c:numCache>
                <c:formatCode>General</c:formatCode>
                <c:ptCount val="7"/>
                <c:pt idx="0">
                  <c:v>34</c:v>
                </c:pt>
                <c:pt idx="1">
                  <c:v>26</c:v>
                </c:pt>
                <c:pt idx="2">
                  <c:v>22</c:v>
                </c:pt>
                <c:pt idx="3">
                  <c:v>31</c:v>
                </c:pt>
                <c:pt idx="4">
                  <c:v>32</c:v>
                </c:pt>
                <c:pt idx="5">
                  <c:v>36</c:v>
                </c:pt>
                <c:pt idx="6">
                  <c:v>27</c:v>
                </c:pt>
              </c:numCache>
            </c:numRef>
          </c:val>
          <c:extLst>
            <c:ext xmlns:c16="http://schemas.microsoft.com/office/drawing/2014/chart" uri="{C3380CC4-5D6E-409C-BE32-E72D297353CC}">
              <c16:uniqueId val="{00000003-5080-426E-AF08-0254AA01ED9A}"/>
            </c:ext>
          </c:extLst>
        </c:ser>
        <c:ser>
          <c:idx val="4"/>
          <c:order val="4"/>
          <c:tx>
            <c:strRef>
              <c:f>'Demographic Insights'!$F$3:$F$4</c:f>
              <c:strCache>
                <c:ptCount val="1"/>
                <c:pt idx="0">
                  <c:v>55+</c:v>
                </c:pt>
              </c:strCache>
            </c:strRef>
          </c:tx>
          <c:spPr>
            <a:solidFill>
              <a:schemeClr val="accent5">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'Demographic Insights'!$A$5:$A$12</c:f>
              <c:strCache>
                <c:ptCount val="7"/>
                <c:pt idx="0">
                  <c:v>Action</c:v>
                </c:pt>
                <c:pt idx="1">
                  <c:v>Comedy</c:v>
                </c:pt>
                <c:pt idx="2">
                  <c:v>Documentary</c:v>
                </c:pt>
                <c:pt idx="3">
                  <c:v>Drama</c:v>
                </c:pt>
                <c:pt idx="4">
                  <c:v>Horror</c:v>
                </c:pt>
                <c:pt idx="5">
                  <c:v>Romance</c:v>
                </c:pt>
                <c:pt idx="6">
                  <c:v>Sci-Fi</c:v>
                </c:pt>
              </c:strCache>
            </c:strRef>
          </c:cat>
          <c:val>
            <c:numRef>
              <c:f>'Demographic Insights'!$F$5:$F$12</c:f>
              <c:numCache>
                <c:formatCode>General</c:formatCode>
                <c:ptCount val="7"/>
                <c:pt idx="0">
                  <c:v>25</c:v>
                </c:pt>
                <c:pt idx="1">
                  <c:v>39</c:v>
                </c:pt>
                <c:pt idx="2">
                  <c:v>29</c:v>
                </c:pt>
                <c:pt idx="3">
                  <c:v>28</c:v>
                </c:pt>
                <c:pt idx="4">
                  <c:v>32</c:v>
                </c:pt>
                <c:pt idx="5">
                  <c:v>27</c:v>
                </c:pt>
                <c:pt idx="6">
                  <c:v>25</c:v>
                </c:pt>
              </c:numCache>
            </c:numRef>
          </c:val>
          <c:extLst>
            <c:ext xmlns:c16="http://schemas.microsoft.com/office/drawing/2014/chart" uri="{C3380CC4-5D6E-409C-BE32-E72D297353CC}">
              <c16:uniqueId val="{00000004-5080-426E-AF08-0254AA01ED9A}"/>
            </c:ext>
          </c:extLst>
        </c:ser>
        <c:dLbls>
          <c:dLblPos val="ctr"/>
          <c:showLegendKey val="0"/>
          <c:showVal val="1"/>
          <c:showCatName val="0"/>
          <c:showSerName val="0"/>
          <c:showPercent val="0"/>
          <c:showBubbleSize val="0"/>
        </c:dLbls>
        <c:gapWidth val="150"/>
        <c:overlap val="100"/>
        <c:axId val="520739423"/>
        <c:axId val="520725503"/>
      </c:barChart>
      <c:catAx>
        <c:axId val="520739423"/>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000" b="1" i="0" u="none" strike="noStrike" kern="1200" cap="all" baseline="0">
                <a:solidFill>
                  <a:sysClr val="windowText" lastClr="000000"/>
                </a:solidFill>
                <a:latin typeface="+mn-lt"/>
                <a:ea typeface="+mn-ea"/>
                <a:cs typeface="+mn-cs"/>
              </a:defRPr>
            </a:pPr>
            <a:endParaRPr lang="en-US"/>
          </a:p>
        </c:txPr>
        <c:crossAx val="520725503"/>
        <c:crosses val="autoZero"/>
        <c:auto val="1"/>
        <c:lblAlgn val="ctr"/>
        <c:lblOffset val="100"/>
        <c:noMultiLvlLbl val="0"/>
      </c:catAx>
      <c:valAx>
        <c:axId val="520725503"/>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crossAx val="520739423"/>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000" b="1"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w="9525" cap="flat" cmpd="sng" algn="ctr">
      <a:solidFill>
        <a:schemeClr val="tx1"/>
      </a:solidFill>
      <a:round/>
    </a:ln>
    <a:effectLst>
      <a:glow rad="101600">
        <a:schemeClr val="tx1">
          <a:lumMod val="85000"/>
          <a:lumOff val="15000"/>
          <a:alpha val="40000"/>
        </a:schemeClr>
      </a:glow>
      <a:innerShdw blurRad="114300">
        <a:prstClr val="black"/>
      </a:inn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[streaming_service_data(1).xlsm]Demographic Insights!PivotTable4</c:name>
    <c:fmtId val="17"/>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US"/>
              <a:t>Device Usage Trends</a:t>
            </a:r>
          </a:p>
        </c:rich>
      </c:tx>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alpha val="70000"/>
            </a:schemeClr>
          </a:solidFill>
          <a:ln>
            <a:noFill/>
          </a:ln>
          <a:effectLst/>
        </c:spPr>
        <c:marker>
          <c:symbol val="circle"/>
          <c:size val="6"/>
          <c:spPr>
            <a:gradFill>
              <a:gsLst>
                <a:gs pos="0">
                  <a:schemeClr val="accent1"/>
                </a:gs>
                <a:gs pos="46000">
                  <a:schemeClr val="accent1"/>
                </a:gs>
                <a:gs pos="100000">
                  <a:schemeClr val="accent1">
                    <a:lumMod val="20000"/>
                    <a:lumOff val="80000"/>
                    <a:alpha val="0"/>
                  </a:schemeClr>
                </a:gs>
              </a:gsLst>
              <a:path path="circle">
                <a:fillToRect l="50000" t="-80000" r="50000" b="180000"/>
              </a:path>
            </a:gradFill>
            <a:ln w="9525" cap="flat" cmpd="sng" algn="ctr">
              <a:solidFill>
                <a:schemeClr val="accent1">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70000"/>
            </a:schemeClr>
          </a:solidFill>
          <a:ln>
            <a:noFill/>
          </a:ln>
          <a:effectLst/>
        </c:spPr>
        <c:marker>
          <c:symbol val="circle"/>
          <c:size val="6"/>
          <c:spPr>
            <a:gradFill>
              <a:gsLst>
                <a:gs pos="0">
                  <a:schemeClr val="accent3"/>
                </a:gs>
                <a:gs pos="46000">
                  <a:schemeClr val="accent3"/>
                </a:gs>
                <a:gs pos="100000">
                  <a:schemeClr val="accent3">
                    <a:lumMod val="20000"/>
                    <a:lumOff val="80000"/>
                    <a:alpha val="0"/>
                  </a:schemeClr>
                </a:gs>
              </a:gsLst>
              <a:path path="circle">
                <a:fillToRect l="50000" t="-80000" r="50000" b="180000"/>
              </a:path>
            </a:gradFill>
            <a:ln w="9525" cap="flat" cmpd="sng" algn="ctr">
              <a:solidFill>
                <a:schemeClr val="accent3">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70000"/>
            </a:schemeClr>
          </a:solidFill>
          <a:ln>
            <a:noFill/>
          </a:ln>
          <a:effectLst/>
        </c:spPr>
        <c:marker>
          <c:symbol val="circle"/>
          <c:size val="6"/>
          <c:spPr>
            <a:gradFill>
              <a:gsLst>
                <a:gs pos="0">
                  <a:schemeClr val="accent5"/>
                </a:gs>
                <a:gs pos="46000">
                  <a:schemeClr val="accent5"/>
                </a:gs>
                <a:gs pos="100000">
                  <a:schemeClr val="accent5">
                    <a:lumMod val="20000"/>
                    <a:lumOff val="80000"/>
                    <a:alpha val="0"/>
                  </a:schemeClr>
                </a:gs>
              </a:gsLst>
              <a:path path="circle">
                <a:fillToRect l="50000" t="-80000" r="50000" b="180000"/>
              </a:path>
            </a:gradFill>
            <a:ln w="9525" cap="flat" cmpd="sng" algn="ctr">
              <a:solidFill>
                <a:schemeClr val="accent5">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alpha val="70000"/>
            </a:schemeClr>
          </a:solidFill>
          <a:ln>
            <a:noFill/>
          </a:ln>
          <a:effectLst/>
        </c:spPr>
        <c:marker>
          <c:symbol val="circle"/>
          <c:size val="6"/>
          <c:spPr>
            <a:gradFill>
              <a:gsLst>
                <a:gs pos="0">
                  <a:schemeClr val="accent1">
                    <a:lumMod val="60000"/>
                  </a:schemeClr>
                </a:gs>
                <a:gs pos="46000">
                  <a:schemeClr val="accent1">
                    <a:lumMod val="60000"/>
                  </a:schemeClr>
                </a:gs>
                <a:gs pos="100000">
                  <a:schemeClr val="accent1">
                    <a:lumMod val="60000"/>
                    <a:lumMod val="20000"/>
                    <a:lumOff val="80000"/>
                    <a:alpha val="0"/>
                  </a:schemeClr>
                </a:gs>
              </a:gsLst>
              <a:path path="circle">
                <a:fillToRect l="50000" t="-80000" r="50000" b="180000"/>
              </a:path>
            </a:gradFill>
            <a:ln w="9525" cap="flat" cmpd="sng" algn="ctr">
              <a:solidFill>
                <a:schemeClr val="accent1">
                  <a:lumMod val="6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alpha val="70000"/>
            </a:schemeClr>
          </a:solidFill>
          <a:ln>
            <a:noFill/>
          </a:ln>
          <a:effectLst/>
        </c:spPr>
        <c:marker>
          <c:symbol val="circle"/>
          <c:size val="6"/>
          <c:spPr>
            <a:gradFill>
              <a:gsLst>
                <a:gs pos="0">
                  <a:schemeClr val="accent3">
                    <a:lumMod val="60000"/>
                  </a:schemeClr>
                </a:gs>
                <a:gs pos="46000">
                  <a:schemeClr val="accent3">
                    <a:lumMod val="60000"/>
                  </a:schemeClr>
                </a:gs>
                <a:gs pos="100000">
                  <a:schemeClr val="accent3">
                    <a:lumMod val="60000"/>
                    <a:lumMod val="20000"/>
                    <a:lumOff val="80000"/>
                    <a:alpha val="0"/>
                  </a:schemeClr>
                </a:gs>
              </a:gsLst>
              <a:path path="circle">
                <a:fillToRect l="50000" t="-80000" r="50000" b="180000"/>
              </a:path>
            </a:gradFill>
            <a:ln w="9525" cap="flat" cmpd="sng" algn="ctr">
              <a:solidFill>
                <a:schemeClr val="accent3">
                  <a:lumMod val="60000"/>
                  <a:shade val="95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alpha val="7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percentStacked"/>
        <c:varyColors val="0"/>
        <c:ser>
          <c:idx val="0"/>
          <c:order val="0"/>
          <c:tx>
            <c:strRef>
              <c:f>'Demographic Insights'!$B$18:$B$19</c:f>
              <c:strCache>
                <c:ptCount val="1"/>
                <c:pt idx="0">
                  <c:v>18-24</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'Demographic Insights'!$A$20:$A$25</c:f>
              <c:strCache>
                <c:ptCount val="5"/>
                <c:pt idx="0">
                  <c:v>Desktop</c:v>
                </c:pt>
                <c:pt idx="1">
                  <c:v>Laptop</c:v>
                </c:pt>
                <c:pt idx="2">
                  <c:v>Smart TV</c:v>
                </c:pt>
                <c:pt idx="3">
                  <c:v>Smartphone</c:v>
                </c:pt>
                <c:pt idx="4">
                  <c:v>Tablet</c:v>
                </c:pt>
              </c:strCache>
            </c:strRef>
          </c:cat>
          <c:val>
            <c:numRef>
              <c:f>'Demographic Insights'!$B$20:$B$25</c:f>
              <c:numCache>
                <c:formatCode>General</c:formatCode>
                <c:ptCount val="5"/>
                <c:pt idx="0">
                  <c:v>36</c:v>
                </c:pt>
                <c:pt idx="1">
                  <c:v>33</c:v>
                </c:pt>
                <c:pt idx="2">
                  <c:v>35</c:v>
                </c:pt>
                <c:pt idx="3">
                  <c:v>36</c:v>
                </c:pt>
                <c:pt idx="4">
                  <c:v>40</c:v>
                </c:pt>
              </c:numCache>
            </c:numRef>
          </c:val>
          <c:extLst>
            <c:ext xmlns:c16="http://schemas.microsoft.com/office/drawing/2014/chart" uri="{C3380CC4-5D6E-409C-BE32-E72D297353CC}">
              <c16:uniqueId val="{00000000-53EC-4E6E-A701-A8CBBB3E0FEE}"/>
            </c:ext>
          </c:extLst>
        </c:ser>
        <c:ser>
          <c:idx val="1"/>
          <c:order val="1"/>
          <c:tx>
            <c:strRef>
              <c:f>'Demographic Insights'!$C$18:$C$19</c:f>
              <c:strCache>
                <c:ptCount val="1"/>
                <c:pt idx="0">
                  <c:v>25-34</c:v>
                </c:pt>
              </c:strCache>
            </c:strRef>
          </c:tx>
          <c:spPr>
            <a:solidFill>
              <a:schemeClr val="accent3">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'Demographic Insights'!$A$20:$A$25</c:f>
              <c:strCache>
                <c:ptCount val="5"/>
                <c:pt idx="0">
                  <c:v>Desktop</c:v>
                </c:pt>
                <c:pt idx="1">
                  <c:v>Laptop</c:v>
                </c:pt>
                <c:pt idx="2">
                  <c:v>Smart TV</c:v>
                </c:pt>
                <c:pt idx="3">
                  <c:v>Smartphone</c:v>
                </c:pt>
                <c:pt idx="4">
                  <c:v>Tablet</c:v>
                </c:pt>
              </c:strCache>
            </c:strRef>
          </c:cat>
          <c:val>
            <c:numRef>
              <c:f>'Demographic Insights'!$C$20:$C$25</c:f>
              <c:numCache>
                <c:formatCode>General</c:formatCode>
                <c:ptCount val="5"/>
                <c:pt idx="0">
                  <c:v>34</c:v>
                </c:pt>
                <c:pt idx="1">
                  <c:v>38</c:v>
                </c:pt>
                <c:pt idx="2">
                  <c:v>35</c:v>
                </c:pt>
                <c:pt idx="3">
                  <c:v>41</c:v>
                </c:pt>
                <c:pt idx="4">
                  <c:v>52</c:v>
                </c:pt>
              </c:numCache>
            </c:numRef>
          </c:val>
          <c:extLst>
            <c:ext xmlns:c16="http://schemas.microsoft.com/office/drawing/2014/chart" uri="{C3380CC4-5D6E-409C-BE32-E72D297353CC}">
              <c16:uniqueId val="{00000001-53EC-4E6E-A701-A8CBBB3E0FEE}"/>
            </c:ext>
          </c:extLst>
        </c:ser>
        <c:ser>
          <c:idx val="2"/>
          <c:order val="2"/>
          <c:tx>
            <c:strRef>
              <c:f>'Demographic Insights'!$D$18:$D$19</c:f>
              <c:strCache>
                <c:ptCount val="1"/>
                <c:pt idx="0">
                  <c:v>35-44</c:v>
                </c:pt>
              </c:strCache>
            </c:strRef>
          </c:tx>
          <c:spPr>
            <a:solidFill>
              <a:schemeClr val="accent5">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'Demographic Insights'!$A$20:$A$25</c:f>
              <c:strCache>
                <c:ptCount val="5"/>
                <c:pt idx="0">
                  <c:v>Desktop</c:v>
                </c:pt>
                <c:pt idx="1">
                  <c:v>Laptop</c:v>
                </c:pt>
                <c:pt idx="2">
                  <c:v>Smart TV</c:v>
                </c:pt>
                <c:pt idx="3">
                  <c:v>Smartphone</c:v>
                </c:pt>
                <c:pt idx="4">
                  <c:v>Tablet</c:v>
                </c:pt>
              </c:strCache>
            </c:strRef>
          </c:cat>
          <c:val>
            <c:numRef>
              <c:f>'Demographic Insights'!$D$20:$D$25</c:f>
              <c:numCache>
                <c:formatCode>General</c:formatCode>
                <c:ptCount val="5"/>
                <c:pt idx="0">
                  <c:v>33</c:v>
                </c:pt>
                <c:pt idx="1">
                  <c:v>37</c:v>
                </c:pt>
                <c:pt idx="2">
                  <c:v>42</c:v>
                </c:pt>
                <c:pt idx="3">
                  <c:v>47</c:v>
                </c:pt>
                <c:pt idx="4">
                  <c:v>48</c:v>
                </c:pt>
              </c:numCache>
            </c:numRef>
          </c:val>
          <c:extLst>
            <c:ext xmlns:c16="http://schemas.microsoft.com/office/drawing/2014/chart" uri="{C3380CC4-5D6E-409C-BE32-E72D297353CC}">
              <c16:uniqueId val="{00000002-53EC-4E6E-A701-A8CBBB3E0FEE}"/>
            </c:ext>
          </c:extLst>
        </c:ser>
        <c:ser>
          <c:idx val="3"/>
          <c:order val="3"/>
          <c:tx>
            <c:strRef>
              <c:f>'Demographic Insights'!$E$18:$E$19</c:f>
              <c:strCache>
                <c:ptCount val="1"/>
                <c:pt idx="0">
                  <c:v>45-54</c:v>
                </c:pt>
              </c:strCache>
            </c:strRef>
          </c:tx>
          <c:spPr>
            <a:solidFill>
              <a:schemeClr val="accent1">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'Demographic Insights'!$A$20:$A$25</c:f>
              <c:strCache>
                <c:ptCount val="5"/>
                <c:pt idx="0">
                  <c:v>Desktop</c:v>
                </c:pt>
                <c:pt idx="1">
                  <c:v>Laptop</c:v>
                </c:pt>
                <c:pt idx="2">
                  <c:v>Smart TV</c:v>
                </c:pt>
                <c:pt idx="3">
                  <c:v>Smartphone</c:v>
                </c:pt>
                <c:pt idx="4">
                  <c:v>Tablet</c:v>
                </c:pt>
              </c:strCache>
            </c:strRef>
          </c:cat>
          <c:val>
            <c:numRef>
              <c:f>'Demographic Insights'!$E$20:$E$25</c:f>
              <c:numCache>
                <c:formatCode>General</c:formatCode>
                <c:ptCount val="5"/>
                <c:pt idx="0">
                  <c:v>45</c:v>
                </c:pt>
                <c:pt idx="1">
                  <c:v>37</c:v>
                </c:pt>
                <c:pt idx="2">
                  <c:v>48</c:v>
                </c:pt>
                <c:pt idx="3">
                  <c:v>43</c:v>
                </c:pt>
                <c:pt idx="4">
                  <c:v>35</c:v>
                </c:pt>
              </c:numCache>
            </c:numRef>
          </c:val>
          <c:extLst>
            <c:ext xmlns:c16="http://schemas.microsoft.com/office/drawing/2014/chart" uri="{C3380CC4-5D6E-409C-BE32-E72D297353CC}">
              <c16:uniqueId val="{00000003-53EC-4E6E-A701-A8CBBB3E0FEE}"/>
            </c:ext>
          </c:extLst>
        </c:ser>
        <c:ser>
          <c:idx val="4"/>
          <c:order val="4"/>
          <c:tx>
            <c:strRef>
              <c:f>'Demographic Insights'!$F$18:$F$19</c:f>
              <c:strCache>
                <c:ptCount val="1"/>
                <c:pt idx="0">
                  <c:v>55+</c:v>
                </c:pt>
              </c:strCache>
            </c:strRef>
          </c:tx>
          <c:spPr>
            <a:solidFill>
              <a:schemeClr val="accent3">
                <a:lumMod val="60000"/>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'Demographic Insights'!$A$20:$A$25</c:f>
              <c:strCache>
                <c:ptCount val="5"/>
                <c:pt idx="0">
                  <c:v>Desktop</c:v>
                </c:pt>
                <c:pt idx="1">
                  <c:v>Laptop</c:v>
                </c:pt>
                <c:pt idx="2">
                  <c:v>Smart TV</c:v>
                </c:pt>
                <c:pt idx="3">
                  <c:v>Smartphone</c:v>
                </c:pt>
                <c:pt idx="4">
                  <c:v>Tablet</c:v>
                </c:pt>
              </c:strCache>
            </c:strRef>
          </c:cat>
          <c:val>
            <c:numRef>
              <c:f>'Demographic Insights'!$F$20:$F$25</c:f>
              <c:numCache>
                <c:formatCode>General</c:formatCode>
                <c:ptCount val="5"/>
                <c:pt idx="0">
                  <c:v>41</c:v>
                </c:pt>
                <c:pt idx="1">
                  <c:v>33</c:v>
                </c:pt>
                <c:pt idx="2">
                  <c:v>49</c:v>
                </c:pt>
                <c:pt idx="3">
                  <c:v>42</c:v>
                </c:pt>
                <c:pt idx="4">
                  <c:v>40</c:v>
                </c:pt>
              </c:numCache>
            </c:numRef>
          </c:val>
          <c:extLst>
            <c:ext xmlns:c16="http://schemas.microsoft.com/office/drawing/2014/chart" uri="{C3380CC4-5D6E-409C-BE32-E72D297353CC}">
              <c16:uniqueId val="{00000004-53EC-4E6E-A701-A8CBBB3E0FEE}"/>
            </c:ext>
          </c:extLst>
        </c:ser>
        <c:dLbls>
          <c:dLblPos val="ctr"/>
          <c:showLegendKey val="0"/>
          <c:showVal val="1"/>
          <c:showCatName val="0"/>
          <c:showSerName val="0"/>
          <c:showPercent val="0"/>
          <c:showBubbleSize val="0"/>
        </c:dLbls>
        <c:gapWidth val="50"/>
        <c:overlap val="100"/>
        <c:axId val="629661471"/>
        <c:axId val="629647551"/>
      </c:barChart>
      <c:catAx>
        <c:axId val="629661471"/>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629647551"/>
        <c:crosses val="autoZero"/>
        <c:auto val="1"/>
        <c:lblAlgn val="ctr"/>
        <c:lblOffset val="100"/>
        <c:noMultiLvlLbl val="0"/>
      </c:catAx>
      <c:valAx>
        <c:axId val="629647551"/>
        <c:scaling>
          <c:orientation val="minMax"/>
        </c:scaling>
        <c:delete val="0"/>
        <c:axPos val="b"/>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6296614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85000"/>
      </a:schemeClr>
    </a:solidFill>
    <a:ln w="9525" cap="flat" cmpd="sng" algn="ctr">
      <a:solidFill>
        <a:schemeClr val="tx1"/>
      </a:solidFill>
      <a:round/>
    </a:ln>
    <a:effectLst>
      <a:glow rad="139700">
        <a:schemeClr val="tx1">
          <a:lumMod val="85000"/>
          <a:lumOff val="15000"/>
          <a:alpha val="40000"/>
        </a:schemeClr>
      </a:glow>
      <a:innerShdw blurRad="114300">
        <a:prstClr val="black"/>
      </a:inn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[streaming_service_data(1).xlsm]Retention &amp; Loyalty!PivotTable6</c:name>
    <c:fmtId val="16"/>
  </c:pivotSource>
  <c:chart>
    <c:title>
      <c:tx>
        <c:rich>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r>
              <a:rPr lang="en-US" b="1" u="sng">
                <a:solidFill>
                  <a:schemeClr val="tx1"/>
                </a:solidFill>
              </a:rPr>
              <a:t>RETENTION</a:t>
            </a:r>
            <a:r>
              <a:rPr lang="en-US" b="1" u="sng" baseline="0">
                <a:solidFill>
                  <a:schemeClr val="tx1"/>
                </a:solidFill>
              </a:rPr>
              <a:t> &amp; lOYALTY</a:t>
            </a:r>
            <a:endParaRPr lang="en-US" b="1" u="sng">
              <a:solidFill>
                <a:schemeClr val="tx1"/>
              </a:solidFill>
            </a:endParaRPr>
          </a:p>
        </c:rich>
      </c:tx>
      <c:overlay val="0"/>
      <c:spPr>
        <a:solidFill>
          <a:schemeClr val="bg1">
            <a:lumMod val="85000"/>
          </a:schemeClr>
        </a:solidFill>
        <a:ln>
          <a:noFill/>
        </a:ln>
        <a:effectLst/>
      </c:spPr>
      <c:txPr>
        <a:bodyPr rot="0" spcFirstLastPara="1" vertOverflow="ellipsis" vert="horz" wrap="square" anchor="ctr" anchorCtr="1"/>
        <a:lstStyle/>
        <a:p>
          <a:pPr>
            <a:defRPr sz="1500" b="1" i="0" u="none" strike="noStrike" kern="1200" cap="all" spc="100" normalizeH="0" baseline="0">
              <a:solidFill>
                <a:schemeClr val="lt1"/>
              </a:solidFill>
              <a:latin typeface="+mn-lt"/>
              <a:ea typeface="+mn-ea"/>
              <a:cs typeface="+mn-cs"/>
            </a:defRPr>
          </a:pPr>
          <a:endParaRPr lang="en-US"/>
        </a:p>
      </c:txPr>
    </c:title>
    <c:autoTitleDeleted val="0"/>
    <c:pivotFmts>
      <c:pivotFmt>
        <c:idx val="0"/>
        <c:spPr>
          <a:pattFill prst="ltUpDiag">
            <a:fgClr>
              <a:schemeClr val="accent1"/>
            </a:fgClr>
            <a:bgClr>
              <a:schemeClr val="lt1"/>
            </a:bgClr>
          </a:pattFill>
          <a:ln>
            <a:noFill/>
          </a:ln>
          <a:effectLst/>
        </c:spPr>
        <c:marker>
          <c:symbol val="circle"/>
          <c:size val="5"/>
          <c:spPr>
            <a:solidFill>
              <a:schemeClr val="accent1"/>
            </a:solidFill>
            <a:ln w="22225">
              <a:solidFill>
                <a:schemeClr val="lt1"/>
              </a:solidFill>
              <a:round/>
            </a:ln>
            <a:effectLst/>
          </c:spPr>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a:noFill/>
          </a:ln>
          <a:effectLst/>
        </c:spPr>
        <c:marker>
          <c:symbol val="none"/>
        </c:marker>
        <c:dLbl>
          <c:idx val="0"/>
          <c:spPr>
            <a:solidFill>
              <a:srgbClr val="4472C4">
                <a:alpha val="70000"/>
              </a:srgbClr>
            </a:solid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a:noFill/>
          </a:ln>
          <a:effectLst/>
        </c:spPr>
        <c:marker>
          <c:symbol val="none"/>
        </c:marker>
        <c:dLbl>
          <c:idx val="0"/>
          <c:spPr>
            <a:solidFill>
              <a:schemeClr val="bg1">
                <a:lumMod val="95000"/>
                <a:alpha val="70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pattFill prst="ltUpDiag">
            <a:fgClr>
              <a:schemeClr val="accent1"/>
            </a:fgClr>
            <a:bgClr>
              <a:schemeClr val="lt1"/>
            </a:bgClr>
          </a:pattFill>
          <a:ln>
            <a:noFill/>
          </a:ln>
          <a:effectLst/>
        </c:spPr>
        <c:marker>
          <c:symbol val="none"/>
        </c:marker>
        <c:dLbl>
          <c:idx val="0"/>
          <c:spPr>
            <a:solidFill>
              <a:schemeClr val="bg1">
                <a:lumMod val="95000"/>
                <a:alpha val="70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pattFill prst="ltUpDiag">
            <a:fgClr>
              <a:schemeClr val="accent1"/>
            </a:fgClr>
            <a:bgClr>
              <a:schemeClr val="lt1"/>
            </a:bgClr>
          </a:pattFill>
          <a:ln>
            <a:noFill/>
          </a:ln>
          <a:effectLst/>
        </c:spPr>
        <c:marker>
          <c:symbol val="none"/>
        </c:marker>
        <c:dLbl>
          <c:idx val="0"/>
          <c:spPr>
            <a:solidFill>
              <a:schemeClr val="bg1">
                <a:lumMod val="95000"/>
                <a:alpha val="70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'Retention &amp; Loyalty'!$C$3:$C$4</c:f>
              <c:strCache>
                <c:ptCount val="1"/>
                <c:pt idx="0">
                  <c:v>Active</c:v>
                </c:pt>
              </c:strCache>
            </c:strRef>
          </c:tx>
          <c:spPr>
            <a:pattFill prst="ltUpDiag">
              <a:fgClr>
                <a:schemeClr val="accent1"/>
              </a:fgClr>
              <a:bgClr>
                <a:schemeClr val="lt1"/>
              </a:bgClr>
            </a:pattFill>
            <a:ln>
              <a:noFill/>
            </a:ln>
            <a:effectLst/>
          </c:spPr>
          <c:invertIfNegative val="0"/>
          <c:dLbls>
            <c:spPr>
              <a:solidFill>
                <a:schemeClr val="bg1">
                  <a:lumMod val="95000"/>
                  <a:alpha val="70000"/>
                </a:schemeClr>
              </a:solidFill>
              <a:ln>
                <a:solidFill>
                  <a:sysClr val="windowText" lastClr="000000"/>
                </a:solidFill>
              </a:ln>
              <a:effectLst/>
            </c:spPr>
            <c:txPr>
              <a:bodyPr rot="0" spcFirstLastPara="1" vertOverflow="ellipsis" vert="horz" wrap="square" lIns="38100" tIns="19050" rIns="38100" bIns="19050" anchor="ctr" anchorCtr="1">
                <a:spAutoFit/>
              </a:bodyPr>
              <a:lstStyle/>
              <a:p>
                <a:pPr>
                  <a:defRPr sz="900" b="0" i="0" u="none" strike="noStrike" kern="1200" baseline="0">
                    <a:solidFill>
                      <a:sysClr val="windowText" lastClr="000000"/>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multiLvlStrRef>
              <c:f>'Retention &amp; Loyalty'!$A$5:$B$17</c:f>
              <c:multiLvlStrCache>
                <c:ptCount val="10"/>
                <c:lvl>
                  <c:pt idx="0">
                    <c:v>0-1000</c:v>
                  </c:pt>
                  <c:pt idx="1">
                    <c:v>10001-2000</c:v>
                  </c:pt>
                  <c:pt idx="2">
                    <c:v>2001-3000</c:v>
                  </c:pt>
                  <c:pt idx="3">
                    <c:v>3001-4000</c:v>
                  </c:pt>
                  <c:pt idx="4">
                    <c:v>4001-5000</c:v>
                  </c:pt>
                  <c:pt idx="5">
                    <c:v>0-1000</c:v>
                  </c:pt>
                  <c:pt idx="6">
                    <c:v>10001-2000</c:v>
                  </c:pt>
                  <c:pt idx="7">
                    <c:v>2001-3000</c:v>
                  </c:pt>
                  <c:pt idx="8">
                    <c:v>3001-4000</c:v>
                  </c:pt>
                  <c:pt idx="9">
                    <c:v>4001-5000</c:v>
                  </c:pt>
                </c:lvl>
                <c:lvl>
                  <c:pt idx="0">
                    <c:v>FALSE</c:v>
                  </c:pt>
                  <c:pt idx="5">
                    <c:v>TRUE</c:v>
                  </c:pt>
                </c:lvl>
              </c:multiLvlStrCache>
            </c:multiLvlStrRef>
          </c:cat>
          <c:val>
            <c:numRef>
              <c:f>'Retention &amp; Loyalty'!$C$5:$C$17</c:f>
              <c:numCache>
                <c:formatCode>0.00</c:formatCode>
                <c:ptCount val="10"/>
                <c:pt idx="0">
                  <c:v>12.252083333333333</c:v>
                </c:pt>
                <c:pt idx="1">
                  <c:v>11.658260869565222</c:v>
                </c:pt>
                <c:pt idx="2">
                  <c:v>12.736963696369633</c:v>
                </c:pt>
                <c:pt idx="3">
                  <c:v>12.606451612903225</c:v>
                </c:pt>
                <c:pt idx="4">
                  <c:v>12.301041666666668</c:v>
                </c:pt>
                <c:pt idx="5">
                  <c:v>11.577477477477474</c:v>
                </c:pt>
                <c:pt idx="6">
                  <c:v>10.788666666666668</c:v>
                </c:pt>
                <c:pt idx="7">
                  <c:v>10.800701754385969</c:v>
                </c:pt>
                <c:pt idx="8">
                  <c:v>11.749659863945574</c:v>
                </c:pt>
                <c:pt idx="9">
                  <c:v>12.028421052631577</c:v>
                </c:pt>
              </c:numCache>
            </c:numRef>
          </c:val>
          <c:extLst>
            <c:ext xmlns:c16="http://schemas.microsoft.com/office/drawing/2014/chart" uri="{C3380CC4-5D6E-409C-BE32-E72D297353CC}">
              <c16:uniqueId val="{00000000-3AE4-4AF6-B9A4-8A3E411BD4A1}"/>
            </c:ext>
          </c:extLst>
        </c:ser>
        <c:dLbls>
          <c:dLblPos val="inEnd"/>
          <c:showLegendKey val="0"/>
          <c:showVal val="1"/>
          <c:showCatName val="0"/>
          <c:showSerName val="0"/>
          <c:showPercent val="0"/>
          <c:showBubbleSize val="0"/>
        </c:dLbls>
        <c:gapWidth val="269"/>
        <c:overlap val="-20"/>
        <c:axId val="636629983"/>
        <c:axId val="636639103"/>
      </c:barChart>
      <c:catAx>
        <c:axId val="636629983"/>
        <c:scaling>
          <c:orientation val="minMax"/>
        </c:scaling>
        <c:delete val="0"/>
        <c:axPos val="b"/>
        <c:numFmt formatCode="General" sourceLinked="1"/>
        <c:majorTickMark val="none"/>
        <c:minorTickMark val="none"/>
        <c:tickLblPos val="nextTo"/>
        <c:spPr>
          <a:noFill/>
          <a:ln w="3175" cap="flat" cmpd="sng" algn="ctr">
            <a:solidFill>
              <a:schemeClr val="accent1">
                <a:lumMod val="60000"/>
                <a:lumOff val="40000"/>
              </a:schemeClr>
            </a:solidFill>
            <a:round/>
          </a:ln>
          <a:effectLst/>
        </c:spPr>
        <c:txPr>
          <a:bodyPr rot="-60000000" spcFirstLastPara="1" vertOverflow="ellipsis" vert="horz" wrap="square" anchor="ctr" anchorCtr="1"/>
          <a:lstStyle/>
          <a:p>
            <a:pPr>
              <a:defRPr sz="800" b="1" i="0" u="none" strike="noStrike" kern="1200" cap="all" spc="150" normalizeH="0" baseline="0">
                <a:solidFill>
                  <a:schemeClr val="lt1"/>
                </a:solidFill>
                <a:latin typeface="+mn-lt"/>
                <a:ea typeface="+mn-ea"/>
                <a:cs typeface="+mn-cs"/>
              </a:defRPr>
            </a:pPr>
            <a:endParaRPr lang="en-US"/>
          </a:p>
        </c:txPr>
        <c:crossAx val="636639103"/>
        <c:crosses val="autoZero"/>
        <c:auto val="1"/>
        <c:lblAlgn val="ctr"/>
        <c:lblOffset val="100"/>
        <c:noMultiLvlLbl val="0"/>
      </c:catAx>
      <c:valAx>
        <c:axId val="636639103"/>
        <c:scaling>
          <c:orientation val="minMax"/>
        </c:scaling>
        <c:delete val="0"/>
        <c:axPos val="l"/>
        <c:title>
          <c:tx>
            <c:rich>
              <a:bodyPr rot="-5400000" spcFirstLastPara="1" vertOverflow="ellipsis" vert="horz" wrap="square" anchor="ctr" anchorCtr="1"/>
              <a:lstStyle/>
              <a:p>
                <a:pPr>
                  <a:defRPr sz="1000" b="1" i="0" u="none" strike="noStrike" kern="1200" baseline="0">
                    <a:solidFill>
                      <a:schemeClr val="lt1"/>
                    </a:solidFill>
                    <a:latin typeface="Bahnschrift" panose="020B0502040204020203" pitchFamily="34" charset="0"/>
                    <a:ea typeface="+mn-ea"/>
                    <a:cs typeface="+mn-cs"/>
                  </a:defRPr>
                </a:pPr>
                <a:r>
                  <a:rPr lang="en-US" sz="1000">
                    <a:latin typeface="Bahnschrift" panose="020B0502040204020203" pitchFamily="34" charset="0"/>
                  </a:rPr>
                  <a:t>Login</a:t>
                </a:r>
                <a:r>
                  <a:rPr lang="en-US" sz="1000" baseline="0">
                    <a:latin typeface="Bahnschrift" panose="020B0502040204020203" pitchFamily="34" charset="0"/>
                  </a:rPr>
                  <a:t> Frequency</a:t>
                </a:r>
                <a:endParaRPr lang="en-US" sz="1000">
                  <a:latin typeface="Bahnschrift" panose="020B0502040204020203" pitchFamily="34" charset="0"/>
                </a:endParaRP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lt1"/>
                  </a:solidFill>
                  <a:latin typeface="Bahnschrift" panose="020B0502040204020203" pitchFamily="34" charset="0"/>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lt1"/>
                </a:solidFill>
                <a:latin typeface="+mn-lt"/>
                <a:ea typeface="+mn-ea"/>
                <a:cs typeface="+mn-cs"/>
              </a:defRPr>
            </a:pPr>
            <a:endParaRPr lang="en-US"/>
          </a:p>
        </c:txPr>
        <c:crossAx val="6366299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lumMod val="60000"/>
        <a:lumOff val="40000"/>
      </a:schemeClr>
    </a:solidFill>
    <a:ln w="9525" cap="flat" cmpd="sng" algn="ctr">
      <a:solidFill>
        <a:schemeClr val="tx1"/>
      </a:solidFill>
      <a:round/>
    </a:ln>
    <a:effectLst>
      <a:glow rad="139700">
        <a:schemeClr val="tx1">
          <a:lumMod val="95000"/>
          <a:lumOff val="5000"/>
          <a:alpha val="40000"/>
        </a:schemeClr>
      </a:glow>
      <a:innerShdw blurRad="114300">
        <a:prstClr val="black"/>
      </a:inn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[URBICA BOSE_CPDA_BATCH3.xlsx]Subscription Trends by Country!PivotTable7</c:name>
    <c:fmtId val="2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solidFill>
                  <a:schemeClr val="bg1">
                    <a:lumMod val="95000"/>
                  </a:schemeClr>
                </a:solidFill>
                <a:latin typeface="Aptos Display" panose="020B0004020202020204" pitchFamily="34" charset="0"/>
              </a:rPr>
              <a:t>Subscription</a:t>
            </a:r>
            <a:r>
              <a:rPr lang="en-US" b="1" baseline="0">
                <a:solidFill>
                  <a:schemeClr val="bg1">
                    <a:lumMod val="95000"/>
                  </a:schemeClr>
                </a:solidFill>
                <a:latin typeface="Aptos Display" panose="020B0004020202020204" pitchFamily="34" charset="0"/>
              </a:rPr>
              <a:t> Trends By Country</a:t>
            </a:r>
            <a:endParaRPr lang="en-US" b="1">
              <a:solidFill>
                <a:schemeClr val="bg1">
                  <a:lumMod val="95000"/>
                </a:schemeClr>
              </a:solidFill>
              <a:latin typeface="Aptos Display" panose="020B0004020202020204" pitchFamily="34" charset="0"/>
            </a:endParaRPr>
          </a:p>
        </c:rich>
      </c:tx>
      <c:overlay val="0"/>
      <c:spPr>
        <a:solidFill>
          <a:schemeClr val="tx1">
            <a:lumMod val="65000"/>
            <a:lumOff val="35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col"/>
        <c:grouping val="clustered"/>
        <c:varyColors val="0"/>
        <c:ser>
          <c:idx val="0"/>
          <c:order val="0"/>
          <c:tx>
            <c:strRef>
              <c:f>'Subscription Trends by Country'!$B$2</c:f>
              <c:strCache>
                <c:ptCount val="1"/>
                <c:pt idx="0">
                  <c:v>Total Users</c:v>
                </c:pt>
              </c:strCache>
            </c:strRef>
          </c:tx>
          <c:spPr>
            <a:solidFill>
              <a:schemeClr val="accent1"/>
            </a:solidFill>
            <a:ln>
              <a:noFill/>
            </a:ln>
            <a:effectLst/>
            <a:sp3d/>
          </c:spPr>
          <c:invertIfNegative val="0"/>
          <c:cat>
            <c:strRef>
              <c:f>'Subscription Trends by Country'!$A$3:$A$10</c:f>
              <c:strCache>
                <c:ptCount val="7"/>
                <c:pt idx="0">
                  <c:v>Australia</c:v>
                </c:pt>
                <c:pt idx="1">
                  <c:v>Canada</c:v>
                </c:pt>
                <c:pt idx="2">
                  <c:v>France</c:v>
                </c:pt>
                <c:pt idx="3">
                  <c:v>Germany</c:v>
                </c:pt>
                <c:pt idx="4">
                  <c:v>India</c:v>
                </c:pt>
                <c:pt idx="5">
                  <c:v>UK</c:v>
                </c:pt>
                <c:pt idx="6">
                  <c:v>USA</c:v>
                </c:pt>
              </c:strCache>
            </c:strRef>
          </c:cat>
          <c:val>
            <c:numRef>
              <c:f>'Subscription Trends by Country'!$B$3:$B$10</c:f>
              <c:numCache>
                <c:formatCode>General</c:formatCode>
                <c:ptCount val="7"/>
                <c:pt idx="0">
                  <c:v>140</c:v>
                </c:pt>
                <c:pt idx="1">
                  <c:v>139</c:v>
                </c:pt>
                <c:pt idx="2">
                  <c:v>151</c:v>
                </c:pt>
                <c:pt idx="3">
                  <c:v>146</c:v>
                </c:pt>
                <c:pt idx="4">
                  <c:v>116</c:v>
                </c:pt>
                <c:pt idx="5">
                  <c:v>150</c:v>
                </c:pt>
                <c:pt idx="6">
                  <c:v>158</c:v>
                </c:pt>
              </c:numCache>
            </c:numRef>
          </c:val>
          <c:extLst>
            <c:ext xmlns:c16="http://schemas.microsoft.com/office/drawing/2014/chart" uri="{C3380CC4-5D6E-409C-BE32-E72D297353CC}">
              <c16:uniqueId val="{00000000-5605-436A-8982-47D277230DA4}"/>
            </c:ext>
          </c:extLst>
        </c:ser>
        <c:ser>
          <c:idx val="1"/>
          <c:order val="1"/>
          <c:tx>
            <c:strRef>
              <c:f>'Subscription Trends by Country'!$C$2</c:f>
              <c:strCache>
                <c:ptCount val="1"/>
                <c:pt idx="0">
                  <c:v>Avg Monthly Price</c:v>
                </c:pt>
              </c:strCache>
            </c:strRef>
          </c:tx>
          <c:spPr>
            <a:solidFill>
              <a:schemeClr val="accent2"/>
            </a:solidFill>
            <a:ln>
              <a:noFill/>
            </a:ln>
            <a:effectLst/>
            <a:sp3d/>
          </c:spPr>
          <c:invertIfNegative val="0"/>
          <c:cat>
            <c:strRef>
              <c:f>'Subscription Trends by Country'!$A$3:$A$10</c:f>
              <c:strCache>
                <c:ptCount val="7"/>
                <c:pt idx="0">
                  <c:v>Australia</c:v>
                </c:pt>
                <c:pt idx="1">
                  <c:v>Canada</c:v>
                </c:pt>
                <c:pt idx="2">
                  <c:v>France</c:v>
                </c:pt>
                <c:pt idx="3">
                  <c:v>Germany</c:v>
                </c:pt>
                <c:pt idx="4">
                  <c:v>India</c:v>
                </c:pt>
                <c:pt idx="5">
                  <c:v>UK</c:v>
                </c:pt>
                <c:pt idx="6">
                  <c:v>USA</c:v>
                </c:pt>
              </c:strCache>
            </c:strRef>
          </c:cat>
          <c:val>
            <c:numRef>
              <c:f>'Subscription Trends by Country'!$C$3:$C$10</c:f>
              <c:numCache>
                <c:formatCode>0.00</c:formatCode>
                <c:ptCount val="7"/>
                <c:pt idx="0">
                  <c:v>12.332857142857151</c:v>
                </c:pt>
                <c:pt idx="1">
                  <c:v>12.076330935251805</c:v>
                </c:pt>
                <c:pt idx="2">
                  <c:v>11.804569536423848</c:v>
                </c:pt>
                <c:pt idx="3">
                  <c:v>11.90780821917809</c:v>
                </c:pt>
                <c:pt idx="4">
                  <c:v>12.093448275862077</c:v>
                </c:pt>
                <c:pt idx="5">
                  <c:v>12.04333333333334</c:v>
                </c:pt>
                <c:pt idx="6">
                  <c:v>11.964683544303805</c:v>
                </c:pt>
              </c:numCache>
            </c:numRef>
          </c:val>
          <c:extLst>
            <c:ext xmlns:c16="http://schemas.microsoft.com/office/drawing/2014/chart" uri="{C3380CC4-5D6E-409C-BE32-E72D297353CC}">
              <c16:uniqueId val="{00000001-5605-436A-8982-47D277230DA4}"/>
            </c:ext>
          </c:extLst>
        </c:ser>
        <c:ser>
          <c:idx val="2"/>
          <c:order val="2"/>
          <c:tx>
            <c:strRef>
              <c:f>'Subscription Trends by Country'!$D$2</c:f>
              <c:strCache>
                <c:ptCount val="1"/>
                <c:pt idx="0">
                  <c:v>Avg Watch Hours</c:v>
                </c:pt>
              </c:strCache>
            </c:strRef>
          </c:tx>
          <c:spPr>
            <a:solidFill>
              <a:schemeClr val="accent3"/>
            </a:solidFill>
            <a:ln>
              <a:noFill/>
            </a:ln>
            <a:effectLst/>
            <a:sp3d/>
          </c:spPr>
          <c:invertIfNegative val="0"/>
          <c:cat>
            <c:strRef>
              <c:f>'Subscription Trends by Country'!$A$3:$A$10</c:f>
              <c:strCache>
                <c:ptCount val="7"/>
                <c:pt idx="0">
                  <c:v>Australia</c:v>
                </c:pt>
                <c:pt idx="1">
                  <c:v>Canada</c:v>
                </c:pt>
                <c:pt idx="2">
                  <c:v>France</c:v>
                </c:pt>
                <c:pt idx="3">
                  <c:v>Germany</c:v>
                </c:pt>
                <c:pt idx="4">
                  <c:v>India</c:v>
                </c:pt>
                <c:pt idx="5">
                  <c:v>UK</c:v>
                </c:pt>
                <c:pt idx="6">
                  <c:v>USA</c:v>
                </c:pt>
              </c:strCache>
            </c:strRef>
          </c:cat>
          <c:val>
            <c:numRef>
              <c:f>'Subscription Trends by Country'!$D$3:$D$10</c:f>
              <c:numCache>
                <c:formatCode>0.00</c:formatCode>
                <c:ptCount val="7"/>
                <c:pt idx="0">
                  <c:v>249.36428571428573</c:v>
                </c:pt>
                <c:pt idx="1">
                  <c:v>253.02877697841726</c:v>
                </c:pt>
                <c:pt idx="2">
                  <c:v>259.47682119205297</c:v>
                </c:pt>
                <c:pt idx="3">
                  <c:v>287.89726027397262</c:v>
                </c:pt>
                <c:pt idx="4">
                  <c:v>237.36206896551724</c:v>
                </c:pt>
                <c:pt idx="5">
                  <c:v>239.82666666666665</c:v>
                </c:pt>
                <c:pt idx="6">
                  <c:v>251.34177215189874</c:v>
                </c:pt>
              </c:numCache>
            </c:numRef>
          </c:val>
          <c:extLst>
            <c:ext xmlns:c16="http://schemas.microsoft.com/office/drawing/2014/chart" uri="{C3380CC4-5D6E-409C-BE32-E72D297353CC}">
              <c16:uniqueId val="{00000002-5605-436A-8982-47D277230DA4}"/>
            </c:ext>
          </c:extLst>
        </c:ser>
        <c:ser>
          <c:idx val="3"/>
          <c:order val="3"/>
          <c:tx>
            <c:strRef>
              <c:f>'Subscription Trends by Country'!$E$2</c:f>
              <c:strCache>
                <c:ptCount val="1"/>
                <c:pt idx="0">
                  <c:v>Active Users</c:v>
                </c:pt>
              </c:strCache>
            </c:strRef>
          </c:tx>
          <c:spPr>
            <a:solidFill>
              <a:schemeClr val="accent4"/>
            </a:solidFill>
            <a:ln>
              <a:noFill/>
            </a:ln>
            <a:effectLst/>
            <a:sp3d/>
          </c:spPr>
          <c:invertIfNegative val="0"/>
          <c:cat>
            <c:strRef>
              <c:f>'Subscription Trends by Country'!$A$3:$A$10</c:f>
              <c:strCache>
                <c:ptCount val="7"/>
                <c:pt idx="0">
                  <c:v>Australia</c:v>
                </c:pt>
                <c:pt idx="1">
                  <c:v>Canada</c:v>
                </c:pt>
                <c:pt idx="2">
                  <c:v>France</c:v>
                </c:pt>
                <c:pt idx="3">
                  <c:v>Germany</c:v>
                </c:pt>
                <c:pt idx="4">
                  <c:v>India</c:v>
                </c:pt>
                <c:pt idx="5">
                  <c:v>UK</c:v>
                </c:pt>
                <c:pt idx="6">
                  <c:v>USA</c:v>
                </c:pt>
              </c:strCache>
            </c:strRef>
          </c:cat>
          <c:val>
            <c:numRef>
              <c:f>'Subscription Trends by Country'!$E$3:$E$10</c:f>
              <c:numCache>
                <c:formatCode>General</c:formatCode>
                <c:ptCount val="7"/>
                <c:pt idx="0">
                  <c:v>140</c:v>
                </c:pt>
                <c:pt idx="1">
                  <c:v>139</c:v>
                </c:pt>
                <c:pt idx="2">
                  <c:v>151</c:v>
                </c:pt>
                <c:pt idx="3">
                  <c:v>146</c:v>
                </c:pt>
                <c:pt idx="4">
                  <c:v>116</c:v>
                </c:pt>
                <c:pt idx="5">
                  <c:v>150</c:v>
                </c:pt>
                <c:pt idx="6">
                  <c:v>158</c:v>
                </c:pt>
              </c:numCache>
            </c:numRef>
          </c:val>
          <c:extLst>
            <c:ext xmlns:c16="http://schemas.microsoft.com/office/drawing/2014/chart" uri="{C3380CC4-5D6E-409C-BE32-E72D297353CC}">
              <c16:uniqueId val="{00000003-5605-436A-8982-47D277230DA4}"/>
            </c:ext>
          </c:extLst>
        </c:ser>
        <c:ser>
          <c:idx val="4"/>
          <c:order val="4"/>
          <c:tx>
            <c:strRef>
              <c:f>'Subscription Trends by Country'!$F$2</c:f>
              <c:strCache>
                <c:ptCount val="1"/>
                <c:pt idx="0">
                  <c:v>Avg Profile Per User</c:v>
                </c:pt>
              </c:strCache>
            </c:strRef>
          </c:tx>
          <c:spPr>
            <a:solidFill>
              <a:schemeClr val="accent5"/>
            </a:solidFill>
            <a:ln>
              <a:noFill/>
            </a:ln>
            <a:effectLst/>
            <a:sp3d/>
          </c:spPr>
          <c:invertIfNegative val="0"/>
          <c:cat>
            <c:strRef>
              <c:f>'Subscription Trends by Country'!$A$3:$A$10</c:f>
              <c:strCache>
                <c:ptCount val="7"/>
                <c:pt idx="0">
                  <c:v>Australia</c:v>
                </c:pt>
                <c:pt idx="1">
                  <c:v>Canada</c:v>
                </c:pt>
                <c:pt idx="2">
                  <c:v>France</c:v>
                </c:pt>
                <c:pt idx="3">
                  <c:v>Germany</c:v>
                </c:pt>
                <c:pt idx="4">
                  <c:v>India</c:v>
                </c:pt>
                <c:pt idx="5">
                  <c:v>UK</c:v>
                </c:pt>
                <c:pt idx="6">
                  <c:v>USA</c:v>
                </c:pt>
              </c:strCache>
            </c:strRef>
          </c:cat>
          <c:val>
            <c:numRef>
              <c:f>'Subscription Trends by Country'!$F$3:$F$10</c:f>
              <c:numCache>
                <c:formatCode>0.00</c:formatCode>
                <c:ptCount val="7"/>
                <c:pt idx="0">
                  <c:v>3.5357142857142856</c:v>
                </c:pt>
                <c:pt idx="1">
                  <c:v>3.4892086330935252</c:v>
                </c:pt>
                <c:pt idx="2">
                  <c:v>3.2450331125827816</c:v>
                </c:pt>
                <c:pt idx="3">
                  <c:v>3.5616438356164384</c:v>
                </c:pt>
                <c:pt idx="4">
                  <c:v>3.5172413793103448</c:v>
                </c:pt>
                <c:pt idx="5">
                  <c:v>3.38</c:v>
                </c:pt>
                <c:pt idx="6">
                  <c:v>3.5126582278481013</c:v>
                </c:pt>
              </c:numCache>
            </c:numRef>
          </c:val>
          <c:extLst>
            <c:ext xmlns:c16="http://schemas.microsoft.com/office/drawing/2014/chart" uri="{C3380CC4-5D6E-409C-BE32-E72D297353CC}">
              <c16:uniqueId val="{00000004-5605-436A-8982-47D277230DA4}"/>
            </c:ext>
          </c:extLst>
        </c:ser>
        <c:ser>
          <c:idx val="5"/>
          <c:order val="5"/>
          <c:tx>
            <c:strRef>
              <c:f>'Subscription Trends by Country'!$G$2</c:f>
              <c:strCache>
                <c:ptCount val="1"/>
                <c:pt idx="0">
                  <c:v>Avg Loyalty Points</c:v>
                </c:pt>
              </c:strCache>
            </c:strRef>
          </c:tx>
          <c:spPr>
            <a:solidFill>
              <a:schemeClr val="accent6"/>
            </a:solidFill>
            <a:ln>
              <a:noFill/>
            </a:ln>
            <a:effectLst/>
            <a:sp3d/>
          </c:spPr>
          <c:invertIfNegative val="0"/>
          <c:cat>
            <c:strRef>
              <c:f>'Subscription Trends by Country'!$A$3:$A$10</c:f>
              <c:strCache>
                <c:ptCount val="7"/>
                <c:pt idx="0">
                  <c:v>Australia</c:v>
                </c:pt>
                <c:pt idx="1">
                  <c:v>Canada</c:v>
                </c:pt>
                <c:pt idx="2">
                  <c:v>France</c:v>
                </c:pt>
                <c:pt idx="3">
                  <c:v>Germany</c:v>
                </c:pt>
                <c:pt idx="4">
                  <c:v>India</c:v>
                </c:pt>
                <c:pt idx="5">
                  <c:v>UK</c:v>
                </c:pt>
                <c:pt idx="6">
                  <c:v>USA</c:v>
                </c:pt>
              </c:strCache>
            </c:strRef>
          </c:cat>
          <c:val>
            <c:numRef>
              <c:f>'Subscription Trends by Country'!$G$3:$G$10</c:f>
              <c:numCache>
                <c:formatCode>0.00</c:formatCode>
                <c:ptCount val="7"/>
                <c:pt idx="0">
                  <c:v>2448.2857142857142</c:v>
                </c:pt>
                <c:pt idx="1">
                  <c:v>2553.223021582734</c:v>
                </c:pt>
                <c:pt idx="2">
                  <c:v>2454.4437086092717</c:v>
                </c:pt>
                <c:pt idx="3">
                  <c:v>2258.4452054794519</c:v>
                </c:pt>
                <c:pt idx="4">
                  <c:v>2598.155172413793</c:v>
                </c:pt>
                <c:pt idx="5">
                  <c:v>2462.1999999999998</c:v>
                </c:pt>
                <c:pt idx="6">
                  <c:v>2376.5126582278481</c:v>
                </c:pt>
              </c:numCache>
            </c:numRef>
          </c:val>
          <c:extLst>
            <c:ext xmlns:c16="http://schemas.microsoft.com/office/drawing/2014/chart" uri="{C3380CC4-5D6E-409C-BE32-E72D297353CC}">
              <c16:uniqueId val="{00000005-5605-436A-8982-47D277230DA4}"/>
            </c:ext>
          </c:extLst>
        </c:ser>
        <c:dLbls>
          <c:showLegendKey val="0"/>
          <c:showVal val="0"/>
          <c:showCatName val="0"/>
          <c:showSerName val="0"/>
          <c:showPercent val="0"/>
          <c:showBubbleSize val="0"/>
        </c:dLbls>
        <c:gapWidth val="150"/>
        <c:shape val="box"/>
        <c:axId val="625397759"/>
        <c:axId val="625381439"/>
        <c:axId val="0"/>
      </c:bar3DChart>
      <c:catAx>
        <c:axId val="6253977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625381439"/>
        <c:crosses val="autoZero"/>
        <c:auto val="1"/>
        <c:lblAlgn val="ctr"/>
        <c:lblOffset val="100"/>
        <c:noMultiLvlLbl val="0"/>
      </c:catAx>
      <c:valAx>
        <c:axId val="62538143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6253977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75000"/>
      </a:schemeClr>
    </a:solidFill>
    <a:ln w="9525" cap="flat" cmpd="sng" algn="ctr">
      <a:solidFill>
        <a:schemeClr val="tx1"/>
      </a:solidFill>
      <a:round/>
    </a:ln>
    <a:effectLst>
      <a:glow rad="101600">
        <a:schemeClr val="tx1">
          <a:lumMod val="95000"/>
          <a:lumOff val="5000"/>
          <a:alpha val="40000"/>
        </a:schemeClr>
      </a:glow>
      <a:innerShdw blurRad="114300">
        <a:prstClr val="black"/>
      </a:inn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 id="14">
  <a:schemeClr val="accent1"/>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00">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14">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800"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styleClr val="auto"/>
    </cs:fillRef>
    <cs:effectRef idx="0"/>
    <cs:fontRef idx="minor">
      <a:schemeClr val="lt1"/>
    </cs:fontRef>
    <cs:spPr>
      <a:solidFill>
        <a:schemeClr val="phClr">
          <a:alpha val="70000"/>
        </a:schemeClr>
      </a:solidFill>
    </cs:spPr>
    <cs:defRPr sz="900"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5/20/2025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 Id="rId4" Type="http://schemas.openxmlformats.org/officeDocument/2006/relationships/chart" Target="../charts/char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54C5-FFB0-CEBB-7E4F-5887A6BCBF03}"/>
              </a:ext>
            </a:extLst>
          </p:cNvPr>
          <p:cNvSpPr>
            <a:spLocks noGrp="1"/>
          </p:cNvSpPr>
          <p:nvPr>
            <p:ph type="ctrTitle"/>
          </p:nvPr>
        </p:nvSpPr>
        <p:spPr/>
        <p:txBody>
          <a:bodyPr/>
          <a:lstStyle/>
          <a:p>
            <a:r>
              <a:rPr lang="en-US" spc="-150" dirty="0">
                <a:solidFill>
                  <a:schemeClr val="accent1">
                    <a:lumMod val="75000"/>
                  </a:schemeClr>
                </a:solidFill>
              </a:rPr>
              <a:t>CPDA-BATCH-3</a:t>
            </a:r>
            <a:br>
              <a:rPr lang="en-US" dirty="0"/>
            </a:br>
            <a:r>
              <a:rPr lang="en-US" sz="4000" b="1" dirty="0" err="1">
                <a:highlight>
                  <a:srgbClr val="C0C0C0"/>
                </a:highlight>
                <a:latin typeface="Arial Narrow" panose="020B0606020202030204" pitchFamily="34" charset="0"/>
              </a:rPr>
              <a:t>Urbica</a:t>
            </a:r>
            <a:r>
              <a:rPr lang="en-US" sz="4000" b="1" dirty="0">
                <a:highlight>
                  <a:srgbClr val="C0C0C0"/>
                </a:highlight>
                <a:latin typeface="Arial Narrow" panose="020B0606020202030204" pitchFamily="34" charset="0"/>
              </a:rPr>
              <a:t> Bose</a:t>
            </a:r>
            <a:endParaRPr lang="en-US" b="1" dirty="0">
              <a:highlight>
                <a:srgbClr val="C0C0C0"/>
              </a:highlight>
              <a:latin typeface="Arial Narrow" panose="020B0606020202030204" pitchFamily="34" charset="0"/>
            </a:endParaRPr>
          </a:p>
        </p:txBody>
      </p:sp>
      <p:sp>
        <p:nvSpPr>
          <p:cNvPr id="3" name="Subtitle 2">
            <a:extLst>
              <a:ext uri="{FF2B5EF4-FFF2-40B4-BE49-F238E27FC236}">
                <a16:creationId xmlns:a16="http://schemas.microsoft.com/office/drawing/2014/main" id="{891774BD-7F17-3699-277F-FF70C8CB1968}"/>
              </a:ext>
            </a:extLst>
          </p:cNvPr>
          <p:cNvSpPr>
            <a:spLocks noGrp="1"/>
          </p:cNvSpPr>
          <p:nvPr>
            <p:ph type="subTitle" idx="1"/>
          </p:nvPr>
        </p:nvSpPr>
        <p:spPr/>
        <p:txBody>
          <a:bodyPr/>
          <a:lstStyle/>
          <a:p>
            <a:r>
              <a:rPr lang="en-US" u="sng" dirty="0">
                <a:solidFill>
                  <a:schemeClr val="tx1">
                    <a:lumMod val="95000"/>
                    <a:lumOff val="5000"/>
                  </a:schemeClr>
                </a:solidFill>
                <a:latin typeface="Book Antiqua" panose="02040602050305030304" pitchFamily="18" charset="0"/>
              </a:rPr>
              <a:t>Project Title- Streaming Service User Analysis</a:t>
            </a:r>
          </a:p>
        </p:txBody>
      </p:sp>
    </p:spTree>
    <p:extLst>
      <p:ext uri="{BB962C8B-B14F-4D97-AF65-F5344CB8AC3E}">
        <p14:creationId xmlns:p14="http://schemas.microsoft.com/office/powerpoint/2010/main" val="2831581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9F11-A01B-4A69-577A-4D29DE30B223}"/>
              </a:ext>
            </a:extLst>
          </p:cNvPr>
          <p:cNvSpPr>
            <a:spLocks noGrp="1"/>
          </p:cNvSpPr>
          <p:nvPr>
            <p:ph type="title"/>
          </p:nvPr>
        </p:nvSpPr>
        <p:spPr>
          <a:solidFill>
            <a:schemeClr val="accent3">
              <a:lumMod val="20000"/>
              <a:lumOff val="80000"/>
            </a:schemeClr>
          </a:solidFill>
          <a:ln>
            <a:solidFill>
              <a:schemeClr val="accent3">
                <a:lumMod val="75000"/>
              </a:schemeClr>
            </a:solidFill>
          </a:ln>
          <a:effectLst>
            <a:glow rad="101600">
              <a:schemeClr val="accent3">
                <a:lumMod val="60000"/>
                <a:lumOff val="40000"/>
                <a:alpha val="60000"/>
              </a:schemeClr>
            </a:glow>
            <a:innerShdw blurRad="63500" dist="50800" dir="13500000">
              <a:prstClr val="black">
                <a:alpha val="50000"/>
              </a:prstClr>
            </a:innerShdw>
            <a:softEdge rad="12700"/>
          </a:effectLst>
        </p:spPr>
        <p:txBody>
          <a:bodyPr/>
          <a:lstStyle/>
          <a:p>
            <a:r>
              <a:rPr lang="en-US" sz="3600" b="1" dirty="0"/>
              <a:t>SUMMARY OF THE REPORT</a:t>
            </a:r>
            <a:endParaRPr lang="en-US" b="1" dirty="0"/>
          </a:p>
        </p:txBody>
      </p:sp>
      <p:sp>
        <p:nvSpPr>
          <p:cNvPr id="3" name="Content Placeholder 2">
            <a:extLst>
              <a:ext uri="{FF2B5EF4-FFF2-40B4-BE49-F238E27FC236}">
                <a16:creationId xmlns:a16="http://schemas.microsoft.com/office/drawing/2014/main" id="{21C5D3C3-F7AD-E189-7FF6-6EE148018D17}"/>
              </a:ext>
            </a:extLst>
          </p:cNvPr>
          <p:cNvSpPr>
            <a:spLocks noGrp="1"/>
          </p:cNvSpPr>
          <p:nvPr>
            <p:ph idx="1"/>
          </p:nvPr>
        </p:nvSpPr>
        <p:spPr/>
        <p:txBody>
          <a:bodyPr/>
          <a:lstStyle/>
          <a:p>
            <a:pPr>
              <a:buFont typeface="Wingdings" panose="05000000000000000000" pitchFamily="2" charset="2"/>
              <a:buChar char="§"/>
            </a:pPr>
            <a:r>
              <a:rPr lang="en-US" dirty="0">
                <a:solidFill>
                  <a:schemeClr val="tx1"/>
                </a:solidFill>
              </a:rPr>
              <a:t>Analyzed User Behavior, Preferences and Engagement with the streaming platform.</a:t>
            </a:r>
          </a:p>
          <a:p>
            <a:pPr>
              <a:buFont typeface="Wingdings" panose="05000000000000000000" pitchFamily="2" charset="2"/>
              <a:buChar char="§"/>
            </a:pPr>
            <a:endParaRPr lang="en-US" dirty="0">
              <a:solidFill>
                <a:schemeClr val="tx1"/>
              </a:solidFill>
            </a:endParaRPr>
          </a:p>
          <a:p>
            <a:pPr>
              <a:buFont typeface="Wingdings" panose="05000000000000000000" pitchFamily="2" charset="2"/>
              <a:buChar char="§"/>
            </a:pPr>
            <a:r>
              <a:rPr lang="en-US" dirty="0">
                <a:solidFill>
                  <a:schemeClr val="tx1"/>
                </a:solidFill>
              </a:rPr>
              <a:t>Identified trends that can improve user experience and business decisions.</a:t>
            </a:r>
          </a:p>
        </p:txBody>
      </p:sp>
    </p:spTree>
    <p:extLst>
      <p:ext uri="{BB962C8B-B14F-4D97-AF65-F5344CB8AC3E}">
        <p14:creationId xmlns:p14="http://schemas.microsoft.com/office/powerpoint/2010/main" val="34732292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330E-C067-4742-A41F-D62EDE155B0B}"/>
              </a:ext>
            </a:extLst>
          </p:cNvPr>
          <p:cNvSpPr>
            <a:spLocks noGrp="1"/>
          </p:cNvSpPr>
          <p:nvPr>
            <p:ph type="title"/>
          </p:nvPr>
        </p:nvSpPr>
        <p:spPr>
          <a:solidFill>
            <a:schemeClr val="tx2">
              <a:lumMod val="10000"/>
              <a:lumOff val="90000"/>
            </a:schemeClr>
          </a:solidFill>
        </p:spPr>
        <p:txBody>
          <a:bodyPr>
            <a:normAutofit fontScale="90000"/>
          </a:bodyPr>
          <a:lstStyle/>
          <a:p>
            <a:r>
              <a:rPr lang="en-US" sz="4000" b="1" dirty="0">
                <a:highlight>
                  <a:srgbClr val="C0C0C0"/>
                </a:highlight>
              </a:rPr>
              <a:t>Analysis Area</a:t>
            </a:r>
            <a:br>
              <a:rPr lang="en-US" dirty="0"/>
            </a:br>
            <a:r>
              <a:rPr lang="en-US" dirty="0">
                <a:solidFill>
                  <a:srgbClr val="002060"/>
                </a:solidFill>
              </a:rPr>
              <a:t>Subscription and Revenue Analysis</a:t>
            </a:r>
          </a:p>
        </p:txBody>
      </p:sp>
      <p:graphicFrame>
        <p:nvGraphicFramePr>
          <p:cNvPr id="4" name="Content Placeholder 3">
            <a:extLst>
              <a:ext uri="{FF2B5EF4-FFF2-40B4-BE49-F238E27FC236}">
                <a16:creationId xmlns:a16="http://schemas.microsoft.com/office/drawing/2014/main" id="{DC277061-4966-46ED-BCAE-8B0D776978AF}"/>
              </a:ext>
            </a:extLst>
          </p:cNvPr>
          <p:cNvGraphicFramePr>
            <a:graphicFrameLocks noGrp="1"/>
          </p:cNvGraphicFramePr>
          <p:nvPr>
            <p:ph idx="1"/>
            <p:extLst>
              <p:ext uri="{D42A27DB-BD31-4B8C-83A1-F6EECF244321}">
                <p14:modId xmlns:p14="http://schemas.microsoft.com/office/powerpoint/2010/main" val="4226032129"/>
              </p:ext>
            </p:extLst>
          </p:nvPr>
        </p:nvGraphicFramePr>
        <p:xfrm>
          <a:off x="1423923" y="2557462"/>
          <a:ext cx="4399361" cy="201453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2D5D5E20-3074-4F9F-A58B-F48A45C21193}"/>
              </a:ext>
            </a:extLst>
          </p:cNvPr>
          <p:cNvGraphicFramePr>
            <a:graphicFrameLocks/>
          </p:cNvGraphicFramePr>
          <p:nvPr>
            <p:extLst>
              <p:ext uri="{D42A27DB-BD31-4B8C-83A1-F6EECF244321}">
                <p14:modId xmlns:p14="http://schemas.microsoft.com/office/powerpoint/2010/main" val="2441938977"/>
              </p:ext>
            </p:extLst>
          </p:nvPr>
        </p:nvGraphicFramePr>
        <p:xfrm>
          <a:off x="6521116" y="2557463"/>
          <a:ext cx="4246961" cy="2014539"/>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B2C604C9-977E-48CF-ECBC-B5AF7FDDF76D}"/>
              </a:ext>
            </a:extLst>
          </p:cNvPr>
          <p:cNvSpPr/>
          <p:nvPr/>
        </p:nvSpPr>
        <p:spPr>
          <a:xfrm>
            <a:off x="1295400" y="4752474"/>
            <a:ext cx="9942095" cy="1123394"/>
          </a:xfrm>
          <a:prstGeom prst="rect">
            <a:avLst/>
          </a:prstGeom>
          <a:solidFill>
            <a:schemeClr val="accent1">
              <a:lumMod val="20000"/>
              <a:lumOff val="80000"/>
            </a:schemeClr>
          </a:solidFill>
        </p:spPr>
        <p:style>
          <a:lnRef idx="2">
            <a:schemeClr val="accent6"/>
          </a:lnRef>
          <a:fillRef idx="1">
            <a:schemeClr val="lt1"/>
          </a:fillRef>
          <a:effectRef idx="0">
            <a:schemeClr val="accent6"/>
          </a:effectRef>
          <a:fontRef idx="minor">
            <a:schemeClr val="dk1"/>
          </a:fontRef>
        </p:style>
        <p:txBody>
          <a:bodyPr rtlCol="0" anchor="t"/>
          <a:lstStyle/>
          <a:p>
            <a:r>
              <a:rPr lang="en-US" b="1" dirty="0">
                <a:solidFill>
                  <a:schemeClr val="tx1"/>
                </a:solidFill>
              </a:rPr>
              <a:t>We have analyzed the users monthly revenue based on different subscription plans and also we have analyzed the distribution of Users across different age group where as the different subscription plan is categorized as Low Mid and High Tier. We have derived the sum of monthly revenue correspondingly. </a:t>
            </a:r>
          </a:p>
        </p:txBody>
      </p:sp>
    </p:spTree>
    <p:extLst>
      <p:ext uri="{BB962C8B-B14F-4D97-AF65-F5344CB8AC3E}">
        <p14:creationId xmlns:p14="http://schemas.microsoft.com/office/powerpoint/2010/main" val="30875818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FA65-3E0D-7285-C263-4BCBAFE7E74A}"/>
              </a:ext>
            </a:extLst>
          </p:cNvPr>
          <p:cNvSpPr>
            <a:spLocks noGrp="1"/>
          </p:cNvSpPr>
          <p:nvPr>
            <p:ph type="title"/>
          </p:nvPr>
        </p:nvSpPr>
        <p:spPr>
          <a:xfrm>
            <a:off x="1285875" y="818230"/>
            <a:ext cx="9506451" cy="642131"/>
          </a:xfrm>
          <a:solidFill>
            <a:schemeClr val="tx2">
              <a:lumMod val="10000"/>
              <a:lumOff val="90000"/>
            </a:schemeClr>
          </a:solidFill>
          <a:ln>
            <a:solidFill>
              <a:schemeClr val="tx1">
                <a:lumMod val="85000"/>
                <a:lumOff val="15000"/>
              </a:schemeClr>
            </a:solidFill>
          </a:ln>
          <a:effectLst>
            <a:outerShdw blurRad="152400" dist="317500" dir="5400000" sx="90000" sy="-19000" rotWithShape="0">
              <a:prstClr val="black">
                <a:alpha val="15000"/>
              </a:prstClr>
            </a:outerShdw>
          </a:effectLst>
          <a:scene3d>
            <a:camera prst="orthographicFront"/>
            <a:lightRig rig="threePt" dir="t"/>
          </a:scene3d>
          <a:sp3d>
            <a:bevelT/>
          </a:sp3d>
        </p:spPr>
        <p:txBody>
          <a:bodyPr>
            <a:normAutofit fontScale="90000"/>
          </a:bodyPr>
          <a:lstStyle/>
          <a:p>
            <a:r>
              <a:rPr lang="en-US" dirty="0">
                <a:solidFill>
                  <a:schemeClr val="accent3">
                    <a:lumMod val="50000"/>
                  </a:schemeClr>
                </a:solidFill>
              </a:rPr>
              <a:t>User Management Metrics</a:t>
            </a:r>
          </a:p>
        </p:txBody>
      </p:sp>
      <p:graphicFrame>
        <p:nvGraphicFramePr>
          <p:cNvPr id="4" name="Content Placeholder 3">
            <a:extLst>
              <a:ext uri="{FF2B5EF4-FFF2-40B4-BE49-F238E27FC236}">
                <a16:creationId xmlns:a16="http://schemas.microsoft.com/office/drawing/2014/main" id="{5DDF0CE1-DF61-47E7-93B6-C1C1C85E80FF}"/>
              </a:ext>
            </a:extLst>
          </p:cNvPr>
          <p:cNvGraphicFramePr>
            <a:graphicFrameLocks noGrp="1"/>
          </p:cNvGraphicFramePr>
          <p:nvPr>
            <p:ph idx="1"/>
            <p:extLst>
              <p:ext uri="{D42A27DB-BD31-4B8C-83A1-F6EECF244321}">
                <p14:modId xmlns:p14="http://schemas.microsoft.com/office/powerpoint/2010/main" val="2460690558"/>
              </p:ext>
            </p:extLst>
          </p:nvPr>
        </p:nvGraphicFramePr>
        <p:xfrm>
          <a:off x="1295402" y="1600200"/>
          <a:ext cx="4924645" cy="20145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6533593-B2C7-4605-8CD9-B96F905D4C0F}"/>
              </a:ext>
            </a:extLst>
          </p:cNvPr>
          <p:cNvGraphicFramePr>
            <a:graphicFrameLocks/>
          </p:cNvGraphicFramePr>
          <p:nvPr>
            <p:extLst>
              <p:ext uri="{D42A27DB-BD31-4B8C-83A1-F6EECF244321}">
                <p14:modId xmlns:p14="http://schemas.microsoft.com/office/powerpoint/2010/main" val="2149357178"/>
              </p:ext>
            </p:extLst>
          </p:nvPr>
        </p:nvGraphicFramePr>
        <p:xfrm>
          <a:off x="6497053" y="1600200"/>
          <a:ext cx="4295273" cy="201453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F1D0B6E-863F-4E8D-AD64-F8629B0C8998}"/>
              </a:ext>
            </a:extLst>
          </p:cNvPr>
          <p:cNvGraphicFramePr>
            <a:graphicFrameLocks/>
          </p:cNvGraphicFramePr>
          <p:nvPr>
            <p:extLst>
              <p:ext uri="{D42A27DB-BD31-4B8C-83A1-F6EECF244321}">
                <p14:modId xmlns:p14="http://schemas.microsoft.com/office/powerpoint/2010/main" val="3369476305"/>
              </p:ext>
            </p:extLst>
          </p:nvPr>
        </p:nvGraphicFramePr>
        <p:xfrm>
          <a:off x="1295402" y="3853781"/>
          <a:ext cx="4934172" cy="2185989"/>
        </p:xfrm>
        <a:graphic>
          <a:graphicData uri="http://schemas.openxmlformats.org/drawingml/2006/chart">
            <c:chart xmlns:c="http://schemas.openxmlformats.org/drawingml/2006/chart" xmlns:r="http://schemas.openxmlformats.org/officeDocument/2006/relationships" r:id="rId4"/>
          </a:graphicData>
        </a:graphic>
      </p:graphicFrame>
      <p:sp>
        <p:nvSpPr>
          <p:cNvPr id="7" name="Rectangle: Rounded Corners 6">
            <a:extLst>
              <a:ext uri="{FF2B5EF4-FFF2-40B4-BE49-F238E27FC236}">
                <a16:creationId xmlns:a16="http://schemas.microsoft.com/office/drawing/2014/main" id="{3889E40F-4F09-5BAF-A32D-4578B714EA28}"/>
              </a:ext>
            </a:extLst>
          </p:cNvPr>
          <p:cNvSpPr/>
          <p:nvPr/>
        </p:nvSpPr>
        <p:spPr>
          <a:xfrm>
            <a:off x="6400800" y="3853780"/>
            <a:ext cx="4584032" cy="2185989"/>
          </a:xfrm>
          <a:prstGeom prst="roundRect">
            <a:avLst/>
          </a:prstGeom>
          <a:solidFill>
            <a:schemeClr val="accent1">
              <a:lumMod val="40000"/>
              <a:lumOff val="60000"/>
            </a:schemeClr>
          </a:solidFill>
          <a:ln>
            <a:solidFill>
              <a:schemeClr val="accent1">
                <a:lumMod val="75000"/>
              </a:schemeClr>
            </a:solidFill>
          </a:ln>
          <a:scene3d>
            <a:camera prst="orthographicFront"/>
            <a:lightRig rig="threePt" dir="t"/>
          </a:scene3d>
          <a:sp3d>
            <a:bevelT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In this section we have portrayed the average watch hours per user along with total movies and series watched by each of them. Also by analyzing these we have shown the impact of recommended content on each user as Low, Medium, High and Very High</a:t>
            </a:r>
          </a:p>
        </p:txBody>
      </p:sp>
    </p:spTree>
    <p:extLst>
      <p:ext uri="{BB962C8B-B14F-4D97-AF65-F5344CB8AC3E}">
        <p14:creationId xmlns:p14="http://schemas.microsoft.com/office/powerpoint/2010/main" val="17961634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D48A8-D62D-D5FD-39D9-B7C772B459EA}"/>
              </a:ext>
            </a:extLst>
          </p:cNvPr>
          <p:cNvSpPr>
            <a:spLocks noGrp="1"/>
          </p:cNvSpPr>
          <p:nvPr>
            <p:ph type="title"/>
          </p:nvPr>
        </p:nvSpPr>
        <p:spPr>
          <a:xfrm>
            <a:off x="901701" y="705414"/>
            <a:ext cx="10203446" cy="690257"/>
          </a:xfrm>
          <a:solidFill>
            <a:schemeClr val="tx2">
              <a:lumMod val="10000"/>
              <a:lumOff val="90000"/>
            </a:schemeClr>
          </a:solidFill>
          <a:ln>
            <a:solidFill>
              <a:schemeClr val="tx1">
                <a:lumMod val="75000"/>
                <a:lumOff val="25000"/>
              </a:schemeClr>
            </a:solidFill>
          </a:ln>
          <a:scene3d>
            <a:camera prst="orthographicFront"/>
            <a:lightRig rig="threePt" dir="t"/>
          </a:scene3d>
          <a:sp3d>
            <a:bevelT/>
          </a:sp3d>
        </p:spPr>
        <p:txBody>
          <a:bodyPr>
            <a:normAutofit fontScale="90000"/>
          </a:bodyPr>
          <a:lstStyle/>
          <a:p>
            <a:r>
              <a:rPr lang="en-US" sz="4000" dirty="0"/>
              <a:t>Demographic and Behavioral Insights</a:t>
            </a:r>
            <a:endParaRPr lang="en-US" dirty="0"/>
          </a:p>
        </p:txBody>
      </p:sp>
      <p:graphicFrame>
        <p:nvGraphicFramePr>
          <p:cNvPr id="4" name="Content Placeholder 3">
            <a:extLst>
              <a:ext uri="{FF2B5EF4-FFF2-40B4-BE49-F238E27FC236}">
                <a16:creationId xmlns:a16="http://schemas.microsoft.com/office/drawing/2014/main" id="{B225AF82-949B-4E7B-AE7A-C5239A65A1F7}"/>
              </a:ext>
            </a:extLst>
          </p:cNvPr>
          <p:cNvGraphicFramePr>
            <a:graphicFrameLocks noGrp="1"/>
          </p:cNvGraphicFramePr>
          <p:nvPr>
            <p:ph idx="1"/>
            <p:extLst>
              <p:ext uri="{D42A27DB-BD31-4B8C-83A1-F6EECF244321}">
                <p14:modId xmlns:p14="http://schemas.microsoft.com/office/powerpoint/2010/main" val="36184964"/>
              </p:ext>
            </p:extLst>
          </p:nvPr>
        </p:nvGraphicFramePr>
        <p:xfrm>
          <a:off x="777374" y="1571672"/>
          <a:ext cx="5318626" cy="209349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B8789CF-F3B7-407F-8A22-C07E2B6DF62F}"/>
              </a:ext>
            </a:extLst>
          </p:cNvPr>
          <p:cNvGraphicFramePr>
            <a:graphicFrameLocks/>
          </p:cNvGraphicFramePr>
          <p:nvPr>
            <p:extLst>
              <p:ext uri="{D42A27DB-BD31-4B8C-83A1-F6EECF244321}">
                <p14:modId xmlns:p14="http://schemas.microsoft.com/office/powerpoint/2010/main" val="1301208682"/>
              </p:ext>
            </p:extLst>
          </p:nvPr>
        </p:nvGraphicFramePr>
        <p:xfrm>
          <a:off x="6320901" y="1571671"/>
          <a:ext cx="4784246" cy="2093495"/>
        </p:xfrm>
        <a:graphic>
          <a:graphicData uri="http://schemas.openxmlformats.org/drawingml/2006/chart">
            <c:chart xmlns:c="http://schemas.openxmlformats.org/drawingml/2006/chart" xmlns:r="http://schemas.openxmlformats.org/officeDocument/2006/relationships" r:id="rId3"/>
          </a:graphicData>
        </a:graphic>
      </p:graphicFrame>
      <p:pic>
        <p:nvPicPr>
          <p:cNvPr id="13" name="Graphic 12">
            <a:extLst>
              <a:ext uri="{FF2B5EF4-FFF2-40B4-BE49-F238E27FC236}">
                <a16:creationId xmlns:a16="http://schemas.microsoft.com/office/drawing/2014/main" id="{2D43BD28-DE2B-2BE0-27CD-6498F145511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1701" y="3841168"/>
            <a:ext cx="3007895" cy="832666"/>
          </a:xfrm>
          <a:prstGeom prst="rect">
            <a:avLst/>
          </a:prstGeom>
        </p:spPr>
      </p:pic>
      <p:sp>
        <p:nvSpPr>
          <p:cNvPr id="15" name="Rectangle: Top Corners One Rounded and One Snipped 14">
            <a:extLst>
              <a:ext uri="{FF2B5EF4-FFF2-40B4-BE49-F238E27FC236}">
                <a16:creationId xmlns:a16="http://schemas.microsoft.com/office/drawing/2014/main" id="{10E3B107-F190-E178-A988-7E7044249DF8}"/>
              </a:ext>
            </a:extLst>
          </p:cNvPr>
          <p:cNvSpPr/>
          <p:nvPr/>
        </p:nvSpPr>
        <p:spPr>
          <a:xfrm>
            <a:off x="4114800" y="3841168"/>
            <a:ext cx="6990347" cy="2311418"/>
          </a:xfrm>
          <a:prstGeom prst="snipRoundRect">
            <a:avLst/>
          </a:prstGeom>
          <a:solidFill>
            <a:schemeClr val="accent6">
              <a:lumMod val="60000"/>
              <a:lumOff val="40000"/>
            </a:schemeClr>
          </a:solidFill>
          <a:ln>
            <a:solidFill>
              <a:schemeClr val="accent4">
                <a:lumMod val="50000"/>
              </a:schemeClr>
            </a:solidFill>
          </a:ln>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In this particular Section we have analyzed the behavioral trends of the users based on their age group. We have highlighted the key points of preferred genres of movies and series by age group. We have also analyzed the device trends amongst the age group keeping in mind of the peak watch time of each users.</a:t>
            </a:r>
          </a:p>
          <a:p>
            <a:pPr algn="ctr"/>
            <a:endParaRPr lang="en-US" dirty="0"/>
          </a:p>
        </p:txBody>
      </p:sp>
    </p:spTree>
    <p:extLst>
      <p:ext uri="{BB962C8B-B14F-4D97-AF65-F5344CB8AC3E}">
        <p14:creationId xmlns:p14="http://schemas.microsoft.com/office/powerpoint/2010/main" val="32876584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CE741-B446-F002-E6D2-73404847DE8F}"/>
              </a:ext>
            </a:extLst>
          </p:cNvPr>
          <p:cNvSpPr>
            <a:spLocks noGrp="1"/>
          </p:cNvSpPr>
          <p:nvPr>
            <p:ph type="title"/>
          </p:nvPr>
        </p:nvSpPr>
        <p:spPr>
          <a:xfrm>
            <a:off x="1335505" y="765564"/>
            <a:ext cx="9733547" cy="690258"/>
          </a:xfrm>
          <a:solidFill>
            <a:schemeClr val="tx2">
              <a:lumMod val="10000"/>
              <a:lumOff val="90000"/>
            </a:schemeClr>
          </a:solidFill>
          <a:ln>
            <a:solidFill>
              <a:schemeClr val="tx1">
                <a:lumMod val="85000"/>
                <a:lumOff val="15000"/>
              </a:schemeClr>
            </a:solidFill>
          </a:ln>
          <a:scene3d>
            <a:camera prst="orthographicFront"/>
            <a:lightRig rig="threePt" dir="t"/>
          </a:scene3d>
          <a:sp3d>
            <a:bevelT/>
          </a:sp3d>
        </p:spPr>
        <p:txBody>
          <a:bodyPr/>
          <a:lstStyle/>
          <a:p>
            <a:r>
              <a:rPr lang="en-US" sz="3600" dirty="0"/>
              <a:t>Retention and Loyalty Distribution</a:t>
            </a:r>
            <a:endParaRPr lang="en-US" dirty="0"/>
          </a:p>
        </p:txBody>
      </p:sp>
      <p:graphicFrame>
        <p:nvGraphicFramePr>
          <p:cNvPr id="4" name="Content Placeholder 3">
            <a:extLst>
              <a:ext uri="{FF2B5EF4-FFF2-40B4-BE49-F238E27FC236}">
                <a16:creationId xmlns:a16="http://schemas.microsoft.com/office/drawing/2014/main" id="{71269326-D804-42E3-AE7A-4BED9C7016CD}"/>
              </a:ext>
            </a:extLst>
          </p:cNvPr>
          <p:cNvGraphicFramePr>
            <a:graphicFrameLocks noGrp="1"/>
          </p:cNvGraphicFramePr>
          <p:nvPr>
            <p:ph idx="1"/>
            <p:extLst>
              <p:ext uri="{D42A27DB-BD31-4B8C-83A1-F6EECF244321}">
                <p14:modId xmlns:p14="http://schemas.microsoft.com/office/powerpoint/2010/main" val="3855727497"/>
              </p:ext>
            </p:extLst>
          </p:nvPr>
        </p:nvGraphicFramePr>
        <p:xfrm>
          <a:off x="4800600" y="1756640"/>
          <a:ext cx="6268453" cy="4155322"/>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Diagonal Corners Rounded 4">
            <a:extLst>
              <a:ext uri="{FF2B5EF4-FFF2-40B4-BE49-F238E27FC236}">
                <a16:creationId xmlns:a16="http://schemas.microsoft.com/office/drawing/2014/main" id="{DB623A6B-F948-85A8-CBCC-2D7315070F00}"/>
              </a:ext>
            </a:extLst>
          </p:cNvPr>
          <p:cNvSpPr/>
          <p:nvPr/>
        </p:nvSpPr>
        <p:spPr>
          <a:xfrm>
            <a:off x="1122946" y="1552074"/>
            <a:ext cx="3388895" cy="4540362"/>
          </a:xfrm>
          <a:prstGeom prst="round2DiagRect">
            <a:avLst/>
          </a:prstGeom>
          <a:solidFill>
            <a:schemeClr val="accent1">
              <a:lumMod val="60000"/>
              <a:lumOff val="40000"/>
            </a:schemeClr>
          </a:solidFill>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85000"/>
                    <a:lumOff val="15000"/>
                  </a:schemeClr>
                </a:solidFill>
              </a:rPr>
              <a:t>In this section we have put attention on the part where the user has logged in, how often they have logged in where they have been offered with adequate loyalty points. Also we have highlighted how many times the user has downloaded the content by categorizing into two parts that is TRUE or FALSE. </a:t>
            </a:r>
          </a:p>
          <a:p>
            <a:pPr algn="ctr"/>
            <a:r>
              <a:rPr lang="en-US" dirty="0">
                <a:solidFill>
                  <a:schemeClr val="tx1">
                    <a:lumMod val="85000"/>
                    <a:lumOff val="15000"/>
                  </a:schemeClr>
                </a:solidFill>
              </a:rPr>
              <a:t>One thing is to be noted here is that the Membership Status has remained active throughout.</a:t>
            </a:r>
          </a:p>
          <a:p>
            <a:pPr algn="ctr"/>
            <a:endParaRPr lang="en-US" dirty="0">
              <a:solidFill>
                <a:schemeClr val="tx1">
                  <a:lumMod val="85000"/>
                  <a:lumOff val="15000"/>
                </a:schemeClr>
              </a:solidFill>
            </a:endParaRPr>
          </a:p>
        </p:txBody>
      </p:sp>
    </p:spTree>
    <p:extLst>
      <p:ext uri="{BB962C8B-B14F-4D97-AF65-F5344CB8AC3E}">
        <p14:creationId xmlns:p14="http://schemas.microsoft.com/office/powerpoint/2010/main" val="3758491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159DD-4CB6-2C8C-C392-BAD8293BE922}"/>
              </a:ext>
            </a:extLst>
          </p:cNvPr>
          <p:cNvSpPr>
            <a:spLocks noGrp="1"/>
          </p:cNvSpPr>
          <p:nvPr>
            <p:ph type="title"/>
          </p:nvPr>
        </p:nvSpPr>
        <p:spPr>
          <a:xfrm>
            <a:off x="914150" y="873849"/>
            <a:ext cx="10275218" cy="654162"/>
          </a:xfrm>
          <a:solidFill>
            <a:schemeClr val="tx2">
              <a:lumMod val="10000"/>
              <a:lumOff val="90000"/>
            </a:schemeClr>
          </a:solidFill>
          <a:ln>
            <a:solidFill>
              <a:schemeClr val="tx1">
                <a:lumMod val="85000"/>
                <a:lumOff val="15000"/>
              </a:schemeClr>
            </a:solidFill>
          </a:ln>
          <a:scene3d>
            <a:camera prst="orthographicFront"/>
            <a:lightRig rig="threePt" dir="t"/>
          </a:scene3d>
          <a:sp3d>
            <a:bevelT/>
          </a:sp3d>
        </p:spPr>
        <p:txBody>
          <a:bodyPr>
            <a:normAutofit/>
          </a:bodyPr>
          <a:lstStyle/>
          <a:p>
            <a:r>
              <a:rPr lang="en-US" sz="3600" dirty="0"/>
              <a:t>Payment Preferences &amp; Regional Trends</a:t>
            </a:r>
          </a:p>
        </p:txBody>
      </p:sp>
      <p:graphicFrame>
        <p:nvGraphicFramePr>
          <p:cNvPr id="4" name="Content Placeholder 3">
            <a:extLst>
              <a:ext uri="{FF2B5EF4-FFF2-40B4-BE49-F238E27FC236}">
                <a16:creationId xmlns:a16="http://schemas.microsoft.com/office/drawing/2014/main" id="{322A4E19-3292-42C4-BD3F-7DDFFC9973C2}"/>
              </a:ext>
            </a:extLst>
          </p:cNvPr>
          <p:cNvGraphicFramePr>
            <a:graphicFrameLocks noGrp="1"/>
          </p:cNvGraphicFramePr>
          <p:nvPr>
            <p:ph idx="1"/>
            <p:extLst>
              <p:ext uri="{D42A27DB-BD31-4B8C-83A1-F6EECF244321}">
                <p14:modId xmlns:p14="http://schemas.microsoft.com/office/powerpoint/2010/main" val="3962133172"/>
              </p:ext>
            </p:extLst>
          </p:nvPr>
        </p:nvGraphicFramePr>
        <p:xfrm>
          <a:off x="914150" y="1648244"/>
          <a:ext cx="5294145" cy="239436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9C725BE5-5007-46FA-A492-86B1A886CD45}"/>
              </a:ext>
            </a:extLst>
          </p:cNvPr>
          <p:cNvGraphicFramePr>
            <a:graphicFrameLocks/>
          </p:cNvGraphicFramePr>
          <p:nvPr>
            <p:extLst>
              <p:ext uri="{D42A27DB-BD31-4B8C-83A1-F6EECF244321}">
                <p14:modId xmlns:p14="http://schemas.microsoft.com/office/powerpoint/2010/main" val="19604266"/>
              </p:ext>
            </p:extLst>
          </p:nvPr>
        </p:nvGraphicFramePr>
        <p:xfrm>
          <a:off x="6353120" y="1648244"/>
          <a:ext cx="4836248" cy="239436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4A671114-DC61-45A9-B4DF-04C045E2DF62}"/>
              </a:ext>
            </a:extLst>
          </p:cNvPr>
          <p:cNvGraphicFramePr>
            <a:graphicFrameLocks/>
          </p:cNvGraphicFramePr>
          <p:nvPr>
            <p:extLst>
              <p:ext uri="{D42A27DB-BD31-4B8C-83A1-F6EECF244321}">
                <p14:modId xmlns:p14="http://schemas.microsoft.com/office/powerpoint/2010/main" val="3660823407"/>
              </p:ext>
            </p:extLst>
          </p:nvPr>
        </p:nvGraphicFramePr>
        <p:xfrm>
          <a:off x="914150" y="4222919"/>
          <a:ext cx="5294145" cy="1937249"/>
        </p:xfrm>
        <a:graphic>
          <a:graphicData uri="http://schemas.openxmlformats.org/drawingml/2006/chart">
            <c:chart xmlns:c="http://schemas.openxmlformats.org/drawingml/2006/chart" xmlns:r="http://schemas.openxmlformats.org/officeDocument/2006/relationships" r:id="rId4"/>
          </a:graphicData>
        </a:graphic>
      </p:graphicFrame>
      <p:sp>
        <p:nvSpPr>
          <p:cNvPr id="9" name="Flowchart: Document 8">
            <a:extLst>
              <a:ext uri="{FF2B5EF4-FFF2-40B4-BE49-F238E27FC236}">
                <a16:creationId xmlns:a16="http://schemas.microsoft.com/office/drawing/2014/main" id="{E3DCEBC1-B207-F2A9-4846-59E17A130926}"/>
              </a:ext>
            </a:extLst>
          </p:cNvPr>
          <p:cNvSpPr/>
          <p:nvPr/>
        </p:nvSpPr>
        <p:spPr>
          <a:xfrm>
            <a:off x="6353120" y="4162845"/>
            <a:ext cx="4836248" cy="2129671"/>
          </a:xfrm>
          <a:prstGeom prst="flowChartDocument">
            <a:avLst/>
          </a:prstGeom>
          <a:solidFill>
            <a:schemeClr val="tx2">
              <a:lumMod val="25000"/>
              <a:lumOff val="75000"/>
            </a:schemeClr>
          </a:solidFill>
          <a:ln>
            <a:solidFill>
              <a:schemeClr val="bg2">
                <a:lumMod val="25000"/>
              </a:schemeClr>
            </a:solid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sz="1600" dirty="0">
                <a:solidFill>
                  <a:schemeClr val="tx1">
                    <a:lumMod val="85000"/>
                    <a:lumOff val="15000"/>
                  </a:schemeClr>
                </a:solidFill>
              </a:rPr>
              <a:t>Here we have analyzed the data based on preferred payment methods among different countries. We have also shown how different subscription methods are distributed amongst various countries. And along with that we have highlighted the preferences of different language and their correlation with the engagement</a:t>
            </a:r>
            <a:r>
              <a:rPr lang="en-US" dirty="0">
                <a:solidFill>
                  <a:schemeClr val="tx1">
                    <a:lumMod val="85000"/>
                    <a:lumOff val="15000"/>
                  </a:schemeClr>
                </a:solidFill>
              </a:rPr>
              <a:t>.</a:t>
            </a:r>
            <a:r>
              <a:rPr lang="en-US" dirty="0"/>
              <a:t> </a:t>
            </a:r>
          </a:p>
        </p:txBody>
      </p:sp>
    </p:spTree>
    <p:extLst>
      <p:ext uri="{BB962C8B-B14F-4D97-AF65-F5344CB8AC3E}">
        <p14:creationId xmlns:p14="http://schemas.microsoft.com/office/powerpoint/2010/main" val="4147640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9EA3C-DFD9-A577-8EE3-861A853BB399}"/>
              </a:ext>
            </a:extLst>
          </p:cNvPr>
          <p:cNvSpPr>
            <a:spLocks noGrp="1"/>
          </p:cNvSpPr>
          <p:nvPr>
            <p:ph type="title"/>
          </p:nvPr>
        </p:nvSpPr>
        <p:spPr>
          <a:xfrm>
            <a:off x="1295402" y="982133"/>
            <a:ext cx="9601195" cy="449626"/>
          </a:xfrm>
          <a:solidFill>
            <a:schemeClr val="tx2">
              <a:lumMod val="10000"/>
              <a:lumOff val="90000"/>
            </a:schemeClr>
          </a:solidFill>
          <a:ln>
            <a:solidFill>
              <a:schemeClr val="tx1">
                <a:lumMod val="85000"/>
                <a:lumOff val="15000"/>
              </a:schemeClr>
            </a:solidFill>
          </a:ln>
          <a:scene3d>
            <a:camera prst="orthographicFront"/>
            <a:lightRig rig="threePt" dir="t"/>
          </a:scene3d>
          <a:sp3d>
            <a:bevelT/>
          </a:sp3d>
        </p:spPr>
        <p:txBody>
          <a:bodyPr>
            <a:normAutofit fontScale="90000"/>
          </a:bodyPr>
          <a:lstStyle/>
          <a:p>
            <a:r>
              <a:rPr lang="en-US" sz="3100" b="1" dirty="0">
                <a:latin typeface="Arial" panose="020B0604020202020204" pitchFamily="34" charset="0"/>
                <a:cs typeface="Arial" panose="020B0604020202020204" pitchFamily="34" charset="0"/>
              </a:rPr>
              <a:t>Conclusion</a:t>
            </a:r>
            <a:endParaRPr lang="en-US"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2C05799-98A6-E563-E1A4-F83C84C7F9B3}"/>
              </a:ext>
            </a:extLst>
          </p:cNvPr>
          <p:cNvSpPr>
            <a:spLocks noGrp="1"/>
          </p:cNvSpPr>
          <p:nvPr>
            <p:ph idx="1"/>
          </p:nvPr>
        </p:nvSpPr>
        <p:spPr>
          <a:xfrm>
            <a:off x="1295401" y="1636295"/>
            <a:ext cx="9601196" cy="4487779"/>
          </a:xfrm>
          <a:solidFill>
            <a:schemeClr val="accent6">
              <a:lumMod val="40000"/>
              <a:lumOff val="60000"/>
            </a:schemeClr>
          </a:solidFill>
        </p:spPr>
        <p:txBody>
          <a:bodyPr>
            <a:normAutofit fontScale="85000" lnSpcReduction="20000"/>
          </a:bodyPr>
          <a:lstStyle/>
          <a:p>
            <a:pPr marL="457200" lvl="1" indent="0">
              <a:buNone/>
            </a:pPr>
            <a:r>
              <a:rPr lang="en-US" dirty="0"/>
              <a:t>Based on the analysis of the streaming service data, here are some actionable recommendations to improve the business:</a:t>
            </a:r>
          </a:p>
          <a:p>
            <a:pPr lvl="1">
              <a:buFont typeface="Wingdings" panose="05000000000000000000" pitchFamily="2" charset="2"/>
              <a:buChar char="Ø"/>
            </a:pPr>
            <a:r>
              <a:rPr lang="en-US" b="1" dirty="0"/>
              <a:t>Content Strategy Optimization: </a:t>
            </a:r>
            <a:r>
              <a:rPr lang="en-US" dirty="0"/>
              <a:t>"Horror" is the most preferred genre; focus on acquiring and promoting more content in this category to cater to the largest audience segment.</a:t>
            </a:r>
          </a:p>
          <a:p>
            <a:pPr lvl="1">
              <a:buFont typeface="Wingdings" panose="05000000000000000000" pitchFamily="2" charset="2"/>
              <a:buChar char="Ø"/>
            </a:pPr>
            <a:r>
              <a:rPr lang="en-US" b="1" dirty="0"/>
              <a:t>Enhance Download Experience: </a:t>
            </a:r>
            <a:r>
              <a:rPr lang="en-US" dirty="0"/>
              <a:t>About 50% of users have not used the download feature. Consider improving visibility and usability of this feature, possibly by highlighting it in the app interface or offering exclusive downloadable content.</a:t>
            </a:r>
          </a:p>
          <a:p>
            <a:pPr lvl="1">
              <a:buFont typeface="Wingdings" panose="05000000000000000000" pitchFamily="2" charset="2"/>
              <a:buChar char="Ø"/>
            </a:pPr>
            <a:r>
              <a:rPr lang="en-US" b="1" dirty="0"/>
              <a:t>Pricing Model Evaluation: </a:t>
            </a:r>
            <a:r>
              <a:rPr lang="en-US" dirty="0"/>
              <a:t>The users are evenly spread across three price tiers ($7.99, $11.99, $15.99). Evaluate whether higher tiers are offering sufficient value (e.g., content access, streaming quality), or if tier benefits need to be better communicated or adjusted.</a:t>
            </a:r>
          </a:p>
          <a:p>
            <a:pPr lvl="1">
              <a:buFont typeface="Wingdings" panose="05000000000000000000" pitchFamily="2" charset="2"/>
              <a:buChar char="Ø"/>
            </a:pPr>
            <a:r>
              <a:rPr lang="en-US" b="1" dirty="0"/>
              <a:t>Boost Engagement During Peak Hours: </a:t>
            </a:r>
            <a:r>
              <a:rPr lang="en-US" dirty="0"/>
              <a:t>The majority of users watch content during “Late Night” and “Evening.” Schedule major content releases or send engagement notifications around these times to maximize viewership and retention.</a:t>
            </a:r>
          </a:p>
          <a:p>
            <a:pPr lvl="1">
              <a:buFont typeface="Wingdings" panose="05000000000000000000" pitchFamily="2" charset="2"/>
              <a:buChar char="Ø"/>
            </a:pPr>
            <a:r>
              <a:rPr lang="en-US" b="1" dirty="0"/>
              <a:t>Loyalty Program Enhancement: </a:t>
            </a:r>
            <a:r>
              <a:rPr lang="en-US" dirty="0"/>
              <a:t>With an average of 2,444 loyalty points, users seem moderately engaged. Introduce tiered rewards or benefits (e.g., early access to new releases) to increase loyalty and incentivize longer subscriptions.</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21794942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111</TotalTime>
  <Words>621</Words>
  <Application>Microsoft Office PowerPoint</Application>
  <PresentationFormat>Widescreen</PresentationFormat>
  <Paragraphs>40</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Abadi</vt:lpstr>
      <vt:lpstr>Aptos Display</vt:lpstr>
      <vt:lpstr>Arial</vt:lpstr>
      <vt:lpstr>Arial Narrow</vt:lpstr>
      <vt:lpstr>Bahnschrift</vt:lpstr>
      <vt:lpstr>Book Antiqua</vt:lpstr>
      <vt:lpstr>Garamond</vt:lpstr>
      <vt:lpstr>Wingdings</vt:lpstr>
      <vt:lpstr>Organic</vt:lpstr>
      <vt:lpstr>CPDA-BATCH-3 Urbica Bose</vt:lpstr>
      <vt:lpstr>SUMMARY OF THE REPORT</vt:lpstr>
      <vt:lpstr>Analysis Area Subscription and Revenue Analysis</vt:lpstr>
      <vt:lpstr>User Management Metrics</vt:lpstr>
      <vt:lpstr>Demographic and Behavioral Insights</vt:lpstr>
      <vt:lpstr>Retention and Loyalty Distribution</vt:lpstr>
      <vt:lpstr>Payment Preferences &amp; Regional Trends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CPDA-BATCH-3 Urbica Bose</dc:title>
  <dc:creator>HP</dc:creator>
  <cp:lastModifiedBy>HP</cp:lastModifiedBy>
  <cp:revision>30</cp:revision>
  <dcterms:created xsi:type="dcterms:W3CDTF">2025-05-18T16:35:00Z</dcterms:created>
  <dcterms:modified xsi:type="dcterms:W3CDTF">2025-05-19T20:12:11Z</dcterms:modified>
</cp:coreProperties>
</file>