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9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3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3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3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DF5A-6B7A-4D96-8BAB-164159B4ED8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EB6B-33E9-4E9C-BBBF-BC8A672C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4933950" y="2755802"/>
            <a:ext cx="6774485" cy="40016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3214" y="1270861"/>
            <a:ext cx="604434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Original Dataset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926368" y="1210619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Exploratory Analysis</a:t>
            </a:r>
            <a:endParaRPr lang="en-US" sz="1000" b="1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937648" y="1456840"/>
            <a:ext cx="1278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27538" y="1270861"/>
            <a:ext cx="604434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Cleaned Dataset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32107" y="1456840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+ Data Cleaning</a:t>
            </a:r>
            <a:endParaRPr lang="en-US" sz="1000" b="1" dirty="0"/>
          </a:p>
        </p:txBody>
      </p:sp>
      <p:cxnSp>
        <p:nvCxnSpPr>
          <p:cNvPr id="14" name="Straight Arrow Connector 13"/>
          <p:cNvCxnSpPr>
            <a:stCxn id="6" idx="0"/>
          </p:cNvCxnSpPr>
          <p:nvPr/>
        </p:nvCxnSpPr>
        <p:spPr>
          <a:xfrm flipH="1" flipV="1">
            <a:off x="1542082" y="976393"/>
            <a:ext cx="18434" cy="2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0307" y="106129"/>
            <a:ext cx="207941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# Columns, # Rows,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Unique counts for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Missing counts for feature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Differentiate categorical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Assess Class Imbalance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 flipH="1">
            <a:off x="1530802" y="1703061"/>
            <a:ext cx="8015" cy="24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0307" y="1960180"/>
            <a:ext cx="27991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Remove instances(rows) with missing outcome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Remove features(columns) to be left out 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9" idx="3"/>
            <a:endCxn id="22" idx="1"/>
          </p:cNvCxnSpPr>
          <p:nvPr/>
        </p:nvCxnSpPr>
        <p:spPr>
          <a:xfrm flipV="1">
            <a:off x="2831972" y="1456840"/>
            <a:ext cx="1152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84160" y="1270860"/>
            <a:ext cx="853016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Transformed Dataset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05177" y="1187805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Transform Features</a:t>
            </a:r>
            <a:endParaRPr lang="en-US" sz="1000" b="1" dirty="0"/>
          </a:p>
        </p:txBody>
      </p:sp>
      <p:cxnSp>
        <p:nvCxnSpPr>
          <p:cNvPr id="29" name="Straight Arrow Connector 28"/>
          <p:cNvCxnSpPr>
            <a:stCxn id="23" idx="0"/>
          </p:cNvCxnSpPr>
          <p:nvPr/>
        </p:nvCxnSpPr>
        <p:spPr>
          <a:xfrm flipH="1" flipV="1">
            <a:off x="3410712" y="976393"/>
            <a:ext cx="6171" cy="21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5762" y="544287"/>
            <a:ext cx="984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Standard Scalar </a:t>
            </a:r>
          </a:p>
          <a:p>
            <a:pPr algn="ctr"/>
            <a:r>
              <a:rPr lang="en-US" sz="1000" dirty="0" smtClean="0"/>
              <a:t>(Mean/SD)</a:t>
            </a:r>
            <a:endParaRPr lang="en-US" sz="1000" dirty="0"/>
          </a:p>
        </p:txBody>
      </p:sp>
      <p:cxnSp>
        <p:nvCxnSpPr>
          <p:cNvPr id="32" name="Straight Arrow Connector 31"/>
          <p:cNvCxnSpPr>
            <a:stCxn id="22" idx="3"/>
          </p:cNvCxnSpPr>
          <p:nvPr/>
        </p:nvCxnSpPr>
        <p:spPr>
          <a:xfrm flipV="1">
            <a:off x="4837176" y="1455924"/>
            <a:ext cx="1468228" cy="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3972" y="1209703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n-fold CV Partitioning</a:t>
            </a:r>
            <a:endParaRPr lang="en-US" sz="1000" b="1" dirty="0"/>
          </a:p>
        </p:txBody>
      </p:sp>
      <p:cxnSp>
        <p:nvCxnSpPr>
          <p:cNvPr id="36" name="Straight Arrow Connector 35"/>
          <p:cNvCxnSpPr>
            <a:stCxn id="22" idx="0"/>
          </p:cNvCxnSpPr>
          <p:nvPr/>
        </p:nvCxnSpPr>
        <p:spPr>
          <a:xfrm flipV="1">
            <a:off x="4410668" y="358395"/>
            <a:ext cx="0" cy="91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96547" y="102068"/>
            <a:ext cx="4945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Some algorithms require independent feature scaling for proper training and interpretation</a:t>
            </a:r>
            <a:endParaRPr lang="en-US" sz="1000" i="1" dirty="0"/>
          </a:p>
        </p:txBody>
      </p:sp>
      <p:sp>
        <p:nvSpPr>
          <p:cNvPr id="39" name="Rectangle 38"/>
          <p:cNvSpPr/>
          <p:nvPr/>
        </p:nvSpPr>
        <p:spPr>
          <a:xfrm>
            <a:off x="6326316" y="944397"/>
            <a:ext cx="832104" cy="1023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 </a:t>
            </a:r>
          </a:p>
          <a:p>
            <a:pPr algn="ctr"/>
            <a:r>
              <a:rPr lang="en-US" sz="1000" dirty="0" smtClean="0"/>
              <a:t>Training Datasets</a:t>
            </a:r>
          </a:p>
          <a:p>
            <a:pPr algn="ctr"/>
            <a:r>
              <a:rPr lang="en-US" sz="1000" dirty="0" smtClean="0"/>
              <a:t>and</a:t>
            </a:r>
          </a:p>
          <a:p>
            <a:pPr algn="ctr"/>
            <a:r>
              <a:rPr lang="en-US" sz="1000" dirty="0" smtClean="0"/>
              <a:t>n </a:t>
            </a:r>
          </a:p>
          <a:p>
            <a:pPr algn="ctr"/>
            <a:r>
              <a:rPr lang="en-US" sz="1000" dirty="0" smtClean="0"/>
              <a:t>Testing Datasets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>
            <a:off x="7158420" y="1455924"/>
            <a:ext cx="138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87108" y="1227076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For each n …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187108" y="147019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Impute Missing Values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8605042" y="833411"/>
            <a:ext cx="832104" cy="64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  <a:endParaRPr lang="en-US" sz="1000" dirty="0" smtClean="0"/>
          </a:p>
          <a:p>
            <a:pPr algn="ctr"/>
            <a:r>
              <a:rPr lang="en-US" sz="1000" dirty="0" smtClean="0"/>
              <a:t>Imputed Training Datasets</a:t>
            </a:r>
            <a:endParaRPr lang="en-US" sz="1000" dirty="0"/>
          </a:p>
        </p:txBody>
      </p:sp>
      <p:cxnSp>
        <p:nvCxnSpPr>
          <p:cNvPr id="47" name="Straight Arrow Connector 46"/>
          <p:cNvCxnSpPr>
            <a:endCxn id="48" idx="0"/>
          </p:cNvCxnSpPr>
          <p:nvPr/>
        </p:nvCxnSpPr>
        <p:spPr>
          <a:xfrm>
            <a:off x="7829395" y="1702145"/>
            <a:ext cx="2942" cy="40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06016" y="2105863"/>
            <a:ext cx="145264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Iterative Imputer (MICE)</a:t>
            </a:r>
            <a:endParaRPr lang="en-US" sz="10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619488" y="1158190"/>
            <a:ext cx="0" cy="140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2358" y="2560320"/>
            <a:ext cx="9277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42358" y="2560320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2358" y="3346704"/>
            <a:ext cx="118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3102" y="3100483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For each n …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0046" y="3366082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Feature</a:t>
            </a:r>
          </a:p>
          <a:p>
            <a:pPr algn="ctr"/>
            <a:r>
              <a:rPr lang="en-US" sz="1000" dirty="0" smtClean="0"/>
              <a:t>Weights Calculated</a:t>
            </a:r>
            <a:endParaRPr lang="en-US" sz="10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5463161" y="981763"/>
            <a:ext cx="2645" cy="21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80856" y="549657"/>
            <a:ext cx="984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Class Ratio Maintained</a:t>
            </a:r>
            <a:endParaRPr lang="en-US" sz="1000" dirty="0"/>
          </a:p>
        </p:txBody>
      </p:sp>
      <p:sp>
        <p:nvSpPr>
          <p:cNvPr id="69" name="Oval 68"/>
          <p:cNvSpPr/>
          <p:nvPr/>
        </p:nvSpPr>
        <p:spPr>
          <a:xfrm>
            <a:off x="1490000" y="2798064"/>
            <a:ext cx="1180048" cy="47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Mutual Information</a:t>
            </a:r>
            <a:endParaRPr lang="en-US" sz="1000" dirty="0"/>
          </a:p>
        </p:txBody>
      </p:sp>
      <p:sp>
        <p:nvSpPr>
          <p:cNvPr id="70" name="Oval 69"/>
          <p:cNvSpPr/>
          <p:nvPr/>
        </p:nvSpPr>
        <p:spPr>
          <a:xfrm>
            <a:off x="1490000" y="3381473"/>
            <a:ext cx="1180048" cy="47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MultiSURF</a:t>
            </a:r>
            <a:endParaRPr lang="en-US" sz="10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536945" y="3334512"/>
            <a:ext cx="1455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85540" y="4108703"/>
            <a:ext cx="157126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Identify ‘union’ of features</a:t>
            </a:r>
          </a:p>
          <a:p>
            <a:pPr algn="ctr"/>
            <a:r>
              <a:rPr lang="en-US" sz="1000" dirty="0" smtClean="0"/>
              <a:t>identified as ‘relevant’ </a:t>
            </a:r>
          </a:p>
          <a:p>
            <a:pPr algn="ctr"/>
            <a:r>
              <a:rPr lang="en-US" sz="1000" dirty="0" smtClean="0"/>
              <a:t>(i.e. weight score &gt; 0)</a:t>
            </a:r>
          </a:p>
          <a:p>
            <a:pPr algn="ctr"/>
            <a:r>
              <a:rPr lang="en-US" sz="1000" dirty="0" smtClean="0"/>
              <a:t>by either algorithm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743952" y="3340658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Feature Selection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4005475" y="2822985"/>
            <a:ext cx="832104" cy="1023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 Training Datasets</a:t>
            </a:r>
          </a:p>
          <a:p>
            <a:pPr algn="ctr"/>
            <a:r>
              <a:rPr lang="en-US" sz="1000" dirty="0" smtClean="0"/>
              <a:t>only with selected features</a:t>
            </a:r>
            <a:endParaRPr lang="en-US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291538" y="3596421"/>
            <a:ext cx="0" cy="46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32438" y="3908648"/>
            <a:ext cx="1095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Filter-based</a:t>
            </a:r>
          </a:p>
          <a:p>
            <a:pPr algn="ctr"/>
            <a:r>
              <a:rPr lang="en-US" sz="1000" dirty="0" smtClean="0"/>
              <a:t>Feature Selection</a:t>
            </a:r>
          </a:p>
          <a:p>
            <a:pPr algn="ctr"/>
            <a:r>
              <a:rPr lang="en-US" sz="1000" dirty="0" smtClean="0"/>
              <a:t>Algorithms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5290085" y="3088290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For each n …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360978" y="3369503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Machine Learning Modeling</a:t>
            </a:r>
            <a:endParaRPr lang="en-US" sz="1000" b="1" dirty="0"/>
          </a:p>
        </p:txBody>
      </p:sp>
      <p:sp>
        <p:nvSpPr>
          <p:cNvPr id="84" name="Oval 83"/>
          <p:cNvSpPr/>
          <p:nvPr/>
        </p:nvSpPr>
        <p:spPr>
          <a:xfrm>
            <a:off x="5333114" y="3620105"/>
            <a:ext cx="1656396" cy="29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Linear Regression</a:t>
            </a:r>
            <a:endParaRPr lang="en-US" sz="1000" dirty="0"/>
          </a:p>
        </p:txBody>
      </p:sp>
      <p:sp>
        <p:nvSpPr>
          <p:cNvPr id="85" name="Oval 84"/>
          <p:cNvSpPr/>
          <p:nvPr/>
        </p:nvSpPr>
        <p:spPr>
          <a:xfrm>
            <a:off x="5333114" y="3966079"/>
            <a:ext cx="1656396" cy="29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Decision Tree</a:t>
            </a:r>
            <a:endParaRPr lang="en-US" sz="1000" dirty="0"/>
          </a:p>
        </p:txBody>
      </p:sp>
      <p:sp>
        <p:nvSpPr>
          <p:cNvPr id="86" name="Oval 85"/>
          <p:cNvSpPr/>
          <p:nvPr/>
        </p:nvSpPr>
        <p:spPr>
          <a:xfrm>
            <a:off x="5333114" y="4309883"/>
            <a:ext cx="1656396" cy="29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Random Forest</a:t>
            </a:r>
            <a:endParaRPr lang="en-US" sz="1000" dirty="0"/>
          </a:p>
        </p:txBody>
      </p:sp>
      <p:sp>
        <p:nvSpPr>
          <p:cNvPr id="87" name="Oval 86"/>
          <p:cNvSpPr/>
          <p:nvPr/>
        </p:nvSpPr>
        <p:spPr>
          <a:xfrm>
            <a:off x="5333114" y="4644162"/>
            <a:ext cx="1656396" cy="29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Naïve Bayes</a:t>
            </a:r>
            <a:endParaRPr lang="en-US" sz="1000" dirty="0"/>
          </a:p>
        </p:txBody>
      </p:sp>
      <p:sp>
        <p:nvSpPr>
          <p:cNvPr id="88" name="Oval 87"/>
          <p:cNvSpPr/>
          <p:nvPr/>
        </p:nvSpPr>
        <p:spPr>
          <a:xfrm>
            <a:off x="5333114" y="4989008"/>
            <a:ext cx="1656396" cy="29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XGBoost</a:t>
            </a:r>
            <a:endParaRPr lang="en-US" sz="1000" dirty="0"/>
          </a:p>
        </p:txBody>
      </p:sp>
      <p:sp>
        <p:nvSpPr>
          <p:cNvPr id="89" name="Oval 88"/>
          <p:cNvSpPr/>
          <p:nvPr/>
        </p:nvSpPr>
        <p:spPr>
          <a:xfrm>
            <a:off x="5333114" y="5674336"/>
            <a:ext cx="1656396" cy="29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Support Vector Machine</a:t>
            </a:r>
            <a:endParaRPr lang="en-US" sz="1000" dirty="0"/>
          </a:p>
        </p:txBody>
      </p:sp>
      <p:sp>
        <p:nvSpPr>
          <p:cNvPr id="90" name="Oval 89"/>
          <p:cNvSpPr/>
          <p:nvPr/>
        </p:nvSpPr>
        <p:spPr>
          <a:xfrm>
            <a:off x="5333114" y="6011671"/>
            <a:ext cx="1656396" cy="29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Artificial Neural Network</a:t>
            </a:r>
            <a:endParaRPr lang="en-US" sz="1000" dirty="0"/>
          </a:p>
        </p:txBody>
      </p:sp>
      <p:sp>
        <p:nvSpPr>
          <p:cNvPr id="91" name="Oval 90"/>
          <p:cNvSpPr/>
          <p:nvPr/>
        </p:nvSpPr>
        <p:spPr>
          <a:xfrm>
            <a:off x="5327044" y="6364849"/>
            <a:ext cx="1656396" cy="29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Learning Classifier System</a:t>
            </a:r>
            <a:endParaRPr lang="en-US" sz="1000" dirty="0"/>
          </a:p>
        </p:txBody>
      </p:sp>
      <p:sp>
        <p:nvSpPr>
          <p:cNvPr id="93" name="Left Brace 92"/>
          <p:cNvSpPr/>
          <p:nvPr/>
        </p:nvSpPr>
        <p:spPr>
          <a:xfrm>
            <a:off x="5048411" y="3667730"/>
            <a:ext cx="319964" cy="29976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Brace 93"/>
          <p:cNvSpPr/>
          <p:nvPr/>
        </p:nvSpPr>
        <p:spPr>
          <a:xfrm>
            <a:off x="6983440" y="3667730"/>
            <a:ext cx="245876" cy="29976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209613" y="4766435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For each n and</a:t>
            </a:r>
          </a:p>
          <a:p>
            <a:r>
              <a:rPr lang="en-US" sz="1000" dirty="0" smtClean="0"/>
              <a:t>each algorithm …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28382" y="5189033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Hyperparameter</a:t>
            </a:r>
            <a:endParaRPr lang="en-US" sz="1000" dirty="0" smtClean="0"/>
          </a:p>
          <a:p>
            <a:pPr algn="ctr"/>
            <a:r>
              <a:rPr lang="en-US" sz="1000" dirty="0" smtClean="0"/>
              <a:t>Sweep</a:t>
            </a:r>
            <a:endParaRPr lang="en-US" sz="1000" dirty="0"/>
          </a:p>
        </p:txBody>
      </p:sp>
      <p:cxnSp>
        <p:nvCxnSpPr>
          <p:cNvPr id="105" name="Straight Arrow Connector 104"/>
          <p:cNvCxnSpPr>
            <a:stCxn id="75" idx="3"/>
          </p:cNvCxnSpPr>
          <p:nvPr/>
        </p:nvCxnSpPr>
        <p:spPr>
          <a:xfrm>
            <a:off x="4837579" y="3334512"/>
            <a:ext cx="1258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241442" y="5166545"/>
            <a:ext cx="109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2"/>
          </p:cNvCxnSpPr>
          <p:nvPr/>
        </p:nvCxnSpPr>
        <p:spPr>
          <a:xfrm flipH="1">
            <a:off x="7754326" y="5589143"/>
            <a:ext cx="2" cy="2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14028" y="5881030"/>
            <a:ext cx="8815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Grid Search</a:t>
            </a:r>
            <a:endParaRPr lang="en-US" sz="1000" dirty="0"/>
          </a:p>
        </p:txBody>
      </p:sp>
      <p:sp>
        <p:nvSpPr>
          <p:cNvPr id="112" name="Oval 111"/>
          <p:cNvSpPr/>
          <p:nvPr/>
        </p:nvSpPr>
        <p:spPr>
          <a:xfrm>
            <a:off x="8345384" y="4709359"/>
            <a:ext cx="1142194" cy="91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Identify ‘optimal’ hyper-parameters</a:t>
            </a:r>
            <a:endParaRPr lang="en-US" sz="10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9487578" y="5165782"/>
            <a:ext cx="109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487284" y="4788923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For each n and</a:t>
            </a:r>
          </a:p>
          <a:p>
            <a:r>
              <a:rPr lang="en-US" sz="1000" dirty="0" smtClean="0"/>
              <a:t>each algorithm …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9485537" y="5191608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Train ML model</a:t>
            </a:r>
            <a:endParaRPr lang="en-US" sz="1000" dirty="0"/>
          </a:p>
        </p:txBody>
      </p:sp>
      <p:sp>
        <p:nvSpPr>
          <p:cNvPr id="117" name="Oval 116"/>
          <p:cNvSpPr/>
          <p:nvPr/>
        </p:nvSpPr>
        <p:spPr>
          <a:xfrm>
            <a:off x="10603646" y="4810936"/>
            <a:ext cx="875557" cy="729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Trained ML</a:t>
            </a:r>
          </a:p>
          <a:p>
            <a:pPr algn="ctr"/>
            <a:r>
              <a:rPr lang="en-US" sz="1000" dirty="0" smtClean="0"/>
              <a:t>Models</a:t>
            </a:r>
            <a:endParaRPr lang="en-US" sz="1000" dirty="0"/>
          </a:p>
        </p:txBody>
      </p:sp>
      <p:cxnSp>
        <p:nvCxnSpPr>
          <p:cNvPr id="119" name="Straight Arrow Connector 118"/>
          <p:cNvCxnSpPr>
            <a:stCxn id="117" idx="0"/>
          </p:cNvCxnSpPr>
          <p:nvPr/>
        </p:nvCxnSpPr>
        <p:spPr>
          <a:xfrm flipH="1" flipV="1">
            <a:off x="11041424" y="4564115"/>
            <a:ext cx="1" cy="24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374414" y="429464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Evaluate Performance</a:t>
            </a:r>
            <a:endParaRPr lang="en-US" sz="1000" dirty="0"/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11041424" y="4047823"/>
            <a:ext cx="1" cy="24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158579" y="2838130"/>
            <a:ext cx="34452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Calculate standard classification prediction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Generate CV ROC plot for each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Generate average ROC plot comparing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Obtain or calculate feature importance estimates for each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Generate composite feature importance bar plots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Calculate statistical comparisons in algorithm performance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754208" y="309827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For each n …</a:t>
            </a:r>
            <a:endParaRPr lang="en-US" sz="1000" dirty="0"/>
          </a:p>
        </p:txBody>
      </p:sp>
      <p:sp>
        <p:nvSpPr>
          <p:cNvPr id="134" name="Rectangle 133"/>
          <p:cNvSpPr/>
          <p:nvPr/>
        </p:nvSpPr>
        <p:spPr>
          <a:xfrm>
            <a:off x="8600136" y="1535089"/>
            <a:ext cx="832104" cy="60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  <a:endParaRPr lang="en-US" sz="1000" dirty="0" smtClean="0"/>
          </a:p>
          <a:p>
            <a:pPr algn="ctr"/>
            <a:r>
              <a:rPr lang="en-US" sz="1000" dirty="0" smtClean="0"/>
              <a:t>Imputed Testing Datasets</a:t>
            </a:r>
            <a:endParaRPr lang="en-US" sz="1000" dirty="0"/>
          </a:p>
        </p:txBody>
      </p:sp>
      <p:cxnSp>
        <p:nvCxnSpPr>
          <p:cNvPr id="143" name="Straight Connector 142"/>
          <p:cNvCxnSpPr>
            <a:stCxn id="46" idx="3"/>
          </p:cNvCxnSpPr>
          <p:nvPr/>
        </p:nvCxnSpPr>
        <p:spPr>
          <a:xfrm>
            <a:off x="9437146" y="1158190"/>
            <a:ext cx="182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4" idx="3"/>
          </p:cNvCxnSpPr>
          <p:nvPr/>
        </p:nvCxnSpPr>
        <p:spPr>
          <a:xfrm>
            <a:off x="9432240" y="1835771"/>
            <a:ext cx="1609184" cy="1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11041424" y="1847088"/>
            <a:ext cx="0" cy="8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9630800" y="1455924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Testing data reserved</a:t>
            </a:r>
          </a:p>
          <a:p>
            <a:r>
              <a:rPr lang="en-US" sz="1000" dirty="0" smtClean="0"/>
              <a:t>for final model evaluation</a:t>
            </a:r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5333114" y="5330834"/>
            <a:ext cx="1656396" cy="29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LGBoost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04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248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 Lab</dc:creator>
  <cp:lastModifiedBy>UPENN</cp:lastModifiedBy>
  <cp:revision>12</cp:revision>
  <dcterms:created xsi:type="dcterms:W3CDTF">2019-12-28T18:29:35Z</dcterms:created>
  <dcterms:modified xsi:type="dcterms:W3CDTF">2020-02-18T20:52:34Z</dcterms:modified>
</cp:coreProperties>
</file>