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81" r:id="rId2"/>
    <p:sldId id="287" r:id="rId3"/>
    <p:sldId id="338" r:id="rId4"/>
    <p:sldId id="286" r:id="rId5"/>
    <p:sldId id="339" r:id="rId6"/>
    <p:sldId id="340" r:id="rId7"/>
    <p:sldId id="342" r:id="rId8"/>
    <p:sldId id="343" r:id="rId9"/>
    <p:sldId id="325" r:id="rId10"/>
    <p:sldId id="288" r:id="rId11"/>
    <p:sldId id="347" r:id="rId12"/>
    <p:sldId id="344" r:id="rId13"/>
    <p:sldId id="345" r:id="rId14"/>
    <p:sldId id="346" r:id="rId15"/>
    <p:sldId id="336" r:id="rId16"/>
  </p:sldIdLst>
  <p:sldSz cx="18288000" cy="10287000"/>
  <p:notesSz cx="6858000" cy="9144000"/>
  <p:embeddedFontLst>
    <p:embeddedFont>
      <p:font typeface="Lora Bold" charset="0"/>
      <p:regular r:id="rId18"/>
    </p:embeddedFont>
    <p:embeddedFont>
      <p:font typeface="Poppins ExtraBold Bold" charset="0"/>
      <p:regular r:id="rId19"/>
    </p:embeddedFont>
    <p:embeddedFont>
      <p:font typeface="Lato" charset="0"/>
      <p:regular r:id="rId20"/>
    </p:embeddedFont>
    <p:embeddedFont>
      <p:font typeface="Calibri" pitchFamily="34" charset="0"/>
      <p:regular r:id="rId21"/>
      <p:bold r:id="rId22"/>
      <p:italic r:id="rId23"/>
      <p:boldItalic r:id="rId24"/>
    </p:embeddedFont>
    <p:embeddedFont>
      <p:font typeface="Verdana"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55" d="100"/>
          <a:sy n="55" d="100"/>
        </p:scale>
        <p:origin x="-6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89BDE7-7B25-40E8-BBAE-48D446160513}" type="datetimeFigureOut">
              <a:rPr lang="en-US" smtClean="0"/>
              <a:pPr/>
              <a:t>9/19/2023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94A531-CE34-4E02-B6C7-F0EC1146EF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94A531-CE34-4E02-B6C7-F0EC1146EF6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https://www.javatpoint.com/css-tutoria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https://www.javatpoint.com/css-tutoria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66743" y="500579"/>
            <a:ext cx="13064178" cy="15103705"/>
            <a:chOff x="0" y="0"/>
            <a:chExt cx="17418904" cy="20138274"/>
          </a:xfrm>
        </p:grpSpPr>
        <p:grpSp>
          <p:nvGrpSpPr>
            <p:cNvPr id="3" name="Group 3"/>
            <p:cNvGrpSpPr/>
            <p:nvPr/>
          </p:nvGrpSpPr>
          <p:grpSpPr>
            <a:xfrm rot="-2700000">
              <a:off x="6850955" y="1813173"/>
              <a:ext cx="8754775" cy="8754775"/>
              <a:chOff x="0" y="0"/>
              <a:chExt cx="1913890" cy="1913890"/>
            </a:xfrm>
          </p:grpSpPr>
          <p:sp>
            <p:nvSpPr>
              <p:cNvPr id="4" name="Freeform 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gradFill rotWithShape="1">
                <a:gsLst>
                  <a:gs pos="0">
                    <a:srgbClr val="00A9EC">
                      <a:alpha val="100000"/>
                    </a:srgbClr>
                  </a:gs>
                  <a:gs pos="100000">
                    <a:srgbClr val="2C3F8C">
                      <a:alpha val="100000"/>
                    </a:srgbClr>
                  </a:gs>
                </a:gsLst>
                <a:lin ang="0"/>
              </a:gradFill>
            </p:spPr>
          </p:sp>
        </p:grpSp>
        <p:grpSp>
          <p:nvGrpSpPr>
            <p:cNvPr id="5" name="Group 5"/>
            <p:cNvGrpSpPr/>
            <p:nvPr/>
          </p:nvGrpSpPr>
          <p:grpSpPr>
            <a:xfrm rot="2700000">
              <a:off x="7326423" y="2288641"/>
              <a:ext cx="7803840" cy="7803840"/>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id="7" name="Group 7"/>
            <p:cNvGrpSpPr/>
            <p:nvPr/>
          </p:nvGrpSpPr>
          <p:grpSpPr>
            <a:xfrm rot="2700000">
              <a:off x="1702235" y="10216920"/>
              <a:ext cx="8219119" cy="8219119"/>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pic>
          <p:nvPicPr>
            <p:cNvPr id="9" name="Picture 9"/>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5300667" y="11250401"/>
              <a:ext cx="1022256" cy="853119"/>
            </a:xfrm>
            <a:prstGeom prst="rect">
              <a:avLst/>
            </a:prstGeom>
          </p:spPr>
        </p:pic>
      </p:grpSp>
      <p:pic>
        <p:nvPicPr>
          <p:cNvPr id="10" name="Picture 10"/>
          <p:cNvPicPr>
            <a:picLocks noChangeAspect="1"/>
          </p:cNvPicPr>
          <p:nvPr/>
        </p:nvPicPr>
        <p:blipFill>
          <a:blip r:embed="rId4">
            <a:alphaModFix amt="69000"/>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4134433" y="1004889"/>
            <a:ext cx="12993464" cy="2102579"/>
          </a:xfrm>
          <a:prstGeom prst="rect">
            <a:avLst/>
          </a:prstGeom>
        </p:spPr>
      </p:pic>
      <p:grpSp>
        <p:nvGrpSpPr>
          <p:cNvPr id="11" name="Group 11"/>
          <p:cNvGrpSpPr/>
          <p:nvPr/>
        </p:nvGrpSpPr>
        <p:grpSpPr>
          <a:xfrm>
            <a:off x="0" y="0"/>
            <a:ext cx="541602" cy="10287000"/>
            <a:chOff x="0" y="0"/>
            <a:chExt cx="157867" cy="2998468"/>
          </a:xfrm>
        </p:grpSpPr>
        <p:sp>
          <p:nvSpPr>
            <p:cNvPr id="12" name="Freeform 12"/>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gradFill rotWithShape="1">
              <a:gsLst>
                <a:gs pos="0">
                  <a:srgbClr val="00A9EC">
                    <a:alpha val="100000"/>
                  </a:srgbClr>
                </a:gs>
                <a:gs pos="100000">
                  <a:srgbClr val="2C3F8C">
                    <a:alpha val="100000"/>
                  </a:srgbClr>
                </a:gs>
              </a:gsLst>
              <a:lin ang="0"/>
            </a:gradFill>
          </p:spPr>
        </p:sp>
      </p:grpSp>
      <p:pic>
        <p:nvPicPr>
          <p:cNvPr id="13" name="Picture 13"/>
          <p:cNvPicPr>
            <a:picLocks noChangeAspect="1"/>
          </p:cNvPicPr>
          <p:nvPr/>
        </p:nvPicPr>
        <p:blipFill>
          <a:blip r:embed="rId6"/>
          <a:srcRect/>
          <a:stretch>
            <a:fillRect/>
          </a:stretch>
        </p:blipFill>
        <p:spPr>
          <a:xfrm>
            <a:off x="11825647" y="-150893"/>
            <a:ext cx="3638864" cy="3638864"/>
          </a:xfrm>
          <a:prstGeom prst="rect">
            <a:avLst/>
          </a:prstGeom>
        </p:spPr>
      </p:pic>
      <p:sp>
        <p:nvSpPr>
          <p:cNvPr id="14" name="TextBox 14"/>
          <p:cNvSpPr txBox="1"/>
          <p:nvPr/>
        </p:nvSpPr>
        <p:spPr>
          <a:xfrm>
            <a:off x="2224837" y="3815513"/>
            <a:ext cx="11420242" cy="1581142"/>
          </a:xfrm>
          <a:prstGeom prst="rect">
            <a:avLst/>
          </a:prstGeom>
        </p:spPr>
        <p:txBody>
          <a:bodyPr lIns="0" tIns="0" rIns="0" bIns="0" rtlCol="0" anchor="t">
            <a:spAutoFit/>
          </a:bodyPr>
          <a:lstStyle/>
          <a:p>
            <a:pPr>
              <a:lnSpc>
                <a:spcPts val="12074"/>
              </a:lnSpc>
            </a:pPr>
            <a:r>
              <a:rPr lang="en-US" sz="11499" spc="1149">
                <a:solidFill>
                  <a:srgbClr val="2B4A9D"/>
                </a:solidFill>
                <a:latin typeface="Lora Bold"/>
              </a:rPr>
              <a:t>HQL EduTech</a:t>
            </a:r>
          </a:p>
        </p:txBody>
      </p:sp>
      <p:sp>
        <p:nvSpPr>
          <p:cNvPr id="15" name="TextBox 15"/>
          <p:cNvSpPr txBox="1"/>
          <p:nvPr/>
        </p:nvSpPr>
        <p:spPr>
          <a:xfrm>
            <a:off x="4530063" y="5687168"/>
            <a:ext cx="7576741" cy="743149"/>
          </a:xfrm>
          <a:prstGeom prst="rect">
            <a:avLst/>
          </a:prstGeom>
        </p:spPr>
        <p:txBody>
          <a:bodyPr lIns="0" tIns="0" rIns="0" bIns="0" rtlCol="0" anchor="t">
            <a:spAutoFit/>
          </a:bodyPr>
          <a:lstStyle/>
          <a:p>
            <a:pPr>
              <a:lnSpc>
                <a:spcPts val="5260"/>
              </a:lnSpc>
            </a:pPr>
            <a:r>
              <a:rPr lang="en-US" sz="5010" spc="250">
                <a:solidFill>
                  <a:srgbClr val="00A9EC"/>
                </a:solidFill>
                <a:latin typeface="Poppins ExtraBold Bold"/>
              </a:rPr>
              <a:t>The Finishing School</a:t>
            </a:r>
          </a:p>
        </p:txBody>
      </p:sp>
      <p:sp>
        <p:nvSpPr>
          <p:cNvPr id="16" name="TextBox 16"/>
          <p:cNvSpPr txBox="1"/>
          <p:nvPr/>
        </p:nvSpPr>
        <p:spPr>
          <a:xfrm>
            <a:off x="5332267" y="6925617"/>
            <a:ext cx="5205383" cy="749396"/>
          </a:xfrm>
          <a:prstGeom prst="rect">
            <a:avLst/>
          </a:prstGeom>
        </p:spPr>
        <p:txBody>
          <a:bodyPr lIns="0" tIns="0" rIns="0" bIns="0" rtlCol="0" anchor="t">
            <a:spAutoFit/>
          </a:bodyPr>
          <a:lstStyle/>
          <a:p>
            <a:pPr>
              <a:lnSpc>
                <a:spcPts val="2975"/>
              </a:lnSpc>
            </a:pPr>
            <a:r>
              <a:rPr lang="en-US" sz="2125" spc="212">
                <a:solidFill>
                  <a:srgbClr val="000000"/>
                </a:solidFill>
                <a:latin typeface="Lato"/>
              </a:rPr>
              <a:t>(A UNIT OF HIGHQ-LABS PVT LTD)</a:t>
            </a:r>
          </a:p>
          <a:p>
            <a:pPr>
              <a:lnSpc>
                <a:spcPts val="2975"/>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24577" name="Rectangle 1"/>
          <p:cNvSpPr>
            <a:spLocks noChangeArrowheads="1"/>
          </p:cNvSpPr>
          <p:nvPr/>
        </p:nvSpPr>
        <p:spPr bwMode="auto">
          <a:xfrm>
            <a:off x="0" y="0"/>
            <a:ext cx="1828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 name="object 11"/>
          <p:cNvSpPr txBox="1">
            <a:spLocks noGrp="1"/>
          </p:cNvSpPr>
          <p:nvPr>
            <p:ph type="title"/>
          </p:nvPr>
        </p:nvSpPr>
        <p:spPr>
          <a:xfrm>
            <a:off x="5116860" y="857220"/>
            <a:ext cx="8313420" cy="628377"/>
          </a:xfrm>
          <a:prstGeom prst="rect">
            <a:avLst/>
          </a:prstGeom>
        </p:spPr>
        <p:txBody>
          <a:bodyPr vert="horz" wrap="square" lIns="0" tIns="12700" rIns="0" bIns="0" rtlCol="0">
            <a:spAutoFit/>
          </a:bodyPr>
          <a:lstStyle/>
          <a:p>
            <a:pPr marL="12700">
              <a:lnSpc>
                <a:spcPct val="100000"/>
              </a:lnSpc>
              <a:spcBef>
                <a:spcPts val="130"/>
              </a:spcBef>
            </a:pPr>
            <a:r>
              <a:rPr lang="en-IN" sz="4000" b="1" spc="20" dirty="0" smtClean="0">
                <a:latin typeface="Verdana"/>
                <a:cs typeface="Verdana"/>
              </a:rPr>
              <a:t>TABLE PROPERTIES</a:t>
            </a:r>
            <a:endParaRPr lang="en-US" sz="4000" dirty="0">
              <a:latin typeface="Verdana"/>
              <a:cs typeface="Verdana"/>
            </a:endParaRPr>
          </a:p>
        </p:txBody>
      </p:sp>
      <p:sp>
        <p:nvSpPr>
          <p:cNvPr id="8" name="Rectangle 7"/>
          <p:cNvSpPr/>
          <p:nvPr/>
        </p:nvSpPr>
        <p:spPr>
          <a:xfrm>
            <a:off x="4000464" y="3000360"/>
            <a:ext cx="7072362" cy="2862322"/>
          </a:xfrm>
          <a:prstGeom prst="rect">
            <a:avLst/>
          </a:prstGeom>
        </p:spPr>
        <p:txBody>
          <a:bodyPr wrap="square">
            <a:spAutoFit/>
          </a:bodyPr>
          <a:lstStyle/>
          <a:p>
            <a:pPr>
              <a:lnSpc>
                <a:spcPct val="150000"/>
              </a:lnSpc>
            </a:pPr>
            <a:r>
              <a:rPr lang="en-US" sz="3000" dirty="0" smtClean="0">
                <a:latin typeface="Verdana" pitchFamily="34" charset="0"/>
                <a:ea typeface="Verdana" pitchFamily="34" charset="0"/>
              </a:rPr>
              <a:t>Border collapse</a:t>
            </a:r>
          </a:p>
          <a:p>
            <a:pPr>
              <a:lnSpc>
                <a:spcPct val="150000"/>
              </a:lnSpc>
            </a:pPr>
            <a:r>
              <a:rPr lang="en-US" sz="3000" dirty="0" smtClean="0">
                <a:latin typeface="Verdana" pitchFamily="34" charset="0"/>
                <a:ea typeface="Verdana" pitchFamily="34" charset="0"/>
              </a:rPr>
              <a:t>Row span</a:t>
            </a:r>
          </a:p>
          <a:p>
            <a:pPr>
              <a:lnSpc>
                <a:spcPct val="150000"/>
              </a:lnSpc>
            </a:pPr>
            <a:r>
              <a:rPr lang="en-US" sz="3000" dirty="0" smtClean="0">
                <a:latin typeface="Verdana" pitchFamily="34" charset="0"/>
                <a:ea typeface="Verdana" pitchFamily="34" charset="0"/>
              </a:rPr>
              <a:t>Col span</a:t>
            </a:r>
          </a:p>
          <a:p>
            <a:pPr>
              <a:lnSpc>
                <a:spcPct val="150000"/>
              </a:lnSpc>
            </a:pPr>
            <a:r>
              <a:rPr lang="en-US" sz="3000" dirty="0" smtClean="0">
                <a:latin typeface="Verdana" pitchFamily="34" charset="0"/>
                <a:ea typeface="Verdana" pitchFamily="34" charset="0"/>
              </a:rPr>
              <a:t>Caption</a:t>
            </a:r>
            <a:endParaRPr lang="en-US" sz="3000" dirty="0">
              <a:latin typeface="Verdana" pitchFamily="34" charset="0"/>
              <a:ea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24577" name="Rectangle 1"/>
          <p:cNvSpPr>
            <a:spLocks noChangeArrowheads="1"/>
          </p:cNvSpPr>
          <p:nvPr/>
        </p:nvSpPr>
        <p:spPr bwMode="auto">
          <a:xfrm>
            <a:off x="0" y="0"/>
            <a:ext cx="1828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 name="object 11"/>
          <p:cNvSpPr txBox="1">
            <a:spLocks noGrp="1"/>
          </p:cNvSpPr>
          <p:nvPr>
            <p:ph type="title"/>
          </p:nvPr>
        </p:nvSpPr>
        <p:spPr>
          <a:xfrm>
            <a:off x="5116860" y="857220"/>
            <a:ext cx="8313420" cy="628377"/>
          </a:xfrm>
          <a:prstGeom prst="rect">
            <a:avLst/>
          </a:prstGeom>
        </p:spPr>
        <p:txBody>
          <a:bodyPr vert="horz" wrap="square" lIns="0" tIns="12700" rIns="0" bIns="0" rtlCol="0">
            <a:spAutoFit/>
          </a:bodyPr>
          <a:lstStyle/>
          <a:p>
            <a:pPr marL="12700">
              <a:lnSpc>
                <a:spcPct val="100000"/>
              </a:lnSpc>
              <a:spcBef>
                <a:spcPts val="130"/>
              </a:spcBef>
            </a:pPr>
            <a:r>
              <a:rPr lang="en-IN" sz="4000" b="1" spc="20" dirty="0" smtClean="0">
                <a:latin typeface="Verdana"/>
                <a:cs typeface="Verdana"/>
              </a:rPr>
              <a:t>CSS POSITION</a:t>
            </a:r>
            <a:endParaRPr lang="en-US" sz="4000" dirty="0">
              <a:latin typeface="Verdana"/>
              <a:cs typeface="Verdana"/>
            </a:endParaRPr>
          </a:p>
        </p:txBody>
      </p:sp>
      <p:sp>
        <p:nvSpPr>
          <p:cNvPr id="8" name="Rectangle 7"/>
          <p:cNvSpPr/>
          <p:nvPr/>
        </p:nvSpPr>
        <p:spPr>
          <a:xfrm>
            <a:off x="2643142" y="2214542"/>
            <a:ext cx="13144592" cy="4939814"/>
          </a:xfrm>
          <a:prstGeom prst="rect">
            <a:avLst/>
          </a:prstGeom>
        </p:spPr>
        <p:txBody>
          <a:bodyPr wrap="square">
            <a:spAutoFit/>
          </a:bodyPr>
          <a:lstStyle/>
          <a:p>
            <a:pPr>
              <a:lnSpc>
                <a:spcPct val="150000"/>
              </a:lnSpc>
            </a:pPr>
            <a:r>
              <a:rPr lang="en-US" sz="3000" dirty="0" smtClean="0">
                <a:latin typeface="Verdana" pitchFamily="34" charset="0"/>
                <a:ea typeface="Verdana" pitchFamily="34" charset="0"/>
              </a:rPr>
              <a:t>This property specifies the type of positioning method used for an element ( static, relative, absolute, fixed )</a:t>
            </a:r>
          </a:p>
          <a:p>
            <a:pPr>
              <a:lnSpc>
                <a:spcPct val="150000"/>
              </a:lnSpc>
            </a:pPr>
            <a:endParaRPr lang="en-IN" sz="3000" dirty="0" smtClean="0">
              <a:latin typeface="Verdana" pitchFamily="34" charset="0"/>
              <a:ea typeface="Verdana" pitchFamily="34" charset="0"/>
            </a:endParaRPr>
          </a:p>
          <a:p>
            <a:pPr>
              <a:lnSpc>
                <a:spcPct val="150000"/>
              </a:lnSpc>
            </a:pPr>
            <a:r>
              <a:rPr lang="en-IN" sz="3000" dirty="0" smtClean="0">
                <a:latin typeface="Verdana" pitchFamily="34" charset="0"/>
                <a:ea typeface="Verdana" pitchFamily="34" charset="0"/>
              </a:rPr>
              <a:t>Static :	Default position</a:t>
            </a:r>
          </a:p>
          <a:p>
            <a:pPr>
              <a:lnSpc>
                <a:spcPct val="150000"/>
              </a:lnSpc>
            </a:pPr>
            <a:r>
              <a:rPr lang="en-IN" sz="3000" dirty="0" smtClean="0">
                <a:latin typeface="Verdana" pitchFamily="34" charset="0"/>
                <a:ea typeface="Verdana" pitchFamily="34" charset="0"/>
              </a:rPr>
              <a:t>Relative :  Relative to its normal position</a:t>
            </a:r>
          </a:p>
          <a:p>
            <a:pPr>
              <a:lnSpc>
                <a:spcPct val="150000"/>
              </a:lnSpc>
            </a:pPr>
            <a:r>
              <a:rPr lang="en-IN" sz="3000" dirty="0" smtClean="0">
                <a:latin typeface="Verdana" pitchFamily="34" charset="0"/>
                <a:ea typeface="Verdana" pitchFamily="34" charset="0"/>
              </a:rPr>
              <a:t>Absolute :  Relative to its parent position</a:t>
            </a:r>
          </a:p>
          <a:p>
            <a:pPr>
              <a:lnSpc>
                <a:spcPct val="150000"/>
              </a:lnSpc>
            </a:pPr>
            <a:r>
              <a:rPr lang="en-IN" sz="3000" dirty="0" smtClean="0">
                <a:latin typeface="Verdana" pitchFamily="34" charset="0"/>
                <a:ea typeface="Verdana" pitchFamily="34" charset="0"/>
              </a:rPr>
              <a:t>Fixed : Relative to its browser window</a:t>
            </a:r>
            <a:endParaRPr lang="en-US" sz="3000" dirty="0">
              <a:latin typeface="Verdana" pitchFamily="34" charset="0"/>
              <a:ea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24577" name="Rectangle 1"/>
          <p:cNvSpPr>
            <a:spLocks noChangeArrowheads="1"/>
          </p:cNvSpPr>
          <p:nvPr/>
        </p:nvSpPr>
        <p:spPr bwMode="auto">
          <a:xfrm>
            <a:off x="0" y="0"/>
            <a:ext cx="1828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 name="object 11"/>
          <p:cNvSpPr txBox="1">
            <a:spLocks noGrp="1"/>
          </p:cNvSpPr>
          <p:nvPr>
            <p:ph type="title"/>
          </p:nvPr>
        </p:nvSpPr>
        <p:spPr>
          <a:xfrm>
            <a:off x="4786282" y="4000492"/>
            <a:ext cx="8313420" cy="628377"/>
          </a:xfrm>
          <a:prstGeom prst="rect">
            <a:avLst/>
          </a:prstGeom>
        </p:spPr>
        <p:txBody>
          <a:bodyPr vert="horz" wrap="square" lIns="0" tIns="12700" rIns="0" bIns="0" rtlCol="0">
            <a:spAutoFit/>
          </a:bodyPr>
          <a:lstStyle/>
          <a:p>
            <a:pPr marL="12700">
              <a:lnSpc>
                <a:spcPct val="100000"/>
              </a:lnSpc>
              <a:spcBef>
                <a:spcPts val="130"/>
              </a:spcBef>
            </a:pPr>
            <a:r>
              <a:rPr lang="en-IN" sz="4000" b="1" spc="20" dirty="0" smtClean="0">
                <a:latin typeface="Verdana"/>
                <a:cs typeface="Verdana"/>
              </a:rPr>
              <a:t>HTML PAGE LAYOUT</a:t>
            </a:r>
            <a:endParaRPr lang="en-US" sz="400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24577" name="Rectangle 1"/>
          <p:cNvSpPr>
            <a:spLocks noChangeArrowheads="1"/>
          </p:cNvSpPr>
          <p:nvPr/>
        </p:nvSpPr>
        <p:spPr bwMode="auto">
          <a:xfrm>
            <a:off x="0" y="0"/>
            <a:ext cx="1828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 name="object 11"/>
          <p:cNvSpPr txBox="1">
            <a:spLocks noGrp="1"/>
          </p:cNvSpPr>
          <p:nvPr>
            <p:ph type="title"/>
          </p:nvPr>
        </p:nvSpPr>
        <p:spPr>
          <a:xfrm>
            <a:off x="5572100" y="928658"/>
            <a:ext cx="8313420" cy="628377"/>
          </a:xfrm>
          <a:prstGeom prst="rect">
            <a:avLst/>
          </a:prstGeom>
        </p:spPr>
        <p:txBody>
          <a:bodyPr vert="horz" wrap="square" lIns="0" tIns="12700" rIns="0" bIns="0" rtlCol="0">
            <a:spAutoFit/>
          </a:bodyPr>
          <a:lstStyle/>
          <a:p>
            <a:pPr marL="12700">
              <a:lnSpc>
                <a:spcPct val="100000"/>
              </a:lnSpc>
              <a:spcBef>
                <a:spcPts val="130"/>
              </a:spcBef>
            </a:pPr>
            <a:r>
              <a:rPr lang="en-IN" sz="4000" b="1" spc="20" dirty="0" smtClean="0">
                <a:latin typeface="Verdana"/>
                <a:cs typeface="Verdana"/>
              </a:rPr>
              <a:t>MULTIPLAGE APPLICATION</a:t>
            </a:r>
            <a:endParaRPr lang="en-US" sz="4000" dirty="0">
              <a:latin typeface="Verdana"/>
              <a:cs typeface="Verdana"/>
            </a:endParaRPr>
          </a:p>
        </p:txBody>
      </p:sp>
      <p:sp>
        <p:nvSpPr>
          <p:cNvPr id="7" name="TextBox 6"/>
          <p:cNvSpPr txBox="1"/>
          <p:nvPr/>
        </p:nvSpPr>
        <p:spPr>
          <a:xfrm>
            <a:off x="3428960" y="2786046"/>
            <a:ext cx="12485765" cy="3554819"/>
          </a:xfrm>
          <a:prstGeom prst="rect">
            <a:avLst/>
          </a:prstGeom>
          <a:noFill/>
        </p:spPr>
        <p:txBody>
          <a:bodyPr wrap="square" rtlCol="0">
            <a:spAutoFit/>
          </a:bodyPr>
          <a:lstStyle/>
          <a:p>
            <a:pPr>
              <a:lnSpc>
                <a:spcPct val="150000"/>
              </a:lnSpc>
            </a:pPr>
            <a:r>
              <a:rPr lang="en-IN" sz="3000" dirty="0" smtClean="0">
                <a:latin typeface="Verdana" pitchFamily="34" charset="0"/>
                <a:ea typeface="Verdana" pitchFamily="34" charset="0"/>
              </a:rPr>
              <a:t>As the name suggests these are web applications that have more than one page. </a:t>
            </a:r>
          </a:p>
          <a:p>
            <a:pPr>
              <a:lnSpc>
                <a:spcPct val="150000"/>
              </a:lnSpc>
            </a:pPr>
            <a:r>
              <a:rPr lang="en-IN" sz="3000" dirty="0" smtClean="0">
                <a:latin typeface="Verdana" pitchFamily="34" charset="0"/>
                <a:ea typeface="Verdana" pitchFamily="34" charset="0"/>
              </a:rPr>
              <a:t>Multi Page application load their pages every time a user clicks on different links</a:t>
            </a:r>
          </a:p>
          <a:p>
            <a:pPr>
              <a:lnSpc>
                <a:spcPct val="150000"/>
              </a:lnSpc>
            </a:pPr>
            <a:r>
              <a:rPr lang="en-IN" sz="3000" dirty="0" smtClean="0">
                <a:latin typeface="Verdana" pitchFamily="34" charset="0"/>
                <a:ea typeface="Verdana" pitchFamily="34" charset="0"/>
              </a:rPr>
              <a:t>These are best suited for SEO purpose service/product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24577" name="Rectangle 1"/>
          <p:cNvSpPr>
            <a:spLocks noChangeArrowheads="1"/>
          </p:cNvSpPr>
          <p:nvPr/>
        </p:nvSpPr>
        <p:spPr bwMode="auto">
          <a:xfrm>
            <a:off x="0" y="0"/>
            <a:ext cx="18288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 name="object 11"/>
          <p:cNvSpPr txBox="1">
            <a:spLocks noGrp="1"/>
          </p:cNvSpPr>
          <p:nvPr>
            <p:ph type="title"/>
          </p:nvPr>
        </p:nvSpPr>
        <p:spPr>
          <a:xfrm>
            <a:off x="5357786" y="1071534"/>
            <a:ext cx="8313420" cy="628377"/>
          </a:xfrm>
          <a:prstGeom prst="rect">
            <a:avLst/>
          </a:prstGeom>
        </p:spPr>
        <p:txBody>
          <a:bodyPr vert="horz" wrap="square" lIns="0" tIns="12700" rIns="0" bIns="0" rtlCol="0">
            <a:spAutoFit/>
          </a:bodyPr>
          <a:lstStyle/>
          <a:p>
            <a:pPr marL="12700">
              <a:lnSpc>
                <a:spcPct val="100000"/>
              </a:lnSpc>
              <a:spcBef>
                <a:spcPts val="130"/>
              </a:spcBef>
            </a:pPr>
            <a:r>
              <a:rPr lang="en-IN" sz="4000" b="1" spc="20" dirty="0" smtClean="0">
                <a:latin typeface="Verdana"/>
                <a:cs typeface="Verdana"/>
              </a:rPr>
              <a:t>SINGLE PAGE APPLICATION</a:t>
            </a:r>
            <a:endParaRPr lang="en-US" sz="4000" dirty="0">
              <a:latin typeface="Verdana"/>
              <a:cs typeface="Verdana"/>
            </a:endParaRPr>
          </a:p>
        </p:txBody>
      </p:sp>
      <p:sp>
        <p:nvSpPr>
          <p:cNvPr id="7" name="TextBox 6"/>
          <p:cNvSpPr txBox="1"/>
          <p:nvPr/>
        </p:nvSpPr>
        <p:spPr>
          <a:xfrm>
            <a:off x="3428960" y="2786046"/>
            <a:ext cx="12485765" cy="2862322"/>
          </a:xfrm>
          <a:prstGeom prst="rect">
            <a:avLst/>
          </a:prstGeom>
          <a:noFill/>
        </p:spPr>
        <p:txBody>
          <a:bodyPr wrap="square" rtlCol="0">
            <a:spAutoFit/>
          </a:bodyPr>
          <a:lstStyle/>
          <a:p>
            <a:pPr>
              <a:lnSpc>
                <a:spcPct val="150000"/>
              </a:lnSpc>
            </a:pPr>
            <a:r>
              <a:rPr lang="en-IN" sz="3000" dirty="0" smtClean="0">
                <a:latin typeface="Verdana" pitchFamily="34" charset="0"/>
                <a:ea typeface="Verdana" pitchFamily="34" charset="0"/>
              </a:rPr>
              <a:t>It is a web application or web site that interacts with the user by dynamically rewriting the current web page with new data from the web server instead of the default method of web browser loading entire new  pages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9" name="Rectangle 8"/>
          <p:cNvSpPr/>
          <p:nvPr/>
        </p:nvSpPr>
        <p:spPr>
          <a:xfrm>
            <a:off x="2285952" y="2803127"/>
            <a:ext cx="15644922" cy="3554819"/>
          </a:xfrm>
          <a:prstGeom prst="rect">
            <a:avLst/>
          </a:prstGeom>
        </p:spPr>
        <p:txBody>
          <a:bodyPr wrap="square">
            <a:spAutoFit/>
          </a:bodyPr>
          <a:lstStyle/>
          <a:p>
            <a:pPr marL="514350" indent="-514350">
              <a:lnSpc>
                <a:spcPct val="150000"/>
              </a:lnSpc>
              <a:buAutoNum type="arabicPeriod"/>
            </a:pPr>
            <a:r>
              <a:rPr lang="en-US" sz="3000" dirty="0" smtClean="0">
                <a:latin typeface="Verdana" pitchFamily="34" charset="0"/>
                <a:ea typeface="Verdana" pitchFamily="34" charset="0"/>
              </a:rPr>
              <a:t>What is the difference between SPA and Multipage web application?</a:t>
            </a:r>
          </a:p>
          <a:p>
            <a:pPr marL="514350" indent="-514350">
              <a:lnSpc>
                <a:spcPct val="150000"/>
              </a:lnSpc>
              <a:buAutoNum type="arabicPeriod"/>
            </a:pPr>
            <a:r>
              <a:rPr lang="en-US" sz="3000" dirty="0" smtClean="0">
                <a:latin typeface="Verdana" pitchFamily="34" charset="0"/>
                <a:ea typeface="Verdana" pitchFamily="34" charset="0"/>
              </a:rPr>
              <a:t> What is the use of Flex Box?</a:t>
            </a:r>
          </a:p>
          <a:p>
            <a:pPr marL="514350" indent="-514350">
              <a:lnSpc>
                <a:spcPct val="150000"/>
              </a:lnSpc>
              <a:buAutoNum type="arabicPeriod"/>
            </a:pPr>
            <a:r>
              <a:rPr lang="en-US" sz="3000" dirty="0" smtClean="0">
                <a:latin typeface="Verdana" pitchFamily="34" charset="0"/>
                <a:ea typeface="Verdana" pitchFamily="34" charset="0"/>
              </a:rPr>
              <a:t>What is z-index?</a:t>
            </a:r>
          </a:p>
          <a:p>
            <a:pPr marL="514350" indent="-514350">
              <a:lnSpc>
                <a:spcPct val="150000"/>
              </a:lnSpc>
              <a:buAutoNum type="arabicPeriod"/>
            </a:pPr>
            <a:r>
              <a:rPr lang="en-US" sz="3000" dirty="0" smtClean="0">
                <a:latin typeface="Verdana" pitchFamily="34" charset="0"/>
                <a:ea typeface="Verdana" pitchFamily="34" charset="0"/>
              </a:rPr>
              <a:t>What is the difference between margin and padding?</a:t>
            </a:r>
          </a:p>
          <a:p>
            <a:pPr marL="514350" indent="-514350">
              <a:lnSpc>
                <a:spcPct val="150000"/>
              </a:lnSpc>
              <a:buAutoNum type="arabicPeriod"/>
            </a:pPr>
            <a:r>
              <a:rPr lang="en-US" sz="3000" dirty="0" smtClean="0">
                <a:latin typeface="Verdana" pitchFamily="34" charset="0"/>
                <a:ea typeface="Verdana" pitchFamily="34" charset="0"/>
              </a:rPr>
              <a:t> What is the difference absolute position and relative position?</a:t>
            </a:r>
            <a:endParaRPr lang="en-US" sz="3000" dirty="0">
              <a:latin typeface="Verdana" pitchFamily="34" charset="0"/>
              <a:ea typeface="Verdana" pitchFamily="34" charset="0"/>
            </a:endParaRPr>
          </a:p>
        </p:txBody>
      </p:sp>
      <p:sp>
        <p:nvSpPr>
          <p:cNvPr id="10" name="Rectangle 9"/>
          <p:cNvSpPr/>
          <p:nvPr/>
        </p:nvSpPr>
        <p:spPr>
          <a:xfrm>
            <a:off x="5643538" y="785782"/>
            <a:ext cx="7429552" cy="707886"/>
          </a:xfrm>
          <a:prstGeom prst="rect">
            <a:avLst/>
          </a:prstGeom>
        </p:spPr>
        <p:txBody>
          <a:bodyPr wrap="square">
            <a:spAutoFit/>
          </a:bodyPr>
          <a:lstStyle/>
          <a:p>
            <a:pPr marL="12700">
              <a:lnSpc>
                <a:spcPct val="100000"/>
              </a:lnSpc>
              <a:spcBef>
                <a:spcPts val="130"/>
              </a:spcBef>
            </a:pPr>
            <a:r>
              <a:rPr lang="en-US" sz="4000" b="1" dirty="0" smtClean="0">
                <a:latin typeface="Verdana"/>
                <a:cs typeface="Verdana"/>
              </a:rPr>
              <a:t>INTERVIEW QUESTIONS</a:t>
            </a:r>
            <a:endParaRPr lang="en-US" sz="4000" b="1"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1"/>
          <p:cNvPicPr/>
          <p:nvPr/>
        </p:nvPicPr>
        <p:blipFill>
          <a:blip r:embed="rId3"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4" cstate="print"/>
          <a:stretch>
            <a:fillRect/>
          </a:stretch>
        </p:blipFill>
        <p:spPr>
          <a:xfrm>
            <a:off x="11085" y="0"/>
            <a:ext cx="1208115" cy="10286999"/>
          </a:xfrm>
          <a:prstGeom prst="rect">
            <a:avLst/>
          </a:prstGeom>
          <a:ln>
            <a:solidFill>
              <a:schemeClr val="accent1"/>
            </a:solidFill>
          </a:ln>
        </p:spPr>
      </p:pic>
      <p:sp>
        <p:nvSpPr>
          <p:cNvPr id="7" name="Rectangle 6"/>
          <p:cNvSpPr/>
          <p:nvPr/>
        </p:nvSpPr>
        <p:spPr>
          <a:xfrm>
            <a:off x="5600292" y="857220"/>
            <a:ext cx="8187178" cy="707886"/>
          </a:xfrm>
          <a:prstGeom prst="rect">
            <a:avLst/>
          </a:prstGeom>
        </p:spPr>
        <p:txBody>
          <a:bodyPr wrap="none">
            <a:spAutoFit/>
          </a:bodyPr>
          <a:lstStyle/>
          <a:p>
            <a:pPr marL="12700">
              <a:lnSpc>
                <a:spcPct val="100000"/>
              </a:lnSpc>
              <a:spcBef>
                <a:spcPts val="130"/>
              </a:spcBef>
            </a:pPr>
            <a:r>
              <a:rPr lang="en-US" sz="4000" b="1" spc="15" dirty="0" smtClean="0">
                <a:latin typeface="Verdana"/>
                <a:cs typeface="Verdana"/>
              </a:rPr>
              <a:t>BACKGROUND PROPERTIES</a:t>
            </a:r>
            <a:endParaRPr lang="en-US" sz="4000" dirty="0">
              <a:latin typeface="Verdana"/>
              <a:cs typeface="Verdana"/>
            </a:endParaRPr>
          </a:p>
        </p:txBody>
      </p:sp>
      <p:sp>
        <p:nvSpPr>
          <p:cNvPr id="9" name="Rectangle 8"/>
          <p:cNvSpPr/>
          <p:nvPr/>
        </p:nvSpPr>
        <p:spPr>
          <a:xfrm>
            <a:off x="2071638" y="2357418"/>
            <a:ext cx="15644922" cy="5632311"/>
          </a:xfrm>
          <a:prstGeom prst="rect">
            <a:avLst/>
          </a:prstGeom>
        </p:spPr>
        <p:txBody>
          <a:bodyPr wrap="square">
            <a:spAutoFit/>
          </a:bodyPr>
          <a:lstStyle/>
          <a:p>
            <a:pPr>
              <a:lnSpc>
                <a:spcPct val="150000"/>
              </a:lnSpc>
            </a:pPr>
            <a:r>
              <a:rPr lang="en-US" sz="3000" dirty="0" smtClean="0">
                <a:latin typeface="Verdana" pitchFamily="34" charset="0"/>
                <a:ea typeface="Verdana" pitchFamily="34" charset="0"/>
              </a:rPr>
              <a:t>CSS background property is used to define the background effects on element. </a:t>
            </a:r>
          </a:p>
          <a:p>
            <a:pPr>
              <a:lnSpc>
                <a:spcPct val="150000"/>
              </a:lnSpc>
            </a:pPr>
            <a:r>
              <a:rPr lang="en-US" sz="3000" dirty="0" smtClean="0">
                <a:latin typeface="Verdana" pitchFamily="34" charset="0"/>
                <a:ea typeface="Verdana" pitchFamily="34" charset="0"/>
              </a:rPr>
              <a:t>There are 5 CSS background properties that affects the HTML elements:</a:t>
            </a:r>
          </a:p>
          <a:p>
            <a:pPr marL="514350" indent="-514350">
              <a:lnSpc>
                <a:spcPct val="150000"/>
              </a:lnSpc>
              <a:buFont typeface="+mj-lt"/>
              <a:buAutoNum type="arabicPeriod"/>
            </a:pPr>
            <a:r>
              <a:rPr lang="en-US" sz="3000" dirty="0" smtClean="0">
                <a:latin typeface="Verdana" pitchFamily="34" charset="0"/>
                <a:ea typeface="Verdana" pitchFamily="34" charset="0"/>
              </a:rPr>
              <a:t>background-color</a:t>
            </a:r>
          </a:p>
          <a:p>
            <a:pPr marL="514350" indent="-514350">
              <a:lnSpc>
                <a:spcPct val="150000"/>
              </a:lnSpc>
              <a:buFont typeface="+mj-lt"/>
              <a:buAutoNum type="arabicPeriod"/>
            </a:pPr>
            <a:r>
              <a:rPr lang="en-US" sz="3000" dirty="0" smtClean="0">
                <a:latin typeface="Verdana" pitchFamily="34" charset="0"/>
                <a:ea typeface="Verdana" pitchFamily="34" charset="0"/>
              </a:rPr>
              <a:t>background-image</a:t>
            </a:r>
          </a:p>
          <a:p>
            <a:pPr marL="514350" indent="-514350">
              <a:lnSpc>
                <a:spcPct val="150000"/>
              </a:lnSpc>
              <a:buFont typeface="+mj-lt"/>
              <a:buAutoNum type="arabicPeriod"/>
            </a:pPr>
            <a:r>
              <a:rPr lang="en-US" sz="3000" dirty="0" smtClean="0">
                <a:latin typeface="Verdana" pitchFamily="34" charset="0"/>
                <a:ea typeface="Verdana" pitchFamily="34" charset="0"/>
              </a:rPr>
              <a:t>background-repeat</a:t>
            </a:r>
          </a:p>
          <a:p>
            <a:pPr marL="514350" indent="-514350">
              <a:lnSpc>
                <a:spcPct val="150000"/>
              </a:lnSpc>
              <a:buFont typeface="+mj-lt"/>
              <a:buAutoNum type="arabicPeriod"/>
            </a:pPr>
            <a:r>
              <a:rPr lang="en-US" sz="3000" dirty="0" smtClean="0">
                <a:latin typeface="Verdana" pitchFamily="34" charset="0"/>
                <a:ea typeface="Verdana" pitchFamily="34" charset="0"/>
              </a:rPr>
              <a:t>background-attachment</a:t>
            </a:r>
          </a:p>
          <a:p>
            <a:pPr marL="514350" indent="-514350">
              <a:lnSpc>
                <a:spcPct val="150000"/>
              </a:lnSpc>
              <a:buFont typeface="+mj-lt"/>
              <a:buAutoNum type="arabicPeriod"/>
            </a:pPr>
            <a:r>
              <a:rPr lang="en-US" sz="3000" dirty="0" smtClean="0">
                <a:latin typeface="Verdana" pitchFamily="34" charset="0"/>
                <a:ea typeface="Verdana" pitchFamily="34" charset="0"/>
              </a:rPr>
              <a:t>background-position</a:t>
            </a:r>
          </a:p>
          <a:p>
            <a:pPr marL="514350" indent="-514350">
              <a:lnSpc>
                <a:spcPct val="150000"/>
              </a:lnSpc>
              <a:buFont typeface="+mj-lt"/>
              <a:buAutoNum type="arabicPeriod"/>
            </a:pPr>
            <a:r>
              <a:rPr lang="en-US" sz="3000" dirty="0" smtClean="0">
                <a:latin typeface="Verdana" pitchFamily="34" charset="0"/>
                <a:ea typeface="Verdana" pitchFamily="34" charset="0"/>
              </a:rPr>
              <a:t>Background-size</a:t>
            </a:r>
            <a:endParaRPr lang="en-US" sz="30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7" name="Rectangle 6"/>
          <p:cNvSpPr/>
          <p:nvPr/>
        </p:nvSpPr>
        <p:spPr>
          <a:xfrm>
            <a:off x="7572364" y="857220"/>
            <a:ext cx="2615139" cy="707886"/>
          </a:xfrm>
          <a:prstGeom prst="rect">
            <a:avLst/>
          </a:prstGeom>
        </p:spPr>
        <p:txBody>
          <a:bodyPr wrap="none">
            <a:spAutoFit/>
          </a:bodyPr>
          <a:lstStyle/>
          <a:p>
            <a:pPr marL="12700">
              <a:lnSpc>
                <a:spcPct val="100000"/>
              </a:lnSpc>
              <a:spcBef>
                <a:spcPts val="130"/>
              </a:spcBef>
            </a:pPr>
            <a:r>
              <a:rPr lang="en-US" sz="4000" b="1" spc="15" dirty="0" smtClean="0">
                <a:latin typeface="Verdana"/>
                <a:cs typeface="Verdana"/>
              </a:rPr>
              <a:t>BORDER</a:t>
            </a:r>
            <a:endParaRPr lang="en-US" sz="4000" dirty="0">
              <a:latin typeface="Verdana"/>
              <a:cs typeface="Verdana"/>
            </a:endParaRPr>
          </a:p>
        </p:txBody>
      </p:sp>
      <p:sp>
        <p:nvSpPr>
          <p:cNvPr id="8" name="Rectangle 7"/>
          <p:cNvSpPr/>
          <p:nvPr/>
        </p:nvSpPr>
        <p:spPr>
          <a:xfrm>
            <a:off x="2786018" y="2357418"/>
            <a:ext cx="13358906" cy="4939814"/>
          </a:xfrm>
          <a:prstGeom prst="rect">
            <a:avLst/>
          </a:prstGeom>
        </p:spPr>
        <p:txBody>
          <a:bodyPr wrap="square">
            <a:spAutoFit/>
          </a:bodyPr>
          <a:lstStyle/>
          <a:p>
            <a:pPr>
              <a:lnSpc>
                <a:spcPct val="150000"/>
              </a:lnSpc>
            </a:pPr>
            <a:r>
              <a:rPr lang="en-US" sz="3000" dirty="0" smtClean="0">
                <a:latin typeface="Verdana" pitchFamily="34" charset="0"/>
                <a:ea typeface="Verdana" pitchFamily="34" charset="0"/>
              </a:rPr>
              <a:t>The CSS border is a shorthand property used to set the border on an element.</a:t>
            </a:r>
          </a:p>
          <a:p>
            <a:pPr>
              <a:lnSpc>
                <a:spcPct val="150000"/>
              </a:lnSpc>
            </a:pPr>
            <a:r>
              <a:rPr lang="en-US" sz="3000" dirty="0" smtClean="0">
                <a:latin typeface="Verdana" pitchFamily="34" charset="0"/>
                <a:ea typeface="Verdana" pitchFamily="34" charset="0"/>
              </a:rPr>
              <a:t>The </a:t>
            </a:r>
            <a:r>
              <a:rPr lang="en-US" sz="3000" dirty="0" smtClean="0">
                <a:latin typeface="Verdana" pitchFamily="34" charset="0"/>
                <a:ea typeface="Verdana" pitchFamily="34" charset="0"/>
                <a:hlinkClick r:id="rId4"/>
              </a:rPr>
              <a:t>CSS</a:t>
            </a:r>
            <a:r>
              <a:rPr lang="en-US" sz="3000" dirty="0" smtClean="0">
                <a:latin typeface="Verdana" pitchFamily="34" charset="0"/>
                <a:ea typeface="Verdana" pitchFamily="34" charset="0"/>
              </a:rPr>
              <a:t> border properties are used to specify the style, color and size of the border of an element. The CSS border properties are</a:t>
            </a:r>
          </a:p>
          <a:p>
            <a:pPr>
              <a:lnSpc>
                <a:spcPct val="150000"/>
              </a:lnSpc>
            </a:pPr>
            <a:r>
              <a:rPr lang="en-US" sz="3000" dirty="0" smtClean="0">
                <a:latin typeface="Verdana" pitchFamily="34" charset="0"/>
                <a:ea typeface="Verdana" pitchFamily="34" charset="0"/>
              </a:rPr>
              <a:t>border-style</a:t>
            </a:r>
          </a:p>
          <a:p>
            <a:pPr>
              <a:lnSpc>
                <a:spcPct val="150000"/>
              </a:lnSpc>
            </a:pPr>
            <a:r>
              <a:rPr lang="en-US" sz="3000" dirty="0" smtClean="0">
                <a:latin typeface="Verdana" pitchFamily="34" charset="0"/>
                <a:ea typeface="Verdana" pitchFamily="34" charset="0"/>
              </a:rPr>
              <a:t>border-color</a:t>
            </a:r>
          </a:p>
          <a:p>
            <a:pPr>
              <a:lnSpc>
                <a:spcPct val="150000"/>
              </a:lnSpc>
            </a:pPr>
            <a:r>
              <a:rPr lang="en-US" sz="3000" dirty="0" smtClean="0">
                <a:latin typeface="Verdana" pitchFamily="34" charset="0"/>
                <a:ea typeface="Verdana" pitchFamily="34" charset="0"/>
              </a:rPr>
              <a:t>border-width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072034" y="785782"/>
            <a:ext cx="8313420" cy="628377"/>
          </a:xfrm>
          <a:prstGeom prst="rect">
            <a:avLst/>
          </a:prstGeom>
        </p:spPr>
        <p:txBody>
          <a:bodyPr vert="horz" wrap="square" lIns="0" tIns="12700" rIns="0" bIns="0" rtlCol="0">
            <a:spAutoFit/>
          </a:bodyPr>
          <a:lstStyle/>
          <a:p>
            <a:pPr marL="12700">
              <a:lnSpc>
                <a:spcPct val="100000"/>
              </a:lnSpc>
              <a:spcBef>
                <a:spcPts val="130"/>
              </a:spcBef>
            </a:pPr>
            <a:r>
              <a:rPr lang="en-US" sz="4000" b="1" spc="20" dirty="0" smtClean="0">
                <a:latin typeface="Verdana"/>
                <a:cs typeface="Verdana"/>
              </a:rPr>
              <a:t>DISPLAY</a:t>
            </a:r>
            <a:endParaRPr lang="en-US" sz="4000" dirty="0">
              <a:latin typeface="Verdana"/>
              <a:cs typeface="Verdana"/>
            </a:endParaRPr>
          </a:p>
        </p:txBody>
      </p:sp>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8" name="Rectangle 7"/>
          <p:cNvSpPr/>
          <p:nvPr/>
        </p:nvSpPr>
        <p:spPr>
          <a:xfrm>
            <a:off x="2214514" y="2214542"/>
            <a:ext cx="13858972" cy="6923947"/>
          </a:xfrm>
          <a:prstGeom prst="rect">
            <a:avLst/>
          </a:prstGeom>
        </p:spPr>
        <p:txBody>
          <a:bodyPr wrap="square">
            <a:spAutoFit/>
          </a:bodyPr>
          <a:lstStyle/>
          <a:p>
            <a:pPr>
              <a:lnSpc>
                <a:spcPct val="150000"/>
              </a:lnSpc>
            </a:pPr>
            <a:r>
              <a:rPr lang="en-US" sz="3000" dirty="0" smtClean="0">
                <a:latin typeface="Verdana" pitchFamily="34" charset="0"/>
                <a:ea typeface="Verdana" pitchFamily="34" charset="0"/>
              </a:rPr>
              <a:t>CSS display is the most important property of CSS which is used to control the layout of the element. It specifies how the element is displayed.</a:t>
            </a:r>
          </a:p>
          <a:p>
            <a:pPr>
              <a:lnSpc>
                <a:spcPct val="150000"/>
              </a:lnSpc>
            </a:pPr>
            <a:r>
              <a:rPr lang="en-US" sz="3000" dirty="0" smtClean="0">
                <a:latin typeface="Verdana" pitchFamily="34" charset="0"/>
                <a:ea typeface="Verdana" pitchFamily="34" charset="0"/>
              </a:rPr>
              <a:t>Every element has a default display value according to its nature. Every element on the webpage is a rectangular box and the </a:t>
            </a:r>
            <a:r>
              <a:rPr lang="en-US" sz="3000" dirty="0" smtClean="0">
                <a:latin typeface="Verdana" pitchFamily="34" charset="0"/>
                <a:ea typeface="Verdana" pitchFamily="34" charset="0"/>
                <a:hlinkClick r:id="rId4"/>
              </a:rPr>
              <a:t>CSS</a:t>
            </a:r>
            <a:r>
              <a:rPr lang="en-US" sz="3000" dirty="0" smtClean="0">
                <a:latin typeface="Verdana" pitchFamily="34" charset="0"/>
                <a:ea typeface="Verdana" pitchFamily="34" charset="0"/>
              </a:rPr>
              <a:t> property defines the behavior of that rectangular box.</a:t>
            </a:r>
          </a:p>
          <a:p>
            <a:pPr>
              <a:lnSpc>
                <a:spcPct val="150000"/>
              </a:lnSpc>
            </a:pPr>
            <a:r>
              <a:rPr lang="en-US" sz="3000" dirty="0" smtClean="0">
                <a:latin typeface="Verdana" pitchFamily="34" charset="0"/>
                <a:ea typeface="Verdana" pitchFamily="34" charset="0"/>
              </a:rPr>
              <a:t>			display: inline;</a:t>
            </a:r>
          </a:p>
          <a:p>
            <a:pPr>
              <a:lnSpc>
                <a:spcPct val="150000"/>
              </a:lnSpc>
            </a:pPr>
            <a:r>
              <a:rPr lang="en-US" sz="3000" dirty="0" smtClean="0">
                <a:latin typeface="Verdana" pitchFamily="34" charset="0"/>
                <a:ea typeface="Verdana" pitchFamily="34" charset="0"/>
              </a:rPr>
              <a:t>			display: inline-block;</a:t>
            </a:r>
          </a:p>
          <a:p>
            <a:pPr>
              <a:lnSpc>
                <a:spcPct val="150000"/>
              </a:lnSpc>
            </a:pPr>
            <a:r>
              <a:rPr lang="en-US" sz="3000" dirty="0" smtClean="0">
                <a:latin typeface="Verdana" pitchFamily="34" charset="0"/>
                <a:ea typeface="Verdana" pitchFamily="34" charset="0"/>
              </a:rPr>
              <a:t>			display: block;</a:t>
            </a:r>
          </a:p>
          <a:p>
            <a:pPr>
              <a:lnSpc>
                <a:spcPct val="150000"/>
              </a:lnSpc>
            </a:pPr>
            <a:r>
              <a:rPr lang="en-US" sz="3000" dirty="0" smtClean="0">
                <a:latin typeface="Verdana" pitchFamily="34" charset="0"/>
                <a:ea typeface="Verdana" pitchFamily="34" charset="0"/>
              </a:rPr>
              <a:t>			display: none;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116860" y="857220"/>
            <a:ext cx="8313420" cy="628377"/>
          </a:xfrm>
          <a:prstGeom prst="rect">
            <a:avLst/>
          </a:prstGeom>
        </p:spPr>
        <p:txBody>
          <a:bodyPr vert="horz" wrap="square" lIns="0" tIns="12700" rIns="0" bIns="0" rtlCol="0">
            <a:spAutoFit/>
          </a:bodyPr>
          <a:lstStyle/>
          <a:p>
            <a:pPr marL="12700">
              <a:lnSpc>
                <a:spcPct val="100000"/>
              </a:lnSpc>
              <a:spcBef>
                <a:spcPts val="130"/>
              </a:spcBef>
            </a:pPr>
            <a:r>
              <a:rPr lang="en-US" sz="4000" b="1" spc="20" dirty="0" smtClean="0">
                <a:latin typeface="Verdana"/>
                <a:cs typeface="Verdana"/>
              </a:rPr>
              <a:t>TEXT ALIGN</a:t>
            </a:r>
            <a:endParaRPr lang="en-US" sz="4000" dirty="0">
              <a:latin typeface="Verdana"/>
              <a:cs typeface="Verdana"/>
            </a:endParaRPr>
          </a:p>
        </p:txBody>
      </p:sp>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16" name="Rectangle 15"/>
          <p:cNvSpPr/>
          <p:nvPr/>
        </p:nvSpPr>
        <p:spPr>
          <a:xfrm>
            <a:off x="2500266" y="2214542"/>
            <a:ext cx="13858972" cy="6923947"/>
          </a:xfrm>
          <a:prstGeom prst="rect">
            <a:avLst/>
          </a:prstGeom>
        </p:spPr>
        <p:txBody>
          <a:bodyPr wrap="square">
            <a:spAutoFit/>
          </a:bodyPr>
          <a:lstStyle/>
          <a:p>
            <a:pPr>
              <a:lnSpc>
                <a:spcPct val="150000"/>
              </a:lnSpc>
            </a:pPr>
            <a:r>
              <a:rPr lang="en-US" sz="3000" dirty="0" smtClean="0">
                <a:latin typeface="Verdana" pitchFamily="34" charset="0"/>
                <a:ea typeface="Verdana" pitchFamily="34" charset="0"/>
              </a:rPr>
              <a:t>This CSS property is used to set the horizontal alignment of a table-cell box or the block element. </a:t>
            </a:r>
          </a:p>
          <a:p>
            <a:pPr>
              <a:lnSpc>
                <a:spcPct val="150000"/>
              </a:lnSpc>
            </a:pPr>
            <a:r>
              <a:rPr lang="en-US" sz="3000" b="1" dirty="0" smtClean="0">
                <a:latin typeface="Verdana" pitchFamily="34" charset="0"/>
                <a:ea typeface="Verdana" pitchFamily="34" charset="0"/>
              </a:rPr>
              <a:t>Syntax		</a:t>
            </a:r>
            <a:r>
              <a:rPr lang="en-US" sz="3000" dirty="0" smtClean="0">
                <a:latin typeface="Verdana" pitchFamily="34" charset="0"/>
                <a:ea typeface="Verdana" pitchFamily="34" charset="0"/>
              </a:rPr>
              <a:t>text-align: justify | center | right | left  </a:t>
            </a:r>
          </a:p>
          <a:p>
            <a:pPr>
              <a:lnSpc>
                <a:spcPct val="150000"/>
              </a:lnSpc>
            </a:pPr>
            <a:r>
              <a:rPr lang="en-US" sz="3000" dirty="0" smtClean="0">
                <a:latin typeface="Verdana" pitchFamily="34" charset="0"/>
                <a:ea typeface="Verdana" pitchFamily="34" charset="0"/>
              </a:rPr>
              <a:t>Possible values</a:t>
            </a:r>
          </a:p>
          <a:p>
            <a:pPr>
              <a:lnSpc>
                <a:spcPct val="150000"/>
              </a:lnSpc>
            </a:pPr>
            <a:r>
              <a:rPr lang="en-US" sz="3000" b="1" dirty="0" smtClean="0">
                <a:latin typeface="Verdana" pitchFamily="34" charset="0"/>
                <a:ea typeface="Verdana" pitchFamily="34" charset="0"/>
              </a:rPr>
              <a:t>justify:</a:t>
            </a:r>
            <a:r>
              <a:rPr lang="en-US" sz="3000" dirty="0" smtClean="0">
                <a:latin typeface="Verdana" pitchFamily="34" charset="0"/>
                <a:ea typeface="Verdana" pitchFamily="34" charset="0"/>
              </a:rPr>
              <a:t> It is generally used in newspapers and magazines. It stretches the element's content in order to display the equal width of every line.</a:t>
            </a:r>
          </a:p>
          <a:p>
            <a:pPr>
              <a:lnSpc>
                <a:spcPct val="150000"/>
              </a:lnSpc>
            </a:pPr>
            <a:r>
              <a:rPr lang="en-US" sz="3000" b="1" dirty="0" smtClean="0">
                <a:latin typeface="Verdana" pitchFamily="34" charset="0"/>
                <a:ea typeface="Verdana" pitchFamily="34" charset="0"/>
              </a:rPr>
              <a:t>center:</a:t>
            </a:r>
            <a:r>
              <a:rPr lang="en-US" sz="3000" dirty="0" smtClean="0">
                <a:latin typeface="Verdana" pitchFamily="34" charset="0"/>
                <a:ea typeface="Verdana" pitchFamily="34" charset="0"/>
              </a:rPr>
              <a:t> It centers the inline text.</a:t>
            </a:r>
          </a:p>
          <a:p>
            <a:pPr>
              <a:lnSpc>
                <a:spcPct val="150000"/>
              </a:lnSpc>
            </a:pPr>
            <a:r>
              <a:rPr lang="en-US" sz="3000" b="1" dirty="0" smtClean="0">
                <a:latin typeface="Verdana" pitchFamily="34" charset="0"/>
                <a:ea typeface="Verdana" pitchFamily="34" charset="0"/>
              </a:rPr>
              <a:t>right:</a:t>
            </a:r>
            <a:r>
              <a:rPr lang="en-US" sz="3000" dirty="0" smtClean="0">
                <a:latin typeface="Verdana" pitchFamily="34" charset="0"/>
                <a:ea typeface="Verdana" pitchFamily="34" charset="0"/>
              </a:rPr>
              <a:t> It is used to align the text to the right.</a:t>
            </a:r>
          </a:p>
          <a:p>
            <a:pPr>
              <a:lnSpc>
                <a:spcPct val="150000"/>
              </a:lnSpc>
            </a:pPr>
            <a:r>
              <a:rPr lang="en-US" sz="3000" b="1" dirty="0" smtClean="0">
                <a:latin typeface="Verdana" pitchFamily="34" charset="0"/>
                <a:ea typeface="Verdana" pitchFamily="34" charset="0"/>
              </a:rPr>
              <a:t>left:</a:t>
            </a:r>
            <a:r>
              <a:rPr lang="en-US" sz="3000" dirty="0" smtClean="0">
                <a:latin typeface="Verdana" pitchFamily="34" charset="0"/>
                <a:ea typeface="Verdana" pitchFamily="34" charset="0"/>
              </a:rPr>
              <a:t> It is used to align the text to the left.</a:t>
            </a:r>
            <a:endParaRPr lang="en-US" sz="30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116860" y="857220"/>
            <a:ext cx="8313420" cy="628377"/>
          </a:xfrm>
          <a:prstGeom prst="rect">
            <a:avLst/>
          </a:prstGeom>
        </p:spPr>
        <p:txBody>
          <a:bodyPr vert="horz" wrap="square" lIns="0" tIns="12700" rIns="0" bIns="0" rtlCol="0">
            <a:spAutoFit/>
          </a:bodyPr>
          <a:lstStyle/>
          <a:p>
            <a:pPr marL="12700">
              <a:lnSpc>
                <a:spcPct val="100000"/>
              </a:lnSpc>
              <a:spcBef>
                <a:spcPts val="130"/>
              </a:spcBef>
            </a:pPr>
            <a:r>
              <a:rPr lang="en-IN" sz="4000" b="1" spc="20" dirty="0" smtClean="0">
                <a:latin typeface="Verdana"/>
                <a:cs typeface="Verdana"/>
              </a:rPr>
              <a:t>FLOAT PROPERTY</a:t>
            </a:r>
            <a:endParaRPr lang="en-US" sz="4000" dirty="0">
              <a:latin typeface="Verdana"/>
              <a:cs typeface="Verdana"/>
            </a:endParaRPr>
          </a:p>
        </p:txBody>
      </p:sp>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8" name="Rectangle 7"/>
          <p:cNvSpPr/>
          <p:nvPr/>
        </p:nvSpPr>
        <p:spPr>
          <a:xfrm>
            <a:off x="3000332" y="2500294"/>
            <a:ext cx="13144592" cy="4939814"/>
          </a:xfrm>
          <a:prstGeom prst="rect">
            <a:avLst/>
          </a:prstGeom>
        </p:spPr>
        <p:txBody>
          <a:bodyPr wrap="square">
            <a:spAutoFit/>
          </a:bodyPr>
          <a:lstStyle/>
          <a:p>
            <a:pPr>
              <a:lnSpc>
                <a:spcPct val="150000"/>
              </a:lnSpc>
            </a:pPr>
            <a:r>
              <a:rPr lang="en-US" sz="3000" dirty="0" smtClean="0">
                <a:latin typeface="Verdana" pitchFamily="34" charset="0"/>
                <a:ea typeface="Verdana" pitchFamily="34" charset="0"/>
              </a:rPr>
              <a:t>The </a:t>
            </a:r>
            <a:r>
              <a:rPr lang="en-US" sz="3000" b="1" dirty="0" smtClean="0">
                <a:latin typeface="Verdana" pitchFamily="34" charset="0"/>
                <a:ea typeface="Verdana" pitchFamily="34" charset="0"/>
              </a:rPr>
              <a:t>CSS float property</a:t>
            </a:r>
            <a:r>
              <a:rPr lang="en-US" sz="3000" dirty="0" smtClean="0">
                <a:latin typeface="Verdana" pitchFamily="34" charset="0"/>
                <a:ea typeface="Verdana" pitchFamily="34" charset="0"/>
              </a:rPr>
              <a:t> is </a:t>
            </a:r>
            <a:r>
              <a:rPr lang="en-US" sz="3000" i="1" dirty="0" smtClean="0">
                <a:latin typeface="Verdana" pitchFamily="34" charset="0"/>
                <a:ea typeface="Verdana" pitchFamily="34" charset="0"/>
              </a:rPr>
              <a:t>a positioning property</a:t>
            </a:r>
            <a:r>
              <a:rPr lang="en-US" sz="3000" dirty="0" smtClean="0">
                <a:latin typeface="Verdana" pitchFamily="34" charset="0"/>
                <a:ea typeface="Verdana" pitchFamily="34" charset="0"/>
              </a:rPr>
              <a:t>. </a:t>
            </a:r>
          </a:p>
          <a:p>
            <a:pPr>
              <a:lnSpc>
                <a:spcPct val="150000"/>
              </a:lnSpc>
            </a:pPr>
            <a:r>
              <a:rPr lang="en-US" sz="3000" dirty="0" smtClean="0">
                <a:latin typeface="Verdana" pitchFamily="34" charset="0"/>
                <a:ea typeface="Verdana" pitchFamily="34" charset="0"/>
              </a:rPr>
              <a:t>It is used </a:t>
            </a:r>
            <a:r>
              <a:rPr lang="en-US" sz="3000" i="1" dirty="0" smtClean="0">
                <a:latin typeface="Verdana" pitchFamily="34" charset="0"/>
                <a:ea typeface="Verdana" pitchFamily="34" charset="0"/>
              </a:rPr>
              <a:t>to push an element to the left or right</a:t>
            </a:r>
            <a:r>
              <a:rPr lang="en-US" sz="3000" dirty="0" smtClean="0">
                <a:latin typeface="Verdana" pitchFamily="34" charset="0"/>
                <a:ea typeface="Verdana" pitchFamily="34" charset="0"/>
              </a:rPr>
              <a:t>, allowing other element to wrap around it.</a:t>
            </a:r>
          </a:p>
          <a:p>
            <a:pPr>
              <a:lnSpc>
                <a:spcPct val="150000"/>
              </a:lnSpc>
            </a:pPr>
            <a:r>
              <a:rPr lang="en-US" sz="3000" dirty="0" smtClean="0">
                <a:latin typeface="Verdana" pitchFamily="34" charset="0"/>
                <a:ea typeface="Verdana" pitchFamily="34" charset="0"/>
              </a:rPr>
              <a:t>It is generally used with images and layouts.</a:t>
            </a:r>
          </a:p>
          <a:p>
            <a:pPr>
              <a:lnSpc>
                <a:spcPct val="150000"/>
              </a:lnSpc>
            </a:pPr>
            <a:endParaRPr lang="en-US" sz="3000" dirty="0" smtClean="0">
              <a:latin typeface="Verdana" pitchFamily="34" charset="0"/>
              <a:ea typeface="Verdana" pitchFamily="34" charset="0"/>
            </a:endParaRPr>
          </a:p>
          <a:p>
            <a:pPr>
              <a:lnSpc>
                <a:spcPct val="150000"/>
              </a:lnSpc>
            </a:pPr>
            <a:r>
              <a:rPr lang="en-US" sz="3000" dirty="0" smtClean="0">
                <a:latin typeface="Verdana" pitchFamily="34" charset="0"/>
                <a:ea typeface="Verdana" pitchFamily="34" charset="0"/>
              </a:rPr>
              <a:t>Float : left</a:t>
            </a:r>
          </a:p>
          <a:p>
            <a:pPr>
              <a:lnSpc>
                <a:spcPct val="150000"/>
              </a:lnSpc>
            </a:pPr>
            <a:r>
              <a:rPr lang="en-US" sz="3000" dirty="0" smtClean="0">
                <a:latin typeface="Verdana" pitchFamily="34" charset="0"/>
                <a:ea typeface="Verdana" pitchFamily="34" charset="0"/>
              </a:rPr>
              <a:t>Float : right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116860" y="857220"/>
            <a:ext cx="8313420" cy="628377"/>
          </a:xfrm>
          <a:prstGeom prst="rect">
            <a:avLst/>
          </a:prstGeom>
        </p:spPr>
        <p:txBody>
          <a:bodyPr vert="horz" wrap="square" lIns="0" tIns="12700" rIns="0" bIns="0" rtlCol="0">
            <a:spAutoFit/>
          </a:bodyPr>
          <a:lstStyle/>
          <a:p>
            <a:pPr marL="12700">
              <a:lnSpc>
                <a:spcPct val="100000"/>
              </a:lnSpc>
              <a:spcBef>
                <a:spcPts val="130"/>
              </a:spcBef>
            </a:pPr>
            <a:r>
              <a:rPr lang="en-US" sz="4000" b="1" spc="20" dirty="0" smtClean="0">
                <a:latin typeface="Verdana"/>
                <a:cs typeface="Verdana"/>
              </a:rPr>
              <a:t>CSS  MARGINS</a:t>
            </a:r>
            <a:endParaRPr lang="en-US" sz="4000" dirty="0">
              <a:latin typeface="Verdana"/>
              <a:cs typeface="Verdana"/>
            </a:endParaRPr>
          </a:p>
        </p:txBody>
      </p:sp>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9" name="Rectangle 8"/>
          <p:cNvSpPr/>
          <p:nvPr/>
        </p:nvSpPr>
        <p:spPr>
          <a:xfrm>
            <a:off x="3214646" y="2571732"/>
            <a:ext cx="13358906" cy="4153958"/>
          </a:xfrm>
          <a:prstGeom prst="rect">
            <a:avLst/>
          </a:prstGeom>
        </p:spPr>
        <p:txBody>
          <a:bodyPr wrap="square">
            <a:spAutoFit/>
          </a:bodyPr>
          <a:lstStyle/>
          <a:p>
            <a:pPr>
              <a:lnSpc>
                <a:spcPct val="150000"/>
              </a:lnSpc>
            </a:pPr>
            <a:r>
              <a:rPr lang="en-US" sz="3000" dirty="0" smtClean="0">
                <a:latin typeface="Verdana" pitchFamily="34" charset="0"/>
                <a:ea typeface="Verdana" pitchFamily="34" charset="0"/>
              </a:rPr>
              <a:t>CSS Margin property is used to define the space around elements. </a:t>
            </a:r>
          </a:p>
          <a:p>
            <a:pPr>
              <a:lnSpc>
                <a:spcPct val="150000"/>
              </a:lnSpc>
            </a:pPr>
            <a:r>
              <a:rPr lang="en-US" sz="3000" dirty="0" smtClean="0">
                <a:latin typeface="Verdana" pitchFamily="34" charset="0"/>
                <a:ea typeface="Verdana" pitchFamily="34" charset="0"/>
              </a:rPr>
              <a:t>It is completely transparent and doesn't have any background color. </a:t>
            </a:r>
          </a:p>
          <a:p>
            <a:pPr>
              <a:lnSpc>
                <a:spcPct val="150000"/>
              </a:lnSpc>
            </a:pPr>
            <a:r>
              <a:rPr lang="en-US" sz="3000" dirty="0" smtClean="0">
                <a:latin typeface="Verdana" pitchFamily="34" charset="0"/>
                <a:ea typeface="Verdana" pitchFamily="34" charset="0"/>
              </a:rPr>
              <a:t>Top, bottom, left and right margin can be changed independently using separate properties. </a:t>
            </a:r>
          </a:p>
          <a:p>
            <a:pPr>
              <a:lnSpc>
                <a:spcPct val="150000"/>
              </a:lnSpc>
            </a:pPr>
            <a:r>
              <a:rPr lang="en-US" sz="3000" dirty="0" smtClean="0">
                <a:latin typeface="Verdana" pitchFamily="34" charset="0"/>
                <a:ea typeface="Verdana" pitchFamily="34" charset="0"/>
              </a:rPr>
              <a:t>You can also change all properties at once by using shorthand margin property.</a:t>
            </a:r>
            <a:endParaRPr lang="en-US" sz="30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116860" y="857220"/>
            <a:ext cx="8313420" cy="628377"/>
          </a:xfrm>
          <a:prstGeom prst="rect">
            <a:avLst/>
          </a:prstGeom>
        </p:spPr>
        <p:txBody>
          <a:bodyPr vert="horz" wrap="square" lIns="0" tIns="12700" rIns="0" bIns="0" rtlCol="0">
            <a:spAutoFit/>
          </a:bodyPr>
          <a:lstStyle/>
          <a:p>
            <a:pPr marL="12700">
              <a:lnSpc>
                <a:spcPct val="100000"/>
              </a:lnSpc>
              <a:spcBef>
                <a:spcPts val="130"/>
              </a:spcBef>
            </a:pPr>
            <a:r>
              <a:rPr lang="en-IN" sz="4000" b="1" dirty="0" smtClean="0">
                <a:latin typeface="Verdana"/>
                <a:cs typeface="Verdana"/>
              </a:rPr>
              <a:t>BOX MODEL</a:t>
            </a:r>
            <a:endParaRPr lang="en-US" sz="4000" b="1" dirty="0">
              <a:latin typeface="Verdana"/>
              <a:cs typeface="Verdana"/>
            </a:endParaRPr>
          </a:p>
        </p:txBody>
      </p:sp>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6" name="Rectangle 5"/>
          <p:cNvSpPr/>
          <p:nvPr/>
        </p:nvSpPr>
        <p:spPr>
          <a:xfrm>
            <a:off x="4786282" y="5929318"/>
            <a:ext cx="9144000" cy="3416320"/>
          </a:xfrm>
          <a:prstGeom prst="rect">
            <a:avLst/>
          </a:prstGeom>
        </p:spPr>
        <p:txBody>
          <a:bodyPr wrap="square">
            <a:spAutoFit/>
          </a:bodyPr>
          <a:lstStyle/>
          <a:p>
            <a:r>
              <a:rPr lang="en-US" sz="2400" dirty="0" smtClean="0">
                <a:latin typeface="Verdana" pitchFamily="34" charset="0"/>
                <a:ea typeface="Verdana" pitchFamily="34" charset="0"/>
              </a:rPr>
              <a:t>Explanation of the different parts:</a:t>
            </a:r>
          </a:p>
          <a:p>
            <a:r>
              <a:rPr lang="en-US" sz="2400" b="1" dirty="0" smtClean="0">
                <a:latin typeface="Verdana" pitchFamily="34" charset="0"/>
                <a:ea typeface="Verdana" pitchFamily="34" charset="0"/>
              </a:rPr>
              <a:t>Content</a:t>
            </a:r>
            <a:r>
              <a:rPr lang="en-US" sz="2400" dirty="0" smtClean="0">
                <a:latin typeface="Verdana" pitchFamily="34" charset="0"/>
                <a:ea typeface="Verdana" pitchFamily="34" charset="0"/>
              </a:rPr>
              <a:t> - The content of the box, where text and images appear</a:t>
            </a:r>
          </a:p>
          <a:p>
            <a:r>
              <a:rPr lang="en-US" sz="2400" b="1" dirty="0" smtClean="0">
                <a:latin typeface="Verdana" pitchFamily="34" charset="0"/>
                <a:ea typeface="Verdana" pitchFamily="34" charset="0"/>
              </a:rPr>
              <a:t>Padding</a:t>
            </a:r>
            <a:r>
              <a:rPr lang="en-US" sz="2400" dirty="0" smtClean="0">
                <a:latin typeface="Verdana" pitchFamily="34" charset="0"/>
                <a:ea typeface="Verdana" pitchFamily="34" charset="0"/>
              </a:rPr>
              <a:t> - Clears an area around the content. The padding is transparent</a:t>
            </a:r>
          </a:p>
          <a:p>
            <a:r>
              <a:rPr lang="en-US" sz="2400" b="1" dirty="0" smtClean="0">
                <a:latin typeface="Verdana" pitchFamily="34" charset="0"/>
                <a:ea typeface="Verdana" pitchFamily="34" charset="0"/>
              </a:rPr>
              <a:t>Border</a:t>
            </a:r>
            <a:r>
              <a:rPr lang="en-US" sz="2400" dirty="0" smtClean="0">
                <a:latin typeface="Verdana" pitchFamily="34" charset="0"/>
                <a:ea typeface="Verdana" pitchFamily="34" charset="0"/>
              </a:rPr>
              <a:t> - A border that goes around the padding and content</a:t>
            </a:r>
          </a:p>
          <a:p>
            <a:r>
              <a:rPr lang="en-US" sz="2400" b="1" dirty="0" smtClean="0">
                <a:latin typeface="Verdana" pitchFamily="34" charset="0"/>
                <a:ea typeface="Verdana" pitchFamily="34" charset="0"/>
              </a:rPr>
              <a:t>Margin</a:t>
            </a:r>
            <a:r>
              <a:rPr lang="en-US" sz="2400" dirty="0" smtClean="0">
                <a:latin typeface="Verdana" pitchFamily="34" charset="0"/>
                <a:ea typeface="Verdana" pitchFamily="34" charset="0"/>
              </a:rPr>
              <a:t> - Clears an area outside the border. The margin is transparent.1</a:t>
            </a:r>
            <a:endParaRPr lang="en-US" sz="2400" dirty="0">
              <a:latin typeface="Verdana" pitchFamily="34" charset="0"/>
              <a:ea typeface="Verdana" pitchFamily="34" charset="0"/>
            </a:endParaRPr>
          </a:p>
        </p:txBody>
      </p:sp>
      <p:sp>
        <p:nvSpPr>
          <p:cNvPr id="8194" name="AutoShape 2" descr="CSS Box Model explain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CSS Box Model explain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CSS Box Model explaine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9" name="Picture 7"/>
          <p:cNvPicPr>
            <a:picLocks noChangeAspect="1" noChangeArrowheads="1"/>
          </p:cNvPicPr>
          <p:nvPr/>
        </p:nvPicPr>
        <p:blipFill>
          <a:blip r:embed="rId4"/>
          <a:srcRect/>
          <a:stretch>
            <a:fillRect/>
          </a:stretch>
        </p:blipFill>
        <p:spPr bwMode="auto">
          <a:xfrm>
            <a:off x="5357786" y="1857352"/>
            <a:ext cx="7286676"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11"/>
          <p:cNvPicPr/>
          <p:nvPr/>
        </p:nvPicPr>
        <p:blipFill>
          <a:blip r:embed="rId2" cstate="print"/>
          <a:stretch>
            <a:fillRect/>
          </a:stretch>
        </p:blipFill>
        <p:spPr>
          <a:xfrm>
            <a:off x="15481744" y="1"/>
            <a:ext cx="2466974" cy="2466974"/>
          </a:xfrm>
          <a:prstGeom prst="rect">
            <a:avLst/>
          </a:prstGeom>
        </p:spPr>
      </p:pic>
      <p:sp>
        <p:nvSpPr>
          <p:cNvPr id="14" name="object 6"/>
          <p:cNvSpPr/>
          <p:nvPr/>
        </p:nvSpPr>
        <p:spPr>
          <a:xfrm rot="10800000">
            <a:off x="16501110" y="8460740"/>
            <a:ext cx="1633220" cy="1635760"/>
          </a:xfrm>
          <a:custGeom>
            <a:avLst/>
            <a:gdLst/>
            <a:ahLst/>
            <a:cxnLst/>
            <a:rect l="l" t="t" r="r" b="b"/>
            <a:pathLst>
              <a:path w="1633220" h="1635760">
                <a:moveTo>
                  <a:pt x="0" y="1635308"/>
                </a:moveTo>
                <a:lnTo>
                  <a:pt x="0" y="0"/>
                </a:lnTo>
                <a:lnTo>
                  <a:pt x="1632691" y="0"/>
                </a:lnTo>
                <a:lnTo>
                  <a:pt x="0" y="1635308"/>
                </a:lnTo>
                <a:close/>
              </a:path>
            </a:pathLst>
          </a:custGeom>
          <a:solidFill>
            <a:schemeClr val="accent1"/>
          </a:solidFill>
        </p:spPr>
        <p:txBody>
          <a:bodyPr wrap="square" lIns="0" tIns="0" rIns="0" bIns="0" rtlCol="0"/>
          <a:lstStyle/>
          <a:p>
            <a:endParaRPr>
              <a:solidFill>
                <a:schemeClr val="tx2">
                  <a:lumMod val="40000"/>
                  <a:lumOff val="60000"/>
                </a:schemeClr>
              </a:solidFill>
            </a:endParaRPr>
          </a:p>
        </p:txBody>
      </p:sp>
      <p:pic>
        <p:nvPicPr>
          <p:cNvPr id="15" name="object 2"/>
          <p:cNvPicPr/>
          <p:nvPr/>
        </p:nvPicPr>
        <p:blipFill>
          <a:blip r:embed="rId3" cstate="print"/>
          <a:stretch>
            <a:fillRect/>
          </a:stretch>
        </p:blipFill>
        <p:spPr>
          <a:xfrm>
            <a:off x="11085" y="0"/>
            <a:ext cx="1208115" cy="10286999"/>
          </a:xfrm>
          <a:prstGeom prst="rect">
            <a:avLst/>
          </a:prstGeom>
          <a:ln>
            <a:solidFill>
              <a:schemeClr val="accent1"/>
            </a:solidFill>
          </a:ln>
        </p:spPr>
      </p:pic>
      <p:sp>
        <p:nvSpPr>
          <p:cNvPr id="7" name="object 11"/>
          <p:cNvSpPr txBox="1">
            <a:spLocks noGrp="1"/>
          </p:cNvSpPr>
          <p:nvPr>
            <p:ph type="title"/>
          </p:nvPr>
        </p:nvSpPr>
        <p:spPr>
          <a:xfrm>
            <a:off x="5116860" y="857220"/>
            <a:ext cx="8313420" cy="628377"/>
          </a:xfrm>
          <a:prstGeom prst="rect">
            <a:avLst/>
          </a:prstGeom>
        </p:spPr>
        <p:txBody>
          <a:bodyPr vert="horz" wrap="square" lIns="0" tIns="12700" rIns="0" bIns="0" rtlCol="0">
            <a:spAutoFit/>
          </a:bodyPr>
          <a:lstStyle/>
          <a:p>
            <a:pPr marL="12700">
              <a:lnSpc>
                <a:spcPct val="100000"/>
              </a:lnSpc>
              <a:spcBef>
                <a:spcPts val="130"/>
              </a:spcBef>
            </a:pPr>
            <a:r>
              <a:rPr lang="en-US" sz="4000" b="1" spc="20" dirty="0" smtClean="0">
                <a:latin typeface="Verdana"/>
                <a:cs typeface="Verdana"/>
              </a:rPr>
              <a:t>FLEX BOX</a:t>
            </a:r>
            <a:endParaRPr lang="en-US" sz="4000" dirty="0">
              <a:latin typeface="Verdana"/>
              <a:cs typeface="Verdana"/>
            </a:endParaRPr>
          </a:p>
        </p:txBody>
      </p:sp>
      <p:sp>
        <p:nvSpPr>
          <p:cNvPr id="9" name="Rectangle 8"/>
          <p:cNvSpPr/>
          <p:nvPr/>
        </p:nvSpPr>
        <p:spPr>
          <a:xfrm>
            <a:off x="2357390" y="2500294"/>
            <a:ext cx="13144592" cy="4846455"/>
          </a:xfrm>
          <a:prstGeom prst="rect">
            <a:avLst/>
          </a:prstGeom>
        </p:spPr>
        <p:txBody>
          <a:bodyPr wrap="square">
            <a:spAutoFit/>
          </a:bodyPr>
          <a:lstStyle/>
          <a:p>
            <a:pPr>
              <a:lnSpc>
                <a:spcPct val="150000"/>
              </a:lnSpc>
            </a:pPr>
            <a:r>
              <a:rPr lang="en-US" sz="3000" dirty="0" smtClean="0">
                <a:latin typeface="Verdana" pitchFamily="34" charset="0"/>
                <a:ea typeface="Verdana" pitchFamily="34" charset="0"/>
              </a:rPr>
              <a:t>CSS Margin property is used to define the space around elements. </a:t>
            </a:r>
          </a:p>
          <a:p>
            <a:pPr>
              <a:lnSpc>
                <a:spcPct val="150000"/>
              </a:lnSpc>
            </a:pPr>
            <a:r>
              <a:rPr lang="en-US" sz="3000" dirty="0" smtClean="0">
                <a:latin typeface="Verdana" pitchFamily="34" charset="0"/>
                <a:ea typeface="Verdana" pitchFamily="34" charset="0"/>
              </a:rPr>
              <a:t>It is completely transparent and doesn't have any background color. </a:t>
            </a:r>
          </a:p>
          <a:p>
            <a:pPr>
              <a:lnSpc>
                <a:spcPct val="150000"/>
              </a:lnSpc>
            </a:pPr>
            <a:r>
              <a:rPr lang="en-US" sz="3000" dirty="0" smtClean="0">
                <a:latin typeface="Verdana" pitchFamily="34" charset="0"/>
                <a:ea typeface="Verdana" pitchFamily="34" charset="0"/>
              </a:rPr>
              <a:t>Top, bottom, left and right margin can be changed independently using separate properties. </a:t>
            </a:r>
          </a:p>
          <a:p>
            <a:pPr>
              <a:lnSpc>
                <a:spcPct val="150000"/>
              </a:lnSpc>
            </a:pPr>
            <a:r>
              <a:rPr lang="en-US" sz="3000" dirty="0" smtClean="0">
                <a:latin typeface="Verdana" pitchFamily="34" charset="0"/>
                <a:ea typeface="Verdana" pitchFamily="34" charset="0"/>
              </a:rPr>
              <a:t>You can also change all properties at once by using shorthand margin property.</a:t>
            </a:r>
            <a:endParaRPr lang="en-US" sz="3000" dirty="0">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TotalTime>
  <Words>425</Words>
  <Application>Microsoft Office PowerPoint</Application>
  <PresentationFormat>Custom</PresentationFormat>
  <Paragraphs>87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Lora Bold</vt:lpstr>
      <vt:lpstr>Poppins ExtraBold Bold</vt:lpstr>
      <vt:lpstr>Lato</vt:lpstr>
      <vt:lpstr>Calibri</vt:lpstr>
      <vt:lpstr>Verdana</vt:lpstr>
      <vt:lpstr>Office Theme</vt:lpstr>
      <vt:lpstr>Slide 1</vt:lpstr>
      <vt:lpstr>Slide 2</vt:lpstr>
      <vt:lpstr>Slide 3</vt:lpstr>
      <vt:lpstr>DISPLAY</vt:lpstr>
      <vt:lpstr>TEXT ALIGN</vt:lpstr>
      <vt:lpstr>FLOAT PROPERTY</vt:lpstr>
      <vt:lpstr>CSS  MARGINS</vt:lpstr>
      <vt:lpstr>BOX MODEL</vt:lpstr>
      <vt:lpstr>FLEX BOX</vt:lpstr>
      <vt:lpstr>TABLE PROPERTIES</vt:lpstr>
      <vt:lpstr>CSS POSITION</vt:lpstr>
      <vt:lpstr>HTML PAGE LAYOUT</vt:lpstr>
      <vt:lpstr>MULTIPLAGE APPLICATION</vt:lpstr>
      <vt:lpstr>SINGLE PAGE APPLICATION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hql 1</dc:title>
  <dc:creator>HighQ</dc:creator>
  <cp:lastModifiedBy>vanajagowthami1@gmail.com</cp:lastModifiedBy>
  <cp:revision>111</cp:revision>
  <dcterms:created xsi:type="dcterms:W3CDTF">2006-08-16T00:00:00Z</dcterms:created>
  <dcterms:modified xsi:type="dcterms:W3CDTF">2023-09-19T11:32:24Z</dcterms:modified>
  <dc:identifier>DAFiD8O2pnY</dc:identifier>
</cp:coreProperties>
</file>