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9" r:id="rId3"/>
    <p:sldId id="260" r:id="rId4"/>
    <p:sldId id="269" r:id="rId5"/>
    <p:sldId id="270" r:id="rId6"/>
    <p:sldId id="271" r:id="rId7"/>
    <p:sldId id="272" r:id="rId8"/>
    <p:sldId id="268" r:id="rId9"/>
    <p:sldId id="273" r:id="rId10"/>
    <p:sldId id="27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2DD4AF-4231-466A-8336-819983B48EF8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DD6486-D901-4820-A9EA-4A674C49AD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077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234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762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855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5975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87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2397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9362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1508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650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913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671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450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751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795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58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712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55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9C0A333-37D1-4425-9303-312D22B06EFD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7375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bytepointer.com/resources/pietrek_crash_course_depths_of_win32_seh.htm" TargetMode="External"/><Relationship Id="rId3" Type="http://schemas.openxmlformats.org/officeDocument/2006/relationships/hyperlink" Target="https://www.corelan.be/index.php/2009/07/25/writing-buffer-overflow-exploits-a-quick-and-basic-tutorial-part-3-seh/" TargetMode="External"/><Relationship Id="rId7" Type="http://schemas.openxmlformats.org/officeDocument/2006/relationships/hyperlink" Target="http://boxcounter.com/technique/2011-10-19-seh-x86/" TargetMode="External"/><Relationship Id="rId2" Type="http://schemas.openxmlformats.org/officeDocument/2006/relationships/hyperlink" Target="https://web.archive.org/web/20120724132946/http:/www.i-hacked.com/freefiles/EasyChat_SEH_exploit_v1.3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bs.pediy.com/thread-207969.htm" TargetMode="External"/><Relationship Id="rId5" Type="http://schemas.openxmlformats.org/officeDocument/2006/relationships/hyperlink" Target="http://www.fuzzysecurity.com/tutorials/expDev/3.html" TargetMode="External"/><Relationship Id="rId4" Type="http://schemas.openxmlformats.org/officeDocument/2006/relationships/hyperlink" Target="https://www.corelan.be/index.php/2009/07/28/seh-based-exploit-writing-tutorial-continued-just-another-example-part-3b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sz="6000" dirty="0" smtClean="0"/>
              <a:t>另辟蹊径之覆盖</a:t>
            </a:r>
            <a:r>
              <a:rPr lang="en-US" altLang="zh-CN" sz="6000" dirty="0" smtClean="0"/>
              <a:t>SEH</a:t>
            </a:r>
            <a:r>
              <a:rPr lang="en-US" altLang="zh-CN" sz="6000" dirty="0"/>
              <a:t/>
            </a:r>
            <a:br>
              <a:rPr lang="en-US" altLang="zh-CN" sz="6000" dirty="0"/>
            </a:b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442445"/>
          </a:xfrm>
        </p:spPr>
        <p:txBody>
          <a:bodyPr>
            <a:noAutofit/>
          </a:bodyPr>
          <a:lstStyle/>
          <a:p>
            <a:pPr algn="ctr"/>
            <a:r>
              <a:rPr lang="zh-CN" altLang="en-US" sz="1800" cap="none" dirty="0" smtClean="0">
                <a:latin typeface="Times New Roman" panose="02020603050405020304" pitchFamily="18" charset="0"/>
              </a:rPr>
              <a:t>二进制安全系列</a:t>
            </a:r>
            <a:endParaRPr lang="en-US" altLang="zh-CN" sz="1800" cap="none" dirty="0" smtClean="0">
              <a:latin typeface="Times New Roman" panose="02020603050405020304" pitchFamily="18" charset="0"/>
            </a:endParaRPr>
          </a:p>
          <a:p>
            <a:pPr algn="ctr"/>
            <a:r>
              <a:rPr lang="en-US" altLang="zh-CN" sz="1800" cap="none" dirty="0" smtClean="0">
                <a:latin typeface="Times New Roman" panose="02020603050405020304" pitchFamily="18" charset="0"/>
              </a:rPr>
              <a:t>@author: </a:t>
            </a:r>
            <a:r>
              <a:rPr lang="zh-CN" altLang="en-US" sz="1800" cap="none" dirty="0" smtClean="0">
                <a:latin typeface="Times New Roman" panose="02020603050405020304" pitchFamily="18" charset="0"/>
              </a:rPr>
              <a:t>玉涵</a:t>
            </a:r>
            <a:endParaRPr lang="en-US" altLang="zh-CN" sz="1800" cap="none" dirty="0" smtClean="0">
              <a:latin typeface="Times New Roman" panose="02020603050405020304" pitchFamily="18" charset="0"/>
            </a:endParaRPr>
          </a:p>
          <a:p>
            <a:pPr algn="ctr"/>
            <a:r>
              <a:rPr lang="en-US" altLang="zh-CN" sz="1800" cap="none" dirty="0" smtClean="0">
                <a:latin typeface="Times New Roman" panose="02020603050405020304" pitchFamily="18" charset="0"/>
              </a:rPr>
              <a:t>@blog: https://r00tk1ts.github.io</a:t>
            </a:r>
            <a:br>
              <a:rPr lang="en-US" altLang="zh-CN" sz="1800" cap="none" dirty="0" smtClean="0">
                <a:latin typeface="Times New Roman" panose="02020603050405020304" pitchFamily="18" charset="0"/>
              </a:rPr>
            </a:br>
            <a:r>
              <a:rPr lang="en-US" altLang="zh-CN" sz="1800" cap="none" dirty="0" smtClean="0">
                <a:latin typeface="Times New Roman" panose="02020603050405020304" pitchFamily="18" charset="0"/>
              </a:rPr>
              <a:t>@date</a:t>
            </a:r>
            <a:r>
              <a:rPr lang="en-US" altLang="zh-CN" sz="1800" cap="none" smtClean="0">
                <a:latin typeface="Times New Roman" panose="02020603050405020304" pitchFamily="18" charset="0"/>
              </a:rPr>
              <a:t>: </a:t>
            </a:r>
            <a:r>
              <a:rPr lang="en-US" altLang="zh-CN" sz="1800" cap="none" smtClean="0">
                <a:latin typeface="Times New Roman" panose="02020603050405020304" pitchFamily="18" charset="0"/>
              </a:rPr>
              <a:t>2018-07-04</a:t>
            </a:r>
            <a:endParaRPr lang="en-US" altLang="zh-CN" sz="1800" cap="none" dirty="0" smtClean="0">
              <a:latin typeface="Times New Roman" panose="02020603050405020304" pitchFamily="18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1333500" y="4221217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01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 flipV="1">
            <a:off x="981259" y="1277992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pPr algn="ctr"/>
            <a:r>
              <a:rPr lang="en-US" altLang="zh-CN" smtClean="0"/>
              <a:t>References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81258" y="1676400"/>
            <a:ext cx="87344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>
                <a:hlinkClick r:id="rId2"/>
              </a:rPr>
              <a:t>EasyChat_SEH_exploit_v1.3.pdf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>
                <a:hlinkClick r:id="rId3"/>
              </a:rPr>
              <a:t>Exploit </a:t>
            </a:r>
            <a:r>
              <a:rPr lang="en-US" altLang="zh-CN">
                <a:hlinkClick r:id="rId3"/>
              </a:rPr>
              <a:t>writing tutorial part 3 : SEH Based Exploits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hlinkClick r:id="rId4"/>
              </a:rPr>
              <a:t>Exploit writing tutorial part 3b : SEH Based Exploits – just another example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hlinkClick r:id="rId5"/>
              </a:rPr>
              <a:t>Part 3: Structured Exception Handler (SEH</a:t>
            </a:r>
            <a:r>
              <a:rPr lang="en-US" altLang="zh-CN" smtClean="0">
                <a:hlinkClick r:id="rId5"/>
              </a:rPr>
              <a:t>)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hlinkClick r:id="rId6"/>
              </a:rPr>
              <a:t>现代化</a:t>
            </a:r>
            <a:r>
              <a:rPr lang="en-US" altLang="zh-CN">
                <a:hlinkClick r:id="rId6"/>
              </a:rPr>
              <a:t>Windows</a:t>
            </a:r>
            <a:r>
              <a:rPr lang="zh-CN" altLang="en-US">
                <a:hlinkClick r:id="rId6"/>
              </a:rPr>
              <a:t>漏洞利用程序</a:t>
            </a:r>
            <a:r>
              <a:rPr lang="zh-CN" altLang="en-US" smtClean="0">
                <a:hlinkClick r:id="rId6"/>
              </a:rPr>
              <a:t>开发</a:t>
            </a:r>
            <a:r>
              <a:rPr lang="en-US" altLang="zh-CN" smtClean="0">
                <a:hlinkClick r:id="rId6"/>
              </a:rPr>
              <a:t> </a:t>
            </a:r>
            <a:r>
              <a:rPr lang="en-US" altLang="zh-CN">
                <a:hlinkClick r:id="rId6"/>
              </a:rPr>
              <a:t>– </a:t>
            </a:r>
            <a:r>
              <a:rPr lang="en-US" altLang="zh-CN" smtClean="0">
                <a:hlinkClick r:id="rId6"/>
              </a:rPr>
              <a:t>8 Exploitme2(stack cookies &amp; SEH)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hlinkClick r:id="rId7"/>
              </a:rPr>
              <a:t>SEH</a:t>
            </a:r>
            <a:r>
              <a:rPr lang="zh-CN" altLang="en-US">
                <a:hlinkClick r:id="rId7"/>
              </a:rPr>
              <a:t>分析笔记（</a:t>
            </a:r>
            <a:r>
              <a:rPr lang="en-US" altLang="zh-CN">
                <a:hlinkClick r:id="rId7"/>
              </a:rPr>
              <a:t>X86</a:t>
            </a:r>
            <a:r>
              <a:rPr lang="zh-CN" altLang="en-US">
                <a:hlinkClick r:id="rId7"/>
              </a:rPr>
              <a:t>篇）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WRK</a:t>
            </a:r>
            <a:r>
              <a:rPr lang="zh-CN" altLang="en-US" smtClean="0"/>
              <a:t>源码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hlinkClick r:id="rId8"/>
              </a:rPr>
              <a:t>A Crash Course on the Depths of </a:t>
            </a:r>
            <a:r>
              <a:rPr lang="en-US" altLang="zh-CN" smtClean="0">
                <a:hlinkClick r:id="rId8"/>
              </a:rPr>
              <a:t>Win32 Structured </a:t>
            </a:r>
            <a:r>
              <a:rPr lang="en-US" altLang="zh-CN">
                <a:hlinkClick r:id="rId8"/>
              </a:rPr>
              <a:t>Exception </a:t>
            </a:r>
            <a:r>
              <a:rPr lang="en-US" altLang="zh-CN" smtClean="0">
                <a:hlinkClick r:id="rId8"/>
              </a:rPr>
              <a:t>Handling 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《</a:t>
            </a:r>
            <a:r>
              <a:rPr lang="zh-CN" altLang="en-US" smtClean="0"/>
              <a:t>软件调试</a:t>
            </a:r>
            <a:r>
              <a:rPr lang="en-US" altLang="zh-CN" smtClean="0"/>
              <a:t>》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《Windows Internals》Trap </a:t>
            </a:r>
            <a:r>
              <a:rPr lang="en-US" altLang="zh-CN" smtClean="0"/>
              <a:t>Dispatching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46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结构化异常处理</a:t>
            </a:r>
            <a:r>
              <a:rPr lang="en-US" altLang="zh-CN" dirty="0" smtClean="0"/>
              <a:t>SEH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981259" y="1277992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981259" y="1676400"/>
            <a:ext cx="873442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Q: </a:t>
            </a:r>
            <a:r>
              <a:rPr lang="zh-CN" altLang="en-US" dirty="0" smtClean="0"/>
              <a:t>异常是什么？</a:t>
            </a:r>
            <a:endParaRPr lang="en-US" altLang="zh-CN" dirty="0" smtClean="0"/>
          </a:p>
          <a:p>
            <a:r>
              <a:rPr lang="en-US" altLang="zh-CN" dirty="0"/>
              <a:t>A</a:t>
            </a:r>
            <a:r>
              <a:rPr lang="en-US" altLang="zh-CN" dirty="0" smtClean="0"/>
              <a:t>: </a:t>
            </a:r>
            <a:r>
              <a:rPr lang="zh-CN" altLang="en-US" dirty="0" smtClean="0"/>
              <a:t>也可以称作同步中断。包括中止</a:t>
            </a:r>
            <a:r>
              <a:rPr lang="en-US" altLang="zh-CN" dirty="0" smtClean="0"/>
              <a:t>abort</a:t>
            </a:r>
            <a:r>
              <a:rPr lang="zh-CN" altLang="en-US" dirty="0" smtClean="0"/>
              <a:t>、陷阱</a:t>
            </a:r>
            <a:r>
              <a:rPr lang="en-US" altLang="zh-CN" dirty="0" smtClean="0"/>
              <a:t>trap</a:t>
            </a:r>
            <a:r>
              <a:rPr lang="zh-CN" altLang="en-US" dirty="0" smtClean="0"/>
              <a:t>和错误</a:t>
            </a:r>
            <a:r>
              <a:rPr lang="en-US" altLang="zh-CN" dirty="0" smtClean="0"/>
              <a:t>fault</a:t>
            </a:r>
            <a:r>
              <a:rPr lang="zh-CN" altLang="en-US" dirty="0" smtClean="0"/>
              <a:t>。每种异常都有预置中断号，对应</a:t>
            </a:r>
            <a:r>
              <a:rPr lang="en-US" altLang="zh-CN" dirty="0" smtClean="0"/>
              <a:t>IDT</a:t>
            </a:r>
            <a:r>
              <a:rPr lang="zh-CN" altLang="en-US" dirty="0" smtClean="0"/>
              <a:t>表项</a:t>
            </a:r>
            <a:r>
              <a:rPr lang="en-US" altLang="zh-CN" dirty="0" err="1" smtClean="0"/>
              <a:t>KiTrap</a:t>
            </a:r>
            <a:r>
              <a:rPr lang="en-US" altLang="zh-CN" dirty="0" err="1"/>
              <a:t>XX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KiTrapXX</a:t>
            </a:r>
            <a:r>
              <a:rPr lang="zh-CN" altLang="en-US" dirty="0" smtClean="0"/>
              <a:t>调用</a:t>
            </a:r>
            <a:r>
              <a:rPr lang="en-US" altLang="zh-CN" dirty="0" err="1" smtClean="0"/>
              <a:t>KiDispatchException</a:t>
            </a:r>
            <a:r>
              <a:rPr lang="zh-CN" altLang="en-US" dirty="0" smtClean="0"/>
              <a:t>。这个异常分发器再按设计上的拓扑顺序对异常进行分发。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Q: </a:t>
            </a:r>
            <a:r>
              <a:rPr lang="zh-CN" altLang="en-US" dirty="0"/>
              <a:t>何为</a:t>
            </a:r>
            <a:r>
              <a:rPr lang="en-US" altLang="zh-CN" dirty="0"/>
              <a:t>SEH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en-US" altLang="zh-CN" dirty="0"/>
              <a:t>A: SEH(Structured Exception Handler)</a:t>
            </a:r>
            <a:r>
              <a:rPr lang="zh-CN" altLang="en-US" dirty="0"/>
              <a:t>是</a:t>
            </a:r>
            <a:r>
              <a:rPr lang="en-US" altLang="zh-CN" dirty="0"/>
              <a:t>Windows</a:t>
            </a:r>
            <a:r>
              <a:rPr lang="zh-CN" altLang="en-US" dirty="0"/>
              <a:t>平台针对异常的一种处理机制</a:t>
            </a:r>
            <a:r>
              <a:rPr lang="zh-CN" altLang="en-US" dirty="0" smtClean="0"/>
              <a:t>。</a:t>
            </a:r>
            <a:r>
              <a:rPr lang="en-US" altLang="zh-CN" dirty="0" err="1" smtClean="0"/>
              <a:t>KiDispatchException</a:t>
            </a:r>
            <a:r>
              <a:rPr lang="zh-CN" altLang="en-US" dirty="0" smtClean="0"/>
              <a:t>会在分发时的某一些时刻调用到使用</a:t>
            </a:r>
            <a:r>
              <a:rPr lang="en-US" altLang="zh-CN" dirty="0" smtClean="0"/>
              <a:t>SEH</a:t>
            </a:r>
            <a:r>
              <a:rPr lang="zh-CN" altLang="en-US" dirty="0" smtClean="0"/>
              <a:t>机制注册的</a:t>
            </a:r>
            <a:r>
              <a:rPr lang="en-US" altLang="zh-CN" dirty="0" smtClean="0"/>
              <a:t>handler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Note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C++</a:t>
            </a:r>
            <a:r>
              <a:rPr lang="zh-CN" altLang="en-US" dirty="0" smtClean="0"/>
              <a:t>的</a:t>
            </a:r>
            <a:r>
              <a:rPr lang="en-US" altLang="zh-CN" dirty="0" smtClean="0"/>
              <a:t>try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catch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throw</a:t>
            </a:r>
            <a:r>
              <a:rPr lang="zh-CN" altLang="en-US" dirty="0" smtClean="0"/>
              <a:t>是自己的语法糖，由编译器实现。对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平台来说，是在系统提供的异常处理机制之上进行了加工。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对</a:t>
            </a:r>
            <a:r>
              <a:rPr lang="en-US" altLang="zh-CN" dirty="0" smtClean="0"/>
              <a:t>X86</a:t>
            </a:r>
            <a:r>
              <a:rPr lang="zh-CN" altLang="en-US" dirty="0" smtClean="0"/>
              <a:t>来说，原始的异常处理机制使用时无论触发还是处理都得先登记注册。注册的信息块链成一个链表，保存在线程栈中。对用户态应用程序来说，异常是线程相关的。每个</a:t>
            </a:r>
            <a:r>
              <a:rPr lang="en-US" altLang="zh-CN" dirty="0" smtClean="0"/>
              <a:t>__try/__except</a:t>
            </a:r>
            <a:r>
              <a:rPr lang="zh-CN" altLang="en-US" dirty="0" smtClean="0"/>
              <a:t>块注册一个</a:t>
            </a:r>
            <a:r>
              <a:rPr lang="en-US" altLang="zh-CN" dirty="0" smtClean="0"/>
              <a:t>SEH</a:t>
            </a:r>
            <a:r>
              <a:rPr lang="zh-CN" altLang="en-US" dirty="0" smtClean="0"/>
              <a:t>块。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系统默认提供一</a:t>
            </a:r>
            <a:r>
              <a:rPr lang="zh-CN" altLang="en-US" smtClean="0"/>
              <a:t>个</a:t>
            </a:r>
            <a:r>
              <a:rPr lang="en-US" altLang="zh-CN" smtClean="0"/>
              <a:t>SEH</a:t>
            </a:r>
            <a:r>
              <a:rPr lang="zh-CN" altLang="en-US" smtClean="0"/>
              <a:t>信息</a:t>
            </a:r>
            <a:r>
              <a:rPr lang="zh-CN" altLang="en-US" dirty="0" smtClean="0"/>
              <a:t>块，它就是大名鼎鼎的</a:t>
            </a:r>
            <a:r>
              <a:rPr lang="en-US" altLang="zh-CN" dirty="0" err="1" smtClean="0"/>
              <a:t>UnHandledException</a:t>
            </a:r>
            <a:r>
              <a:rPr lang="zh-CN" altLang="en-US" dirty="0" smtClean="0"/>
              <a:t>，司空见惯的“程序崩溃对话框”。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49611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异常分发</a:t>
            </a:r>
            <a:r>
              <a:rPr lang="zh-CN" altLang="en-US" dirty="0" smtClean="0"/>
              <a:t>器处理流程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981259" y="1277992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259" y="1466850"/>
            <a:ext cx="3895725" cy="53911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516841" y="1649571"/>
            <a:ext cx="49186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/>
              <a:t>SEH</a:t>
            </a:r>
            <a:r>
              <a:rPr lang="zh-CN" altLang="en-US" dirty="0" smtClean="0"/>
              <a:t>本身只是一个框架，不提供具体的异常解决方案（即使是</a:t>
            </a:r>
            <a:r>
              <a:rPr lang="en-US" altLang="zh-CN" dirty="0" err="1" smtClean="0"/>
              <a:t>UnHandledException</a:t>
            </a:r>
            <a:r>
              <a:rPr lang="zh-CN" altLang="en-US" dirty="0" smtClean="0"/>
              <a:t>也是编译器介入的）。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异常处理</a:t>
            </a:r>
            <a:r>
              <a:rPr lang="zh-CN" altLang="en-US" dirty="0" smtClean="0"/>
              <a:t>机制原本的意图就是给程序一个挽救的机会，具体如何挽救，</a:t>
            </a:r>
            <a:r>
              <a:rPr lang="en-US" altLang="zh-CN" dirty="0" smtClean="0"/>
              <a:t>handler</a:t>
            </a:r>
            <a:r>
              <a:rPr lang="zh-CN" altLang="en-US" dirty="0" smtClean="0"/>
              <a:t>的实现还是得程序员来</a:t>
            </a:r>
            <a:r>
              <a:rPr lang="en-US" altLang="zh-CN" err="1" smtClean="0"/>
              <a:t>diy</a:t>
            </a:r>
            <a:r>
              <a:rPr lang="zh-CN" altLang="en-US" smtClean="0"/>
              <a:t>。</a:t>
            </a:r>
            <a:endParaRPr lang="en-US" altLang="zh-CN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mtClean="0"/>
              <a:t>内核态和用户态异常处理流程原理相同，但具体处理流程不一致。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88387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1233" y="2043113"/>
            <a:ext cx="4547239" cy="4195762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 flipV="1">
            <a:off x="981259" y="1277992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pPr algn="ctr"/>
            <a:r>
              <a:rPr lang="en-US" altLang="zh-CN" dirty="0" smtClean="0"/>
              <a:t>Windows X86</a:t>
            </a:r>
            <a:r>
              <a:rPr lang="zh-CN" altLang="en-US" dirty="0" smtClean="0"/>
              <a:t>栈帧中的</a:t>
            </a:r>
            <a:r>
              <a:rPr lang="en-US" altLang="zh-CN" dirty="0" smtClean="0"/>
              <a:t>SEH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621615" y="2043113"/>
            <a:ext cx="564645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/>
              <a:t>对用户态程序来说，一旦发生异常，内核的异常分发器最终会调用到链头第一个</a:t>
            </a:r>
            <a:r>
              <a:rPr lang="en-US" altLang="zh-CN" dirty="0" smtClean="0"/>
              <a:t>SEH</a:t>
            </a:r>
            <a:r>
              <a:rPr lang="zh-CN" altLang="en-US" dirty="0" smtClean="0"/>
              <a:t>块中的</a:t>
            </a:r>
            <a:r>
              <a:rPr lang="en-US" altLang="zh-CN" dirty="0" smtClean="0"/>
              <a:t>Handler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Handler</a:t>
            </a:r>
            <a:r>
              <a:rPr lang="zh-CN" altLang="en-US" dirty="0" smtClean="0"/>
              <a:t>会对从属的</a:t>
            </a:r>
            <a:r>
              <a:rPr lang="en-US" altLang="zh-CN" dirty="0" err="1" smtClean="0"/>
              <a:t>scopetable</a:t>
            </a:r>
            <a:r>
              <a:rPr lang="zh-CN" altLang="en-US" dirty="0" smtClean="0"/>
              <a:t>展开，根据</a:t>
            </a:r>
            <a:r>
              <a:rPr lang="en-US" altLang="zh-CN" dirty="0" err="1" smtClean="0"/>
              <a:t>lpfnFilter</a:t>
            </a:r>
            <a:r>
              <a:rPr lang="zh-CN" altLang="en-US" dirty="0" smtClean="0"/>
              <a:t>过滤异常，调用合适的</a:t>
            </a:r>
            <a:r>
              <a:rPr lang="en-US" altLang="zh-CN" dirty="0" err="1" smtClean="0"/>
              <a:t>lpfnHandler</a:t>
            </a:r>
            <a:r>
              <a:rPr lang="zh-CN" altLang="en-US" dirty="0" smtClean="0"/>
              <a:t>。前者对应</a:t>
            </a:r>
            <a:r>
              <a:rPr lang="en-US" altLang="zh-CN" dirty="0" smtClean="0"/>
              <a:t>__except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filter</a:t>
            </a:r>
            <a:r>
              <a:rPr lang="zh-CN" altLang="en-US" dirty="0" smtClean="0"/>
              <a:t>，后者对应</a:t>
            </a:r>
            <a:r>
              <a:rPr lang="en-US" altLang="zh-CN" dirty="0" smtClean="0"/>
              <a:t>__except</a:t>
            </a:r>
            <a:r>
              <a:rPr lang="zh-CN" altLang="en-US" dirty="0" smtClean="0"/>
              <a:t>块的代码。对</a:t>
            </a:r>
            <a:r>
              <a:rPr lang="en-US" altLang="zh-CN" dirty="0" smtClean="0"/>
              <a:t>__try/__finally</a:t>
            </a:r>
            <a:r>
              <a:rPr lang="zh-CN" altLang="en-US" dirty="0" smtClean="0"/>
              <a:t>来说</a:t>
            </a:r>
            <a:r>
              <a:rPr lang="en-US" altLang="zh-CN" dirty="0" err="1" smtClean="0"/>
              <a:t>lpfnFilter</a:t>
            </a:r>
            <a:r>
              <a:rPr lang="zh-CN" altLang="en-US" dirty="0" smtClean="0"/>
              <a:t>为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如果当前</a:t>
            </a:r>
            <a:r>
              <a:rPr lang="en-US" altLang="zh-CN" dirty="0" smtClean="0"/>
              <a:t>SEH</a:t>
            </a:r>
            <a:r>
              <a:rPr lang="zh-CN" altLang="en-US" dirty="0" smtClean="0"/>
              <a:t>块无法解决，则遍历</a:t>
            </a:r>
            <a:r>
              <a:rPr lang="en-US" altLang="zh-CN" dirty="0" smtClean="0"/>
              <a:t>SEH</a:t>
            </a:r>
            <a:r>
              <a:rPr lang="zh-CN" altLang="en-US" dirty="0" smtClean="0"/>
              <a:t>链，以此类推，直到</a:t>
            </a:r>
            <a:r>
              <a:rPr lang="en-US" altLang="zh-CN" dirty="0" smtClean="0"/>
              <a:t>0xFFFFFFFF</a:t>
            </a:r>
            <a:r>
              <a:rPr lang="zh-CN" altLang="en-US" dirty="0" smtClean="0"/>
              <a:t>终止。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8024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 flipV="1">
            <a:off x="981259" y="1277992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pPr algn="ctr"/>
            <a:r>
              <a:rPr lang="en-US" altLang="zh-CN" dirty="0" smtClean="0"/>
              <a:t>SEH Chain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458" y="1547812"/>
            <a:ext cx="705802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050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 flipV="1">
            <a:off x="981259" y="1277992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pPr algn="ctr"/>
            <a:r>
              <a:rPr lang="en-US" altLang="zh-CN" dirty="0" smtClean="0"/>
              <a:t>SEH</a:t>
            </a:r>
            <a:r>
              <a:rPr lang="zh-CN" altLang="en-US" dirty="0" smtClean="0"/>
              <a:t>覆盖手法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259" y="5179342"/>
            <a:ext cx="6315075" cy="14763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259" y="1547812"/>
            <a:ext cx="9201150" cy="32861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610475" y="5040367"/>
            <a:ext cx="25719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err="1" smtClean="0"/>
              <a:t>EstablisherFrame</a:t>
            </a:r>
            <a:r>
              <a:rPr lang="zh-CN" altLang="en-US" dirty="0" smtClean="0"/>
              <a:t>指向</a:t>
            </a:r>
            <a:r>
              <a:rPr lang="en-US" altLang="zh-CN" dirty="0" smtClean="0"/>
              <a:t>NSEH</a:t>
            </a:r>
            <a:r>
              <a:rPr lang="zh-CN" altLang="en-US" dirty="0" smtClean="0"/>
              <a:t>域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SEH</a:t>
            </a:r>
            <a:r>
              <a:rPr lang="zh-CN" altLang="en-US" dirty="0" smtClean="0"/>
              <a:t>域指向</a:t>
            </a:r>
            <a:r>
              <a:rPr lang="zh-CN" altLang="en-US" dirty="0"/>
              <a:t>一</a:t>
            </a:r>
            <a:r>
              <a:rPr lang="zh-CN" altLang="en-US" dirty="0" smtClean="0"/>
              <a:t>个该类型函数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/>
              <a:t>两</a:t>
            </a:r>
            <a:r>
              <a:rPr lang="zh-CN" altLang="en-US" dirty="0" smtClean="0"/>
              <a:t>次</a:t>
            </a:r>
            <a:r>
              <a:rPr lang="en-US" altLang="zh-CN" dirty="0" smtClean="0"/>
              <a:t>pop</a:t>
            </a:r>
            <a:r>
              <a:rPr lang="zh-CN" altLang="en-US" dirty="0" smtClean="0"/>
              <a:t>后</a:t>
            </a:r>
            <a:r>
              <a:rPr lang="en-US" altLang="zh-CN" dirty="0" err="1" smtClean="0"/>
              <a:t>esp</a:t>
            </a:r>
            <a:r>
              <a:rPr lang="zh-CN" altLang="en-US" dirty="0" smtClean="0"/>
              <a:t>指向</a:t>
            </a:r>
            <a:r>
              <a:rPr lang="en-US" altLang="zh-CN" dirty="0" err="1" smtClean="0"/>
              <a:t>EstablisherFrame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182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 flipV="1">
            <a:off x="981259" y="1277992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pPr algn="ctr"/>
            <a:r>
              <a:rPr lang="en-US" altLang="zh-CN" dirty="0" smtClean="0"/>
              <a:t>SEH</a:t>
            </a:r>
            <a:r>
              <a:rPr lang="zh-CN" altLang="en-US" dirty="0" smtClean="0"/>
              <a:t>覆盖手法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259" y="1519237"/>
            <a:ext cx="9391650" cy="35718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81259" y="5268967"/>
            <a:ext cx="9391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smtClean="0"/>
              <a:t>POP R32|POP R32|RET</a:t>
            </a:r>
            <a:r>
              <a:rPr lang="zh-CN" altLang="en-US" dirty="0" smtClean="0"/>
              <a:t>常常称为</a:t>
            </a:r>
            <a:r>
              <a:rPr lang="en-US" altLang="zh-CN" dirty="0" smtClean="0"/>
              <a:t>gadget</a:t>
            </a:r>
            <a:r>
              <a:rPr lang="zh-CN" altLang="en-US" dirty="0" smtClean="0"/>
              <a:t>，符合这种</a:t>
            </a:r>
            <a:r>
              <a:rPr lang="en-US" altLang="zh-CN" dirty="0" smtClean="0"/>
              <a:t>pattern</a:t>
            </a:r>
            <a:r>
              <a:rPr lang="zh-CN" altLang="en-US" dirty="0" smtClean="0"/>
              <a:t>的指令序列都可以用。可以用</a:t>
            </a:r>
            <a:r>
              <a:rPr lang="en-US" altLang="zh-CN" dirty="0" smtClean="0"/>
              <a:t>mona.py</a:t>
            </a:r>
            <a:r>
              <a:rPr lang="zh-CN" altLang="en-US" dirty="0" smtClean="0"/>
              <a:t>插件搜索</a:t>
            </a:r>
            <a:r>
              <a:rPr lang="en-US" altLang="zh-CN" dirty="0" smtClean="0"/>
              <a:t>(!</a:t>
            </a:r>
            <a:r>
              <a:rPr lang="en-US" altLang="zh-CN" dirty="0" err="1" smtClean="0"/>
              <a:t>py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mona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findwild</a:t>
            </a:r>
            <a:r>
              <a:rPr lang="en-US" altLang="zh-CN" dirty="0" smtClean="0"/>
              <a:t> –s “pop r32#pop r32#ret” –</a:t>
            </a:r>
            <a:r>
              <a:rPr lang="en-US" altLang="zh-CN" smtClean="0"/>
              <a:t>m </a:t>
            </a:r>
            <a:r>
              <a:rPr lang="en-US" altLang="zh-CN"/>
              <a:t>xxx</a:t>
            </a:r>
            <a:r>
              <a:rPr lang="en-US" altLang="zh-CN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/>
              <a:t>短跳</a:t>
            </a:r>
            <a:r>
              <a:rPr lang="zh-CN" altLang="en-US" dirty="0" smtClean="0"/>
              <a:t>转可以直接硬编码了，比如按照图示可以</a:t>
            </a:r>
            <a:r>
              <a:rPr lang="en-US" altLang="zh-CN" dirty="0" smtClean="0"/>
              <a:t>”\</a:t>
            </a:r>
            <a:r>
              <a:rPr lang="en-US" altLang="zh-CN" dirty="0" err="1" smtClean="0"/>
              <a:t>xeb</a:t>
            </a:r>
            <a:r>
              <a:rPr lang="en-US" altLang="zh-CN" dirty="0" smtClean="0"/>
              <a:t>\x06\x90\x90”(JMP EIP+6|NOP|NOP)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284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再</a:t>
            </a:r>
            <a:r>
              <a:rPr lang="zh-CN" altLang="en-US" smtClean="0"/>
              <a:t>论经典</a:t>
            </a:r>
            <a:r>
              <a:rPr lang="en-US" altLang="zh-CN" smtClean="0"/>
              <a:t>demo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981259" y="1277992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5607698" y="1676400"/>
            <a:ext cx="41079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回顾</a:t>
            </a:r>
            <a:r>
              <a:rPr lang="zh-CN" altLang="en-US" dirty="0" smtClean="0"/>
              <a:t>“探索</a:t>
            </a:r>
            <a:r>
              <a:rPr lang="en-US" altLang="zh-CN" dirty="0" smtClean="0"/>
              <a:t>Stack Cookie</a:t>
            </a:r>
            <a:r>
              <a:rPr lang="zh-CN" altLang="en-US" dirty="0" smtClean="0"/>
              <a:t>”</a:t>
            </a:r>
            <a:r>
              <a:rPr lang="en-US" altLang="zh-CN" dirty="0" smtClean="0"/>
              <a:t>: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该程序在开启了</a:t>
            </a:r>
            <a:r>
              <a:rPr lang="en-US" altLang="zh-CN" dirty="0" smtClean="0"/>
              <a:t>/GS: cookie</a:t>
            </a:r>
            <a:r>
              <a:rPr lang="zh-CN" altLang="en-US" dirty="0"/>
              <a:t>编译</a:t>
            </a:r>
            <a:r>
              <a:rPr lang="zh-CN" altLang="en-US" dirty="0" smtClean="0"/>
              <a:t>选项后，此前掌握的经典栈溢出手法失效。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曾在最后提到了一种利用</a:t>
            </a:r>
            <a:r>
              <a:rPr lang="en-US" altLang="zh-CN" dirty="0" smtClean="0"/>
              <a:t>SEH</a:t>
            </a:r>
            <a:r>
              <a:rPr lang="zh-CN" altLang="en-US" dirty="0" smtClean="0"/>
              <a:t>覆盖的手法来绕过</a:t>
            </a:r>
            <a:r>
              <a:rPr lang="en-US" altLang="zh-CN" dirty="0" smtClean="0"/>
              <a:t>Stack </a:t>
            </a:r>
            <a:r>
              <a:rPr lang="en-US" altLang="zh-CN" smtClean="0"/>
              <a:t>Cookie</a:t>
            </a:r>
            <a:r>
              <a:rPr lang="zh-CN" altLang="en-US" smtClean="0"/>
              <a:t>。</a:t>
            </a:r>
            <a:endParaRPr lang="en-US" altLang="zh-CN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mtClean="0"/>
              <a:t>编译选项进一步禁用</a:t>
            </a:r>
            <a:r>
              <a:rPr lang="en-US" altLang="zh-CN" smtClean="0"/>
              <a:t>SafeSEH</a:t>
            </a:r>
            <a:endParaRPr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5607698" y="4420182"/>
            <a:ext cx="41919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Windows</a:t>
            </a:r>
            <a:r>
              <a:rPr lang="zh-CN" altLang="en-US" dirty="0" smtClean="0">
                <a:solidFill>
                  <a:srgbClr val="00B0F0"/>
                </a:solidFill>
              </a:rPr>
              <a:t>系统、应用程序装载器、编译器实际上都在暗处做了很多操作，我们以该程序为例，通过</a:t>
            </a:r>
            <a:r>
              <a:rPr lang="en-US" altLang="zh-CN" dirty="0" err="1" smtClean="0">
                <a:solidFill>
                  <a:srgbClr val="00B0F0"/>
                </a:solidFill>
              </a:rPr>
              <a:t>windbg</a:t>
            </a:r>
            <a:r>
              <a:rPr lang="zh-CN" altLang="en-US" dirty="0" smtClean="0">
                <a:solidFill>
                  <a:srgbClr val="00B0F0"/>
                </a:solidFill>
              </a:rPr>
              <a:t>来看看程序执行期间，</a:t>
            </a:r>
            <a:r>
              <a:rPr lang="en-US" altLang="zh-CN" dirty="0" smtClean="0">
                <a:solidFill>
                  <a:srgbClr val="00B0F0"/>
                </a:solidFill>
              </a:rPr>
              <a:t>SEH</a:t>
            </a:r>
            <a:r>
              <a:rPr lang="zh-CN" altLang="en-US" dirty="0" smtClean="0">
                <a:solidFill>
                  <a:srgbClr val="00B0F0"/>
                </a:solidFill>
              </a:rPr>
              <a:t>链是如何动态变化的，并配合</a:t>
            </a:r>
            <a:r>
              <a:rPr lang="en-US" altLang="zh-CN" dirty="0" smtClean="0">
                <a:solidFill>
                  <a:srgbClr val="00B0F0"/>
                </a:solidFill>
              </a:rPr>
              <a:t>IDA</a:t>
            </a:r>
            <a:r>
              <a:rPr lang="zh-CN" altLang="en-US" dirty="0" smtClean="0">
                <a:solidFill>
                  <a:srgbClr val="00B0F0"/>
                </a:solidFill>
              </a:rPr>
              <a:t>做一个基本的</a:t>
            </a:r>
            <a:r>
              <a:rPr lang="en-US" altLang="zh-CN" dirty="0" smtClean="0">
                <a:solidFill>
                  <a:srgbClr val="00B0F0"/>
                </a:solidFill>
              </a:rPr>
              <a:t>SEH</a:t>
            </a:r>
            <a:r>
              <a:rPr lang="zh-CN" altLang="en-US" dirty="0" smtClean="0">
                <a:solidFill>
                  <a:srgbClr val="00B0F0"/>
                </a:solidFill>
              </a:rPr>
              <a:t>结构分析。</a:t>
            </a:r>
            <a:endParaRPr lang="en-US" altLang="zh-CN" dirty="0" smtClean="0">
              <a:solidFill>
                <a:srgbClr val="00B0F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917" y="1554907"/>
            <a:ext cx="3609975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687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 flipV="1">
            <a:off x="981259" y="1277992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pPr algn="ctr"/>
            <a:r>
              <a:rPr lang="zh-CN" altLang="en-US" dirty="0" smtClean="0"/>
              <a:t>总结与展望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81259" y="1676400"/>
            <a:ext cx="87344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覆盖</a:t>
            </a:r>
            <a:r>
              <a:rPr lang="en-US" altLang="zh-CN" dirty="0" smtClean="0"/>
              <a:t>SEH</a:t>
            </a:r>
            <a:r>
              <a:rPr lang="zh-CN" altLang="en-US" dirty="0" smtClean="0"/>
              <a:t>手法的归纳：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覆盖</a:t>
            </a:r>
            <a:r>
              <a:rPr lang="en-US" altLang="zh-CN" dirty="0" smtClean="0"/>
              <a:t>SEH</a:t>
            </a:r>
            <a:r>
              <a:rPr lang="zh-CN" altLang="en-US" dirty="0" smtClean="0"/>
              <a:t>这种手法仅限于</a:t>
            </a:r>
            <a:r>
              <a:rPr lang="en-US" altLang="zh-CN" dirty="0" smtClean="0"/>
              <a:t>Windows X86</a:t>
            </a:r>
            <a:r>
              <a:rPr lang="zh-CN" altLang="en-US" dirty="0" smtClean="0"/>
              <a:t>平台，因为</a:t>
            </a:r>
            <a:r>
              <a:rPr lang="en-US" altLang="zh-CN" dirty="0" smtClean="0"/>
              <a:t>SEH</a:t>
            </a:r>
            <a:r>
              <a:rPr lang="zh-CN" altLang="en-US" dirty="0" smtClean="0"/>
              <a:t>块是存储于线程栈上的。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覆盖</a:t>
            </a:r>
            <a:r>
              <a:rPr lang="en-US" altLang="zh-CN" dirty="0" smtClean="0"/>
              <a:t>SEH</a:t>
            </a:r>
            <a:r>
              <a:rPr lang="zh-CN" altLang="en-US" dirty="0" smtClean="0"/>
              <a:t>这种手法较为通用，一般来说，大部分能用经典栈溢出手法完成</a:t>
            </a:r>
            <a:r>
              <a:rPr lang="en-US" altLang="zh-CN" dirty="0" err="1" smtClean="0"/>
              <a:t>exp</a:t>
            </a:r>
            <a:r>
              <a:rPr lang="zh-CN" altLang="en-US" dirty="0" smtClean="0"/>
              <a:t>的也都可以用</a:t>
            </a:r>
            <a:r>
              <a:rPr lang="en-US" altLang="zh-CN" dirty="0" smtClean="0"/>
              <a:t>SEH</a:t>
            </a:r>
            <a:r>
              <a:rPr lang="zh-CN" altLang="en-US" dirty="0" smtClean="0"/>
              <a:t>覆盖来完成。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覆盖</a:t>
            </a:r>
            <a:r>
              <a:rPr lang="en-US" altLang="zh-CN" dirty="0" smtClean="0"/>
              <a:t>SEH</a:t>
            </a:r>
            <a:r>
              <a:rPr lang="zh-CN" altLang="en-US" dirty="0" smtClean="0"/>
              <a:t>还可以</a:t>
            </a:r>
            <a:r>
              <a:rPr lang="en-US" altLang="zh-CN" dirty="0" smtClean="0"/>
              <a:t>bypass /GS: cookie</a:t>
            </a:r>
            <a:r>
              <a:rPr lang="zh-CN" altLang="en-US" dirty="0" smtClean="0"/>
              <a:t>。但要注意程序在执行到</a:t>
            </a:r>
            <a:r>
              <a:rPr lang="en-US" altLang="zh-CN" dirty="0" err="1" smtClean="0"/>
              <a:t>report_failure</a:t>
            </a:r>
            <a:r>
              <a:rPr lang="zh-CN" altLang="en-US" dirty="0" smtClean="0"/>
              <a:t>前要通过某种方式触发异常。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981258" y="3765744"/>
            <a:ext cx="87344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Mitigations</a:t>
            </a:r>
            <a:r>
              <a:rPr lang="zh-CN" altLang="en-US" dirty="0" smtClean="0"/>
              <a:t>引入之后的问题：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POP | POP | RET</a:t>
            </a:r>
            <a:r>
              <a:rPr lang="zh-CN" altLang="en-US" dirty="0" smtClean="0"/>
              <a:t>指令的地址受</a:t>
            </a:r>
            <a:r>
              <a:rPr lang="en-US" altLang="zh-CN" dirty="0" smtClean="0"/>
              <a:t>ASLR</a:t>
            </a:r>
            <a:r>
              <a:rPr lang="zh-CN" altLang="en-US" dirty="0" smtClean="0"/>
              <a:t>影响。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开启了</a:t>
            </a:r>
            <a:r>
              <a:rPr lang="en-US" altLang="zh-CN" dirty="0" err="1" smtClean="0"/>
              <a:t>SafeSEH</a:t>
            </a:r>
            <a:r>
              <a:rPr lang="zh-CN" altLang="en-US" dirty="0" smtClean="0"/>
              <a:t>的模块，</a:t>
            </a:r>
            <a:r>
              <a:rPr lang="en-US" altLang="zh-CN" dirty="0" smtClean="0"/>
              <a:t>POP | POP | RET</a:t>
            </a:r>
            <a:r>
              <a:rPr lang="zh-CN" altLang="en-US" dirty="0" smtClean="0"/>
              <a:t>指令不可用。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SEHOP</a:t>
            </a:r>
            <a:r>
              <a:rPr lang="zh-CN" altLang="en-US" dirty="0" smtClean="0"/>
              <a:t>的检查，理论上伪造</a:t>
            </a:r>
            <a:r>
              <a:rPr lang="en-US" altLang="zh-CN" dirty="0" smtClean="0"/>
              <a:t>SEH</a:t>
            </a:r>
            <a:r>
              <a:rPr lang="zh-CN" altLang="en-US" dirty="0" smtClean="0"/>
              <a:t>链即可绕过，但</a:t>
            </a:r>
            <a:r>
              <a:rPr lang="en-US" altLang="zh-CN" dirty="0" smtClean="0"/>
              <a:t>handler</a:t>
            </a:r>
            <a:r>
              <a:rPr lang="zh-CN" altLang="en-US" dirty="0" smtClean="0"/>
              <a:t>的地址需要</a:t>
            </a:r>
            <a:r>
              <a:rPr lang="en-US" altLang="zh-CN" dirty="0" smtClean="0"/>
              <a:t>leak info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01295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2023</TotalTime>
  <Words>810</Words>
  <Application>Microsoft Office PowerPoint</Application>
  <PresentationFormat>宽屏</PresentationFormat>
  <Paragraphs>61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Century Gothic</vt:lpstr>
      <vt:lpstr>宋体</vt:lpstr>
      <vt:lpstr>Arial</vt:lpstr>
      <vt:lpstr>Calibri</vt:lpstr>
      <vt:lpstr>Times New Roman</vt:lpstr>
      <vt:lpstr>Wingdings</vt:lpstr>
      <vt:lpstr>Wingdings 3</vt:lpstr>
      <vt:lpstr>离子</vt:lpstr>
      <vt:lpstr>另辟蹊径之覆盖SEH </vt:lpstr>
      <vt:lpstr>结构化异常处理SEH</vt:lpstr>
      <vt:lpstr>异常分发器处理流程</vt:lpstr>
      <vt:lpstr>Windows X86栈帧中的SEH</vt:lpstr>
      <vt:lpstr>SEH Chain</vt:lpstr>
      <vt:lpstr>SEH覆盖手法</vt:lpstr>
      <vt:lpstr>SEH覆盖手法</vt:lpstr>
      <vt:lpstr>再论经典demo</vt:lpstr>
      <vt:lpstr>总结与展望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经典栈溢出 —————————</dc:title>
  <dc:creator>admin</dc:creator>
  <cp:lastModifiedBy>Administrator</cp:lastModifiedBy>
  <cp:revision>160</cp:revision>
  <dcterms:created xsi:type="dcterms:W3CDTF">2018-06-19T08:38:55Z</dcterms:created>
  <dcterms:modified xsi:type="dcterms:W3CDTF">2018-07-04T13:38:31Z</dcterms:modified>
</cp:coreProperties>
</file>