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279" r:id="rId4"/>
    <p:sldId id="287" r:id="rId5"/>
    <p:sldId id="293" r:id="rId6"/>
    <p:sldId id="294" r:id="rId7"/>
    <p:sldId id="291" r:id="rId8"/>
    <p:sldId id="295" r:id="rId9"/>
    <p:sldId id="303" r:id="rId10"/>
    <p:sldId id="296" r:id="rId11"/>
    <p:sldId id="298" r:id="rId12"/>
    <p:sldId id="299" r:id="rId13"/>
    <p:sldId id="301" r:id="rId14"/>
    <p:sldId id="302" r:id="rId15"/>
    <p:sldId id="300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uzzysecurity.com/tutorials/mr_me/3.html" TargetMode="External"/><Relationship Id="rId3" Type="http://schemas.openxmlformats.org/officeDocument/2006/relationships/hyperlink" Target="http://www.blackhat.com/presentations/win-usa-02/halvarflake-winsec02.ppt" TargetMode="External"/><Relationship Id="rId7" Type="http://schemas.openxmlformats.org/officeDocument/2006/relationships/hyperlink" Target="http://www.fuzzysecurity.com/tutorials/mr_me/2.html" TargetMode="External"/><Relationship Id="rId2" Type="http://schemas.openxmlformats.org/officeDocument/2006/relationships/hyperlink" Target="https://cansecwest.com/csw17archi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munityinc.com/downloads/Heap_Singapore_Jun_2007.pdf" TargetMode="External"/><Relationship Id="rId11" Type="http://schemas.openxmlformats.org/officeDocument/2006/relationships/hyperlink" Target="http://www.fuzzysecurity.com/tutorials/mr_me/6.html" TargetMode="External"/><Relationship Id="rId5" Type="http://schemas.openxmlformats.org/officeDocument/2006/relationships/hyperlink" Target="http://www.cybertech.net/~sh0ksh0k/heap/CSW04%20-%20Reliable%20Heap%20Exploitation.ppt" TargetMode="External"/><Relationship Id="rId10" Type="http://schemas.openxmlformats.org/officeDocument/2006/relationships/hyperlink" Target="http://www.fuzzysecurity.com/tutorials/mr_me/5.html" TargetMode="External"/><Relationship Id="rId4" Type="http://schemas.openxmlformats.org/officeDocument/2006/relationships/hyperlink" Target="http://davidlitchfield.com/bh-win-04-litchfield.pdf" TargetMode="External"/><Relationship Id="rId9" Type="http://schemas.openxmlformats.org/officeDocument/2006/relationships/hyperlink" Target="http://www.fuzzysecurity.com/tutorials/mr_me/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探索上古</a:t>
            </a:r>
            <a:r>
              <a:rPr lang="en-US" altLang="zh-CN" sz="6000" dirty="0" smtClean="0"/>
              <a:t>Windows</a:t>
            </a:r>
            <a:r>
              <a:rPr lang="zh-CN" altLang="en-US" sz="6000" dirty="0" smtClean="0"/>
              <a:t>用户堆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2018-08-25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lookaside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8" y="1533525"/>
            <a:ext cx="8734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用于快速分配和释放。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由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个单链表组成，每个链表存放最多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个相同大小的“空闲”块（标记为</a:t>
            </a:r>
            <a:r>
              <a:rPr lang="en-US" altLang="zh-CN" dirty="0" smtClean="0"/>
              <a:t>busy</a:t>
            </a:r>
            <a:r>
              <a:rPr lang="zh-CN" altLang="en-US" dirty="0" smtClean="0"/>
              <a:t>态，避免合并操作）。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初始时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个单链表均为空。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</a:t>
            </a:r>
            <a:r>
              <a:rPr lang="en-US" altLang="zh-CN" dirty="0" err="1" smtClean="0"/>
              <a:t>ookaside</a:t>
            </a:r>
            <a:r>
              <a:rPr lang="zh-CN" altLang="en-US" dirty="0" smtClean="0"/>
              <a:t>是否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取决于环境与堆创建规格。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graphicFrame>
        <p:nvGraphicFramePr>
          <p:cNvPr id="5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50353"/>
              </p:ext>
            </p:extLst>
          </p:nvPr>
        </p:nvGraphicFramePr>
        <p:xfrm>
          <a:off x="1314450" y="3287851"/>
          <a:ext cx="1447800" cy="1981201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3295650" y="3821251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58" name="Line 48"/>
          <p:cNvSpPr>
            <a:spLocks noChangeShapeType="1"/>
          </p:cNvSpPr>
          <p:nvPr/>
        </p:nvSpPr>
        <p:spPr bwMode="auto">
          <a:xfrm>
            <a:off x="2762250" y="400222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3295650" y="4964251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4438650" y="4964251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2762250" y="514522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4210050" y="514522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分配、释放策略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8" y="1533525"/>
            <a:ext cx="8734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分配：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Size &gt;= 512K</a:t>
            </a:r>
            <a:r>
              <a:rPr lang="zh-CN" altLang="en-US" dirty="0" smtClean="0"/>
              <a:t>，直接使用虚分配</a:t>
            </a:r>
            <a:r>
              <a:rPr lang="en-US" altLang="zh-CN" dirty="0" smtClean="0"/>
              <a:t>(virtual memory)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Size &lt; 1024</a:t>
            </a:r>
            <a:r>
              <a:rPr lang="zh-CN" altLang="en-US" dirty="0" smtClean="0"/>
              <a:t>，首先使用</a:t>
            </a:r>
            <a:r>
              <a:rPr lang="en-US" altLang="zh-CN" dirty="0" err="1" smtClean="0"/>
              <a:t>lookaside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lookaside</a:t>
            </a:r>
            <a:r>
              <a:rPr lang="zh-CN" altLang="en-US" dirty="0" smtClean="0"/>
              <a:t>找不到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，就使用</a:t>
            </a:r>
            <a:r>
              <a:rPr lang="en-US" altLang="zh-CN" dirty="0" err="1" smtClean="0"/>
              <a:t>freelist</a:t>
            </a:r>
            <a:r>
              <a:rPr lang="zh-CN" altLang="en-US" dirty="0" smtClean="0"/>
              <a:t>。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ookaside</a:t>
            </a:r>
            <a:r>
              <a:rPr lang="zh-CN" altLang="en-US" dirty="0" smtClean="0"/>
              <a:t>需要大小精准匹配，</a:t>
            </a:r>
            <a:r>
              <a:rPr lang="en-US" altLang="zh-CN" dirty="0" err="1" smtClean="0"/>
              <a:t>freelist</a:t>
            </a:r>
            <a:r>
              <a:rPr lang="zh-CN" altLang="en-US" dirty="0" smtClean="0"/>
              <a:t>策略则是</a:t>
            </a:r>
            <a:r>
              <a:rPr lang="en-US" altLang="zh-CN" dirty="0" smtClean="0"/>
              <a:t>size enough, best fit</a:t>
            </a:r>
            <a:r>
              <a:rPr lang="zh-CN" altLang="en-US" dirty="0" smtClean="0"/>
              <a:t>。如果有切割，则剩余块插入对应的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[n]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Size &gt;= 1024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中无法找到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，试试堆缓存。如果堆缓存不行就使用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[0]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检查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[0]-&gt;Blink</a:t>
            </a:r>
            <a:r>
              <a:rPr lang="zh-CN" altLang="en-US" dirty="0" smtClean="0"/>
              <a:t>是否足够（最大块）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如果足够，就往回遍历找到最适合的块。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f</a:t>
            </a:r>
            <a:r>
              <a:rPr lang="en-US" altLang="zh-CN" dirty="0" err="1" smtClean="0"/>
              <a:t>reelist</a:t>
            </a:r>
            <a:r>
              <a:rPr lang="en-US" altLang="zh-CN" dirty="0" smtClean="0"/>
              <a:t>[0]</a:t>
            </a:r>
            <a:r>
              <a:rPr lang="zh-CN" altLang="en-US" dirty="0" smtClean="0"/>
              <a:t>都搞不定，就得堆膨胀了。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zh-CN" altLang="en-US" dirty="0" smtClean="0"/>
              <a:t>释放：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Size &gt;= 512K</a:t>
            </a:r>
            <a:r>
              <a:rPr lang="zh-CN" altLang="en-US" dirty="0" smtClean="0"/>
              <a:t>，虚释放。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Size &lt; 512K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Size &lt; 1024</a:t>
            </a:r>
            <a:r>
              <a:rPr lang="zh-CN" altLang="en-US" dirty="0" smtClean="0"/>
              <a:t>，释放到</a:t>
            </a:r>
            <a:r>
              <a:rPr lang="en-US" altLang="zh-CN" dirty="0" err="1" smtClean="0"/>
              <a:t>lookaside</a:t>
            </a:r>
            <a:r>
              <a:rPr lang="zh-CN" altLang="en-US" dirty="0" smtClean="0"/>
              <a:t>，如果满了就放到</a:t>
            </a:r>
            <a:r>
              <a:rPr lang="en-US" altLang="zh-CN" dirty="0" err="1" smtClean="0"/>
              <a:t>freelist</a:t>
            </a:r>
            <a:r>
              <a:rPr lang="zh-CN" altLang="en-US" dirty="0" smtClean="0"/>
              <a:t>，如果放到</a:t>
            </a:r>
            <a:r>
              <a:rPr lang="en-US" altLang="zh-CN" dirty="0" err="1" smtClean="0"/>
              <a:t>freelist</a:t>
            </a:r>
            <a:r>
              <a:rPr lang="zh-CN" altLang="en-US" dirty="0" smtClean="0"/>
              <a:t>，还要检测物理毗邻块是否满足合并条件，如果满足就先合并再放到对应的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</a:t>
            </a:r>
            <a:r>
              <a:rPr lang="en-US" altLang="zh-CN" dirty="0"/>
              <a:t>n</a:t>
            </a:r>
            <a:r>
              <a:rPr lang="en-US" altLang="zh-CN" dirty="0" smtClean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Size &gt; 1K</a:t>
            </a:r>
            <a:r>
              <a:rPr lang="zh-CN" altLang="en-US" dirty="0" smtClean="0"/>
              <a:t>，释放到堆缓存（如果存在的话），否则放到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7809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经典堆溢出</a:t>
            </a:r>
            <a:r>
              <a:rPr lang="en-US" altLang="zh-CN" dirty="0" smtClean="0"/>
              <a:t>—DWORD SHOOT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8" y="1533525"/>
            <a:ext cx="8734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因为堆块的元数据</a:t>
            </a:r>
            <a:r>
              <a:rPr lang="en-US" altLang="zh-CN" dirty="0" smtClean="0"/>
              <a:t>(meta data)</a:t>
            </a:r>
            <a:r>
              <a:rPr lang="zh-CN" altLang="en-US" dirty="0" smtClean="0"/>
              <a:t>与堆的数据区混杂在一起，堆块之间物理毗邻，所以堆溢出可以达成污染内存地址空间下一个堆块元数据的目的。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其中有一种通过污染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/blink</a:t>
            </a:r>
            <a:r>
              <a:rPr lang="zh-CN" altLang="en-US" dirty="0" smtClean="0"/>
              <a:t>指针的利用手法再被挖掘出来后便大行其道。</a:t>
            </a:r>
            <a:r>
              <a:rPr lang="en-US" altLang="zh-CN" dirty="0" err="1" smtClean="0"/>
              <a:t>Failwest</a:t>
            </a:r>
            <a:r>
              <a:rPr lang="zh-CN" altLang="en-US" dirty="0" smtClean="0"/>
              <a:t>称之为</a:t>
            </a:r>
            <a:r>
              <a:rPr lang="en-US" altLang="zh-CN" dirty="0" smtClean="0"/>
              <a:t>”DWORD SHOOT”</a:t>
            </a:r>
            <a:r>
              <a:rPr lang="zh-CN" altLang="en-US" dirty="0" smtClean="0"/>
              <a:t>，更多英文文献称作</a:t>
            </a:r>
            <a:r>
              <a:rPr lang="en-US" altLang="zh-CN" dirty="0" smtClean="0"/>
              <a:t>”arbitrary DWORD overwrite/reset”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914833" y="3695700"/>
            <a:ext cx="5410200" cy="1752600"/>
            <a:chOff x="240" y="1344"/>
            <a:chExt cx="5088" cy="12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0" y="1344"/>
              <a:ext cx="508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88" y="1344"/>
              <a:ext cx="129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0" y="1344"/>
              <a:ext cx="124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0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784" y="134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Index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&lt; 64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08" y="134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Flags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!= 1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032" y="134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0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656" y="1344"/>
              <a:ext cx="672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0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40" y="1968"/>
              <a:ext cx="254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>
                  <a:ea typeface="宋体" panose="02010600030101010101" pitchFamily="2" charset="-122"/>
                </a:rPr>
                <a:t>Fake </a:t>
              </a:r>
              <a:r>
                <a:rPr lang="en-US" altLang="zh-CN" sz="1800" dirty="0" err="1">
                  <a:ea typeface="宋体" panose="02010600030101010101" pitchFamily="2" charset="-122"/>
                </a:rPr>
                <a:t>Flink</a:t>
              </a:r>
              <a:r>
                <a:rPr lang="en-US" altLang="zh-CN" sz="1800" dirty="0">
                  <a:ea typeface="宋体" panose="02010600030101010101" pitchFamily="2" charset="-122"/>
                </a:rPr>
                <a:t> (</a:t>
              </a:r>
              <a:r>
                <a:rPr lang="en-US" altLang="zh-CN" sz="1800" dirty="0" err="1">
                  <a:ea typeface="宋体" panose="02010600030101010101" pitchFamily="2" charset="-122"/>
                </a:rPr>
                <a:t>WithWhat</a:t>
              </a:r>
              <a:r>
                <a:rPr lang="en-US" altLang="zh-CN" sz="1800" dirty="0"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784" y="1968"/>
              <a:ext cx="254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Fake Blink (WhereTo)</a:t>
              </a:r>
            </a:p>
          </p:txBody>
        </p:sp>
      </p:grpSp>
      <p:sp>
        <p:nvSpPr>
          <p:cNvPr id="15" name="AutoShape 14"/>
          <p:cNvSpPr>
            <a:spLocks noChangeArrowheads="1"/>
          </p:cNvSpPr>
          <p:nvPr/>
        </p:nvSpPr>
        <p:spPr bwMode="auto">
          <a:xfrm rot="5390129">
            <a:off x="2023452" y="4206081"/>
            <a:ext cx="1273175" cy="2524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524183" y="3892550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Overflow</a:t>
            </a:r>
          </a:p>
          <a:p>
            <a:pPr algn="ctr"/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482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经典堆溢出</a:t>
            </a:r>
            <a:r>
              <a:rPr lang="en-US" altLang="zh-CN" dirty="0" smtClean="0"/>
              <a:t>—DWORD SHOOT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8" y="1547812"/>
            <a:ext cx="4229100" cy="20478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802117"/>
            <a:ext cx="4600575" cy="25431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86" y="1547812"/>
            <a:ext cx="4591050" cy="1914525"/>
          </a:xfrm>
          <a:prstGeom prst="rect">
            <a:avLst/>
          </a:prstGeom>
        </p:spPr>
      </p:pic>
      <p:sp>
        <p:nvSpPr>
          <p:cNvPr id="23" name="文本框 16"/>
          <p:cNvSpPr txBox="1"/>
          <p:nvPr/>
        </p:nvSpPr>
        <p:spPr>
          <a:xfrm>
            <a:off x="5780086" y="3802117"/>
            <a:ext cx="4591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在溢出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后修改下一个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被污染块发生断链时（可能被分配到，也可能因为溢出块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而被合并），达成</a:t>
            </a:r>
            <a:r>
              <a:rPr lang="en-US" altLang="zh-CN" dirty="0" smtClean="0"/>
              <a:t>DWORD SHOOT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blink</a:t>
            </a:r>
            <a:r>
              <a:rPr lang="zh-CN" altLang="en-US" dirty="0" smtClean="0"/>
              <a:t>可以选择</a:t>
            </a:r>
            <a:r>
              <a:rPr lang="en-US" altLang="zh-CN" dirty="0" smtClean="0"/>
              <a:t>PEB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lock/unlock</a:t>
            </a:r>
            <a:r>
              <a:rPr lang="zh-CN" altLang="en-US" dirty="0" smtClean="0"/>
              <a:t>函数指针、</a:t>
            </a:r>
            <a:r>
              <a:rPr lang="zh-CN" altLang="en-US" dirty="0"/>
              <a:t>虚函数、</a:t>
            </a:r>
            <a:r>
              <a:rPr lang="en-US" altLang="zh-CN" dirty="0"/>
              <a:t>VEH</a:t>
            </a:r>
            <a:r>
              <a:rPr lang="zh-CN" altLang="en-US" dirty="0"/>
              <a:t>、</a:t>
            </a:r>
            <a:r>
              <a:rPr lang="en-US" altLang="zh-CN" dirty="0" smtClean="0"/>
              <a:t>SEH</a:t>
            </a:r>
            <a:r>
              <a:rPr lang="zh-CN" altLang="en-US" dirty="0" smtClean="0"/>
              <a:t>地址等（注意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的偏移），而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则篡改为自己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的地址。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13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DWORD SHOOT – PEB</a:t>
            </a:r>
            <a:r>
              <a:rPr lang="zh-CN" altLang="en-US" dirty="0"/>
              <a:t>函数指针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57275" y="17145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上古</a:t>
            </a:r>
            <a:r>
              <a:rPr lang="zh-CN" altLang="en-US" dirty="0" smtClean="0"/>
              <a:t>时期，</a:t>
            </a:r>
            <a:r>
              <a:rPr lang="en-US" altLang="zh-CN" dirty="0" err="1" smtClean="0"/>
              <a:t>ExitProcess</a:t>
            </a:r>
            <a:r>
              <a:rPr lang="zh-CN" altLang="en-US" dirty="0" smtClean="0"/>
              <a:t>在善后时会调用到</a:t>
            </a:r>
            <a:r>
              <a:rPr lang="en-US" altLang="zh-CN" dirty="0" err="1" smtClean="0"/>
              <a:t>RtlEnterCriticalSection</a:t>
            </a:r>
            <a:r>
              <a:rPr lang="zh-CN" altLang="en-US" dirty="0"/>
              <a:t>、</a:t>
            </a:r>
            <a:r>
              <a:rPr lang="en-US" altLang="zh-CN" dirty="0" err="1" smtClean="0"/>
              <a:t>RtlLeaveCriticalSection</a:t>
            </a:r>
            <a:r>
              <a:rPr lang="zh-CN" altLang="en-US" dirty="0"/>
              <a:t>两</a:t>
            </a:r>
            <a:r>
              <a:rPr lang="zh-CN" altLang="en-US" dirty="0" smtClean="0"/>
              <a:t>个临界区</a:t>
            </a:r>
            <a:r>
              <a:rPr lang="en-US" altLang="zh-CN" dirty="0" smtClean="0"/>
              <a:t>lock/unlock</a:t>
            </a:r>
            <a:r>
              <a:rPr lang="zh-CN" altLang="en-US" dirty="0" smtClean="0"/>
              <a:t>函数。而调用方式非常奇特，是通过在</a:t>
            </a:r>
            <a:r>
              <a:rPr lang="en-US" altLang="zh-CN" dirty="0" smtClean="0"/>
              <a:t>PEB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0x20</a:t>
            </a:r>
            <a:r>
              <a:rPr lang="zh-CN" altLang="en-US" dirty="0" smtClean="0"/>
              <a:t>处存放的指针来调用的。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另一方面</a:t>
            </a:r>
            <a:r>
              <a:rPr lang="en-US" altLang="zh-CN" dirty="0" smtClean="0"/>
              <a:t>PEB</a:t>
            </a:r>
            <a:r>
              <a:rPr lang="zh-CN" altLang="en-US" dirty="0" smtClean="0"/>
              <a:t>的地址是固定的</a:t>
            </a:r>
            <a:r>
              <a:rPr lang="en-US" altLang="zh-CN" dirty="0" smtClean="0"/>
              <a:t>0x7FFDF000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0x7FFDF020</a:t>
            </a:r>
            <a:r>
              <a:rPr lang="zh-CN" altLang="en-US" dirty="0" smtClean="0"/>
              <a:t>就是指向</a:t>
            </a:r>
            <a:r>
              <a:rPr lang="en-US" altLang="zh-CN" dirty="0" err="1" smtClean="0"/>
              <a:t>RtlEnterCriticalSection</a:t>
            </a:r>
            <a:r>
              <a:rPr lang="zh-CN" altLang="en-US" dirty="0" smtClean="0"/>
              <a:t>的指针、</a:t>
            </a:r>
            <a:r>
              <a:rPr lang="en-US" altLang="zh-CN" dirty="0" smtClean="0"/>
              <a:t>0x7FFDF024</a:t>
            </a:r>
            <a:r>
              <a:rPr lang="zh-CN" altLang="en-US" dirty="0" smtClean="0"/>
              <a:t>是指向</a:t>
            </a:r>
            <a:r>
              <a:rPr lang="en-US" altLang="zh-CN" dirty="0" err="1" smtClean="0"/>
              <a:t>RtlLeaveCriticalSection</a:t>
            </a:r>
            <a:r>
              <a:rPr lang="zh-CN" altLang="en-US" dirty="0" smtClean="0"/>
              <a:t>的指针。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于是，这两个地址就是绝佳的</a:t>
            </a:r>
            <a:r>
              <a:rPr lang="en-US" altLang="zh-CN" dirty="0" smtClean="0"/>
              <a:t>DWORD SHOOT</a:t>
            </a:r>
            <a:r>
              <a:rPr lang="zh-CN" altLang="en-US" dirty="0" smtClean="0"/>
              <a:t>目标。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利用时的一些注意事项：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调试堆与常态堆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修复环境，如</a:t>
            </a:r>
            <a:r>
              <a:rPr lang="en-US" altLang="zh-CN" dirty="0" smtClean="0"/>
              <a:t>DF</a:t>
            </a:r>
            <a:r>
              <a:rPr lang="zh-CN" altLang="en-US" dirty="0" smtClean="0"/>
              <a:t>标志位翻转问题，堆区被破坏问题。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动态定位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问题，思想类似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，利用寄存器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偏移定位，再在内存空间搜索对应的</a:t>
            </a:r>
            <a:r>
              <a:rPr lang="en-US" altLang="zh-CN" dirty="0" smtClean="0"/>
              <a:t>call DWORD PTR [REG+XX]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指针反射问题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Node-&gt;blink-&gt;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 = node-&gt;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;	// DWORD SHOOT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Node-&gt;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-&gt;blink = node-&gt;blink;	// target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 =&gt; shellcode+4</a:t>
            </a:r>
          </a:p>
        </p:txBody>
      </p:sp>
    </p:spTree>
    <p:extLst>
      <p:ext uri="{BB962C8B-B14F-4D97-AF65-F5344CB8AC3E}">
        <p14:creationId xmlns:p14="http://schemas.microsoft.com/office/powerpoint/2010/main" val="12859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堆溢出延生</a:t>
            </a:r>
            <a:r>
              <a:rPr lang="en-US" altLang="zh-CN" dirty="0" smtClean="0"/>
              <a:t>—4-to-n Overwrite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8" y="1533525"/>
            <a:ext cx="8734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Arbitrary 4-byte overwrite =&gt; arbitrary n-byte overwrite</a:t>
            </a:r>
            <a:r>
              <a:rPr lang="zh-CN" altLang="en-US" dirty="0"/>
              <a:t>亦是一种非常实用的延生利用手法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Overwrite</a:t>
            </a:r>
            <a:r>
              <a:rPr lang="zh-CN" altLang="en-US" dirty="0" smtClean="0"/>
              <a:t>某个</a:t>
            </a:r>
            <a:r>
              <a:rPr lang="en-US" altLang="zh-CN" dirty="0" err="1" smtClean="0"/>
              <a:t>lookaside</a:t>
            </a:r>
            <a:r>
              <a:rPr lang="en-US" altLang="zh-CN" dirty="0" smtClean="0"/>
              <a:t> 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FakeChunk.Blink</a:t>
            </a:r>
            <a:r>
              <a:rPr lang="en-US" altLang="zh-CN" dirty="0" smtClean="0"/>
              <a:t> = &amp;</a:t>
            </a:r>
            <a:r>
              <a:rPr lang="en-US" altLang="zh-CN" dirty="0" err="1" smtClean="0"/>
              <a:t>Lookaside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ChunkSize</a:t>
            </a:r>
            <a:r>
              <a:rPr lang="en-US" altLang="zh-CN" dirty="0" smtClean="0"/>
              <a:t>];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FakeChunk.Flink</a:t>
            </a:r>
            <a:r>
              <a:rPr lang="en-US" altLang="zh-CN" dirty="0" smtClean="0"/>
              <a:t> = </a:t>
            </a:r>
            <a:r>
              <a:rPr lang="zh-CN" altLang="en-US" dirty="0"/>
              <a:t>可</a:t>
            </a:r>
            <a:r>
              <a:rPr lang="zh-CN" altLang="en-US" dirty="0" smtClean="0"/>
              <a:t>控指针值</a:t>
            </a:r>
            <a:r>
              <a:rPr lang="en-US" altLang="zh-CN" dirty="0" smtClean="0"/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FakeChunk.Flags</a:t>
            </a:r>
            <a:r>
              <a:rPr lang="en-US" altLang="zh-CN" dirty="0" smtClean="0"/>
              <a:t> = 0x20; </a:t>
            </a:r>
            <a:r>
              <a:rPr lang="en-US" altLang="zh-CN" dirty="0" err="1" smtClean="0"/>
              <a:t>FakeChunk.Index</a:t>
            </a:r>
            <a:r>
              <a:rPr lang="en-US" altLang="zh-CN" dirty="0" smtClean="0"/>
              <a:t> = 1-63;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FakeChunk.PreviousSize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FakeChunk.Size</a:t>
            </a:r>
            <a:r>
              <a:rPr lang="en-US" altLang="zh-CN" dirty="0" smtClean="0"/>
              <a:t> = 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此后分配对应大小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会从该地址分配，而该地址是通过</a:t>
            </a:r>
            <a:r>
              <a:rPr lang="en-US" altLang="zh-CN" dirty="0" smtClean="0"/>
              <a:t>DWORD SHOOT</a:t>
            </a:r>
            <a:r>
              <a:rPr lang="zh-CN" altLang="en-US" dirty="0" smtClean="0"/>
              <a:t>写入的。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分配后，就可以写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个字节数据到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数据区了。通常来说，</a:t>
            </a:r>
            <a:r>
              <a:rPr lang="en-US" altLang="zh-CN" dirty="0" smtClean="0"/>
              <a:t>4-to-n byte overwrite</a:t>
            </a:r>
            <a:r>
              <a:rPr lang="zh-CN" altLang="en-US" dirty="0" smtClean="0"/>
              <a:t>的利用手法往往是为了布置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。这解决了</a:t>
            </a:r>
            <a:r>
              <a:rPr lang="en-US" altLang="zh-CN" dirty="0" smtClean="0"/>
              <a:t>DWORD SHOOT</a:t>
            </a:r>
            <a:r>
              <a:rPr lang="zh-CN" altLang="en-US" dirty="0" smtClean="0"/>
              <a:t>中动态定位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地址的困难（</a:t>
            </a:r>
            <a:r>
              <a:rPr lang="en-US" altLang="zh-CN" dirty="0" smtClean="0"/>
              <a:t>CALL DWORD PTR [REG+XX]</a:t>
            </a:r>
            <a:r>
              <a:rPr lang="zh-CN" altLang="en-US" dirty="0" smtClean="0"/>
              <a:t>得靠运气）。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这一思路的诞生使得</a:t>
            </a:r>
            <a:r>
              <a:rPr lang="en-US" altLang="zh-CN" dirty="0" smtClean="0"/>
              <a:t>[Win2K-XP SP2)</a:t>
            </a:r>
            <a:r>
              <a:rPr lang="zh-CN" altLang="en-US" dirty="0" smtClean="0"/>
              <a:t>时代拥有了非常稳定的堆溢出利用手法。详见</a:t>
            </a:r>
            <a:r>
              <a:rPr lang="en-US" altLang="zh-CN" dirty="0"/>
              <a:t>Original </a:t>
            </a:r>
            <a:r>
              <a:rPr lang="en-US" altLang="zh-CN" dirty="0" err="1"/>
              <a:t>CanSecWest</a:t>
            </a:r>
            <a:r>
              <a:rPr lang="en-US" altLang="zh-CN" dirty="0"/>
              <a:t> 04 </a:t>
            </a:r>
            <a:r>
              <a:rPr lang="en-US" altLang="zh-CN" dirty="0" smtClean="0"/>
              <a:t>Presentation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82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references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81259" y="1561237"/>
            <a:ext cx="87344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《0day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安全：软件漏洞分析技术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》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–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第五、六章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《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软件调试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》-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第二十三章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hlinkClick r:id="rId2"/>
              </a:rPr>
              <a:t>Original </a:t>
            </a:r>
            <a:r>
              <a:rPr lang="en-US" altLang="zh-CN" b="1" dirty="0" err="1">
                <a:hlinkClick r:id="rId2"/>
              </a:rPr>
              <a:t>CanSecWest</a:t>
            </a:r>
            <a:r>
              <a:rPr lang="en-US" altLang="zh-CN" b="1" dirty="0">
                <a:hlinkClick r:id="rId2"/>
              </a:rPr>
              <a:t> </a:t>
            </a:r>
            <a:r>
              <a:rPr lang="en-US" altLang="zh-CN" b="1">
                <a:hlinkClick r:id="rId2"/>
              </a:rPr>
              <a:t>04 </a:t>
            </a:r>
            <a:r>
              <a:rPr lang="en-US" altLang="zh-CN" b="1" smtClean="0">
                <a:hlinkClick r:id="rId2"/>
              </a:rPr>
              <a:t>Presentation</a:t>
            </a:r>
            <a:endParaRPr lang="en-US" altLang="zh-CN" b="1" smtClean="0"/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smtClean="0">
                <a:hlinkClick r:id="rId3"/>
              </a:rPr>
              <a:t>Third Generation Exploitation</a:t>
            </a:r>
            <a:endParaRPr lang="en-US" altLang="zh-CN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zh-CN" b="1" dirty="0">
                <a:hlinkClick r:id="rId4"/>
              </a:rPr>
              <a:t>Windows Heap </a:t>
            </a:r>
            <a:r>
              <a:rPr lang="en-GB" altLang="zh-CN" b="1" dirty="0" smtClean="0">
                <a:hlinkClick r:id="rId4"/>
              </a:rPr>
              <a:t>Overflows </a:t>
            </a:r>
            <a:r>
              <a:rPr lang="en-GB" altLang="zh-CN" b="1" smtClean="0">
                <a:hlinkClick r:id="rId4"/>
              </a:rPr>
              <a:t>- 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4"/>
              </a:rPr>
              <a:t>bh-win-04-Litchfield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5"/>
              </a:rPr>
              <a:t>Reliable Windows Heap Exploits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6"/>
              </a:rPr>
              <a:t>Understanding </a:t>
            </a:r>
            <a:r>
              <a:rPr lang="en-US" altLang="zh-CN" b="1" kern="100" dirty="0" smtClean="0">
                <a:latin typeface="Consolas" panose="020B0609020204030204" pitchFamily="49" charset="0"/>
                <a:cs typeface="Times New Roman" panose="02020603050405020304" pitchFamily="18" charset="0"/>
                <a:hlinkClick r:id="rId6"/>
              </a:rPr>
              <a:t>and bypassing Windows Heap Protection</a:t>
            </a:r>
            <a:endParaRPr lang="en-US" altLang="zh-CN" b="1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dirty="0" smtClean="0">
                <a:latin typeface="Consolas" panose="020B0609020204030204" pitchFamily="49" charset="0"/>
                <a:cs typeface="Times New Roman" panose="02020603050405020304" pitchFamily="18" charset="0"/>
                <a:hlinkClick r:id="rId7"/>
              </a:rPr>
              <a:t>Heap </a:t>
            </a: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7"/>
              </a:rPr>
              <a:t>for humans 101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8"/>
              </a:rPr>
              <a:t>Heap for humans 102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9"/>
              </a:rPr>
              <a:t>Heap for humans 102.5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10"/>
              </a:rPr>
              <a:t>Heap for humans 103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11"/>
              </a:rPr>
              <a:t>Heap for humans 103.5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https</a:t>
            </a:r>
            <a:r>
              <a:rPr lang="en-US" altLang="zh-CN" b="1" kern="100">
                <a:latin typeface="Consolas" panose="020B0609020204030204" pitchFamily="49" charset="0"/>
                <a:cs typeface="Times New Roman" panose="02020603050405020304" pitchFamily="18" charset="0"/>
              </a:rPr>
              <a:t>://</a:t>
            </a: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github.com/jas502n/0day-security-software-vulnerability-analysis-technology</a:t>
            </a:r>
            <a:endParaRPr lang="en-US" altLang="zh-CN" b="1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Windows</a:t>
            </a:r>
            <a:r>
              <a:rPr lang="zh-CN" altLang="en-US" dirty="0" smtClean="0"/>
              <a:t>堆历史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Win2K – 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WinXP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SP1: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仅考虑了性能与功能完整性，没有考虑任何安全因素，极易被利用。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WinXP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SP2 ~ Win2003: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加入了安全因素（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chunk cookie/safe unlink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），利用手法受限，门槛提高。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Windows Vista ~ Win7: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堆管理的里程碑，整体架构具有较大的改动。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后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Win7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(Win8.1/Win10)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：皆有所变化，堆的安全性愈发固若金汤。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研究一门技术，应该从它的历史轨迹着手，如此才能对整个技术的发展与更迭有一个全盘的认识。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上古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时代的利用手法在当下早已失效，但是仍有学习研究的价值。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本节我们来探索上古时代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Win2K – 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WinXP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SP1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的用户态堆。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Windows</a:t>
            </a:r>
            <a:r>
              <a:rPr lang="zh-CN" altLang="en-US" dirty="0" smtClean="0"/>
              <a:t>用户堆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用户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态堆是应用程序内存空间的重要组成部分，负责动态的申请和释放内存空间，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Heap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的申请和释放全由代码控制。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通过堆，内存管理器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(Memory Manager)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将内存空间委托给堆管理器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(Heap Manager)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管理。从内存管理器那儿批发，在堆管理器中零售。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9" y="2981421"/>
            <a:ext cx="4830128" cy="31222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7008" y="2981421"/>
            <a:ext cx="5332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虚拟内存</a:t>
            </a:r>
            <a:r>
              <a:rPr lang="en-US" altLang="zh-CN" dirty="0" smtClean="0"/>
              <a:t>API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VirtualAlloc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VirtualFree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NtAllocateVirtualMemory</a:t>
            </a:r>
            <a:r>
              <a:rPr lang="en-US" altLang="zh-CN" dirty="0" smtClean="0"/>
              <a:t> (ring0)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Win32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HeapAlloc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HeapFree</a:t>
            </a:r>
            <a:r>
              <a:rPr lang="en-US" altLang="zh-CN" dirty="0"/>
              <a:t> </a:t>
            </a:r>
            <a:r>
              <a:rPr lang="en-US" altLang="zh-CN" dirty="0" smtClean="0"/>
              <a:t>– kernel32.dll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RtlAllocateHeap</a:t>
            </a:r>
            <a:r>
              <a:rPr lang="en-US" altLang="zh-CN" dirty="0" smtClean="0"/>
              <a:t> – ntdll.dll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RtlAllocateHeap</a:t>
            </a:r>
            <a:r>
              <a:rPr lang="en-US" altLang="zh-CN" dirty="0" smtClean="0"/>
              <a:t> – ntoskrnl.exe (ring0)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CRT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malloc</a:t>
            </a:r>
            <a:r>
              <a:rPr lang="en-US" altLang="zh-CN" dirty="0" smtClean="0"/>
              <a:t>/free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内核</a:t>
            </a:r>
            <a:r>
              <a:rPr lang="zh-CN" altLang="en-US" dirty="0"/>
              <a:t>池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Pool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ExAllocatePool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ExAllocatePoolWithTag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13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默认堆与私有堆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02688"/>
            <a:ext cx="9486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Windows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创建新进程时，加载器执行进程初始化时，会用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RtlCreateHeap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为新进程创建一个默认堆。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除了默认堆以外，应用程序也可以自己通过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HeapCreate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RtlCreateHeap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来创建额外的堆，这些堆被称作私有堆。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096" y="2749182"/>
            <a:ext cx="4755608" cy="31609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1259" y="2749182"/>
            <a:ext cx="4476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PEB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与堆的关联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- </a:t>
            </a:r>
            <a:r>
              <a:rPr lang="en-US" altLang="zh-CN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Windbg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下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探索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MSDN 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HeapCreate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HeapDestroy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HeapAlloc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HeapFree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历史遗留的两个接口：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GlobalAlloc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GlobalFree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LocalAlloc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LocalFree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1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– busy chunk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47"/>
          <p:cNvGrpSpPr>
            <a:grpSpLocks/>
          </p:cNvGrpSpPr>
          <p:nvPr/>
        </p:nvGrpSpPr>
        <p:grpSpPr bwMode="auto">
          <a:xfrm>
            <a:off x="1479734" y="4215448"/>
            <a:ext cx="8077200" cy="990600"/>
            <a:chOff x="240" y="1344"/>
            <a:chExt cx="5088" cy="624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240" y="1344"/>
              <a:ext cx="5088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488" y="1344"/>
              <a:ext cx="129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Previous chunk 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size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240" y="1344"/>
              <a:ext cx="1248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Self Size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2784" y="1344"/>
              <a:ext cx="62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Segment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Index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3408" y="1344"/>
              <a:ext cx="62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Flags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032" y="1344"/>
              <a:ext cx="62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Unused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bytes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4656" y="1344"/>
              <a:ext cx="67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Tag index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(Debug)</a:t>
              </a:r>
            </a:p>
          </p:txBody>
        </p:sp>
      </p:grpSp>
      <p:grpSp>
        <p:nvGrpSpPr>
          <p:cNvPr id="33" name="Group 46"/>
          <p:cNvGrpSpPr>
            <a:grpSpLocks/>
          </p:cNvGrpSpPr>
          <p:nvPr/>
        </p:nvGrpSpPr>
        <p:grpSpPr bwMode="auto">
          <a:xfrm>
            <a:off x="1327334" y="5663248"/>
            <a:ext cx="8388350" cy="519113"/>
            <a:chOff x="144" y="2880"/>
            <a:chExt cx="5284" cy="327"/>
          </a:xfrm>
        </p:grpSpPr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240" y="2880"/>
              <a:ext cx="5088" cy="96"/>
              <a:chOff x="240" y="2928"/>
              <a:chExt cx="5088" cy="96"/>
            </a:xfrm>
          </p:grpSpPr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>
                <a:off x="148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>
                <a:off x="2784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>
                <a:off x="4032" y="2931"/>
                <a:ext cx="0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>
                <a:off x="465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53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14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71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138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201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268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330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39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455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52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54" name="Group 52"/>
          <p:cNvGrpSpPr>
            <a:grpSpLocks/>
          </p:cNvGrpSpPr>
          <p:nvPr/>
        </p:nvGrpSpPr>
        <p:grpSpPr bwMode="auto">
          <a:xfrm>
            <a:off x="7499534" y="1853248"/>
            <a:ext cx="2038350" cy="3452813"/>
            <a:chOff x="4032" y="480"/>
            <a:chExt cx="1284" cy="2175"/>
          </a:xfrm>
        </p:grpSpPr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4032" y="480"/>
              <a:ext cx="1284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01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Busy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02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Extra present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04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Fill pattern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08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Virtual Alloc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10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Last entry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20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FFU1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40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FFU2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80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No coalesce</a:t>
              </a:r>
            </a:p>
          </p:txBody>
        </p:sp>
        <p:cxnSp>
          <p:nvCxnSpPr>
            <p:cNvPr id="56" name="AutoShape 50"/>
            <p:cNvCxnSpPr>
              <a:cxnSpLocks noChangeShapeType="1"/>
              <a:stCxn id="30" idx="0"/>
              <a:endCxn id="55" idx="1"/>
            </p:cNvCxnSpPr>
            <p:nvPr/>
          </p:nvCxnSpPr>
          <p:spPr bwMode="auto">
            <a:xfrm rot="16200000" flipV="1">
              <a:off x="3457" y="1700"/>
              <a:ext cx="1530" cy="380"/>
            </a:xfrm>
            <a:prstGeom prst="bentConnector4">
              <a:avLst>
                <a:gd name="adj1" fmla="val 28927"/>
                <a:gd name="adj2" fmla="val 1378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文本框 2"/>
          <p:cNvSpPr txBox="1"/>
          <p:nvPr/>
        </p:nvSpPr>
        <p:spPr>
          <a:xfrm>
            <a:off x="1479734" y="1638300"/>
            <a:ext cx="534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Busy chunk structure – 8 Bytes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8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– free chunk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79734" y="1638300"/>
            <a:ext cx="534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Free chunk structure – 8 Bytes</a:t>
            </a:r>
            <a:endParaRPr lang="zh-CN" altLang="en-US" dirty="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552575" y="2457450"/>
            <a:ext cx="8077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3533775" y="2457450"/>
            <a:ext cx="2057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Previous chunk </a:t>
            </a:r>
          </a:p>
          <a:p>
            <a:pPr algn="ctr"/>
            <a:r>
              <a:rPr lang="en-US" altLang="zh-CN" sz="1800">
                <a:ea typeface="宋体" panose="02010600030101010101" pitchFamily="2" charset="-122"/>
              </a:rPr>
              <a:t>size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1552575" y="2457450"/>
            <a:ext cx="1981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Self Size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5591175" y="245745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Segment</a:t>
            </a:r>
          </a:p>
          <a:p>
            <a:pPr algn="ctr"/>
            <a:r>
              <a:rPr lang="en-US" altLang="zh-CN" sz="1800">
                <a:ea typeface="宋体" panose="02010600030101010101" pitchFamily="2" charset="-122"/>
              </a:rPr>
              <a:t>Index</a:t>
            </a: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581775" y="245745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Flags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7572375" y="245745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Unused</a:t>
            </a:r>
          </a:p>
          <a:p>
            <a:pPr algn="ctr"/>
            <a:r>
              <a:rPr lang="en-US" altLang="zh-CN" sz="1800">
                <a:ea typeface="宋体" panose="02010600030101010101" pitchFamily="2" charset="-122"/>
              </a:rPr>
              <a:t>bytes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8562975" y="2457450"/>
            <a:ext cx="1066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Tag index</a:t>
            </a:r>
          </a:p>
          <a:p>
            <a:pPr algn="ctr"/>
            <a:r>
              <a:rPr lang="en-US" altLang="zh-CN" sz="1800">
                <a:ea typeface="宋体" panose="02010600030101010101" pitchFamily="2" charset="-122"/>
              </a:rPr>
              <a:t>(Debug)</a:t>
            </a:r>
          </a:p>
        </p:txBody>
      </p:sp>
      <p:grpSp>
        <p:nvGrpSpPr>
          <p:cNvPr id="64" name="Group 13"/>
          <p:cNvGrpSpPr>
            <a:grpSpLocks/>
          </p:cNvGrpSpPr>
          <p:nvPr/>
        </p:nvGrpSpPr>
        <p:grpSpPr bwMode="auto">
          <a:xfrm>
            <a:off x="1400175" y="4895850"/>
            <a:ext cx="8388350" cy="519113"/>
            <a:chOff x="144" y="2880"/>
            <a:chExt cx="5284" cy="327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240" y="2880"/>
              <a:ext cx="5088" cy="96"/>
              <a:chOff x="240" y="2928"/>
              <a:chExt cx="5088" cy="96"/>
            </a:xfrm>
          </p:grpSpPr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>
                <a:off x="148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>
                <a:off x="2784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4032" y="2931"/>
                <a:ext cx="0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1"/>
              <p:cNvSpPr>
                <a:spLocks noChangeShapeType="1"/>
              </p:cNvSpPr>
              <p:nvPr/>
            </p:nvSpPr>
            <p:spPr bwMode="auto">
              <a:xfrm>
                <a:off x="465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2"/>
              <p:cNvSpPr>
                <a:spLocks noChangeShapeType="1"/>
              </p:cNvSpPr>
              <p:nvPr/>
            </p:nvSpPr>
            <p:spPr bwMode="auto">
              <a:xfrm>
                <a:off x="53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3"/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4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14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71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138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201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0" name="Text Box 29"/>
            <p:cNvSpPr txBox="1">
              <a:spLocks noChangeArrowheads="1"/>
            </p:cNvSpPr>
            <p:nvPr/>
          </p:nvSpPr>
          <p:spPr bwMode="auto">
            <a:xfrm>
              <a:off x="268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330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39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455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52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1552575" y="3448050"/>
            <a:ext cx="40386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dirty="0">
                <a:ea typeface="宋体" panose="02010600030101010101" pitchFamily="2" charset="-122"/>
              </a:rPr>
              <a:t>Next chunk</a:t>
            </a:r>
          </a:p>
        </p:txBody>
      </p:sp>
      <p:sp>
        <p:nvSpPr>
          <p:cNvPr id="86" name="Rectangle 37"/>
          <p:cNvSpPr>
            <a:spLocks noChangeArrowheads="1"/>
          </p:cNvSpPr>
          <p:nvPr/>
        </p:nvSpPr>
        <p:spPr bwMode="auto">
          <a:xfrm>
            <a:off x="5591175" y="3448050"/>
            <a:ext cx="40386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Previous chunk</a:t>
            </a:r>
          </a:p>
        </p:txBody>
      </p:sp>
    </p:spTree>
    <p:extLst>
      <p:ext uri="{BB962C8B-B14F-4D97-AF65-F5344CB8AC3E}">
        <p14:creationId xmlns:p14="http://schemas.microsoft.com/office/powerpoint/2010/main" val="32809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- overview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09963" y="2234248"/>
            <a:ext cx="1447800" cy="4495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86575" y="1548448"/>
            <a:ext cx="1981200" cy="1447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34175" y="1700848"/>
            <a:ext cx="1981200" cy="1447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505575" y="1853248"/>
            <a:ext cx="1981200" cy="1447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800" b="1" dirty="0">
                <a:ea typeface="宋体" panose="02010600030101010101" pitchFamily="2" charset="-122"/>
              </a:rPr>
              <a:t>Segments</a:t>
            </a:r>
          </a:p>
        </p:txBody>
      </p:sp>
      <p:graphicFrame>
        <p:nvGraphicFramePr>
          <p:cNvPr id="12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1647"/>
              </p:ext>
            </p:extLst>
          </p:nvPr>
        </p:nvGraphicFramePr>
        <p:xfrm>
          <a:off x="6116955" y="5206048"/>
          <a:ext cx="838200" cy="1509714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7000875" y="5663248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ea typeface="宋体" panose="02010600030101010101" pitchFamily="2" charset="-122"/>
              </a:rPr>
              <a:t>Lookaside List</a:t>
            </a:r>
          </a:p>
        </p:txBody>
      </p:sp>
      <p:graphicFrame>
        <p:nvGraphicFramePr>
          <p:cNvPr id="1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89268"/>
              </p:ext>
            </p:extLst>
          </p:nvPr>
        </p:nvGraphicFramePr>
        <p:xfrm>
          <a:off x="3496801" y="2615248"/>
          <a:ext cx="1447800" cy="990602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24259"/>
              </p:ext>
            </p:extLst>
          </p:nvPr>
        </p:nvGraphicFramePr>
        <p:xfrm>
          <a:off x="3496801" y="4977448"/>
          <a:ext cx="1447800" cy="1295401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AutoShape 80"/>
          <p:cNvSpPr>
            <a:spLocks/>
          </p:cNvSpPr>
          <p:nvPr/>
        </p:nvSpPr>
        <p:spPr bwMode="auto">
          <a:xfrm>
            <a:off x="2924175" y="2539048"/>
            <a:ext cx="381000" cy="1066800"/>
          </a:xfrm>
          <a:prstGeom prst="leftBrace">
            <a:avLst>
              <a:gd name="adj1" fmla="val 23333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/>
          </a:p>
        </p:txBody>
      </p:sp>
      <p:sp>
        <p:nvSpPr>
          <p:cNvPr id="17" name="Text Box 81"/>
          <p:cNvSpPr txBox="1">
            <a:spLocks noChangeArrowheads="1"/>
          </p:cNvSpPr>
          <p:nvPr/>
        </p:nvSpPr>
        <p:spPr bwMode="auto">
          <a:xfrm>
            <a:off x="1735138" y="2756536"/>
            <a:ext cx="121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ea typeface="宋体" panose="02010600030101010101" pitchFamily="2" charset="-122"/>
              </a:rPr>
              <a:t>Segment </a:t>
            </a:r>
          </a:p>
          <a:p>
            <a:pPr algn="ctr"/>
            <a:r>
              <a:rPr lang="en-US" altLang="zh-CN" sz="1800" b="1">
                <a:ea typeface="宋体" panose="02010600030101010101" pitchFamily="2" charset="-122"/>
              </a:rPr>
              <a:t>List</a:t>
            </a:r>
          </a:p>
        </p:txBody>
      </p:sp>
      <p:sp>
        <p:nvSpPr>
          <p:cNvPr id="18" name="AutoShape 82"/>
          <p:cNvSpPr>
            <a:spLocks/>
          </p:cNvSpPr>
          <p:nvPr/>
        </p:nvSpPr>
        <p:spPr bwMode="auto">
          <a:xfrm>
            <a:off x="2847975" y="4977448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/>
          </a:p>
        </p:txBody>
      </p:sp>
      <p:sp>
        <p:nvSpPr>
          <p:cNvPr id="19" name="Text Box 83"/>
          <p:cNvSpPr txBox="1">
            <a:spLocks noChangeArrowheads="1"/>
          </p:cNvSpPr>
          <p:nvPr/>
        </p:nvSpPr>
        <p:spPr bwMode="auto">
          <a:xfrm>
            <a:off x="1633538" y="5347336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ea typeface="宋体" panose="02010600030101010101" pitchFamily="2" charset="-122"/>
              </a:rPr>
              <a:t>Free Lists</a:t>
            </a:r>
          </a:p>
        </p:txBody>
      </p:sp>
      <p:sp>
        <p:nvSpPr>
          <p:cNvPr id="20" name="Freeform 86"/>
          <p:cNvSpPr>
            <a:spLocks/>
          </p:cNvSpPr>
          <p:nvPr/>
        </p:nvSpPr>
        <p:spPr bwMode="auto">
          <a:xfrm>
            <a:off x="4524375" y="5853748"/>
            <a:ext cx="1600200" cy="723900"/>
          </a:xfrm>
          <a:custGeom>
            <a:avLst/>
            <a:gdLst>
              <a:gd name="T0" fmla="*/ 0 w 1008"/>
              <a:gd name="T1" fmla="*/ 400 h 456"/>
              <a:gd name="T2" fmla="*/ 576 w 1008"/>
              <a:gd name="T3" fmla="*/ 400 h 456"/>
              <a:gd name="T4" fmla="*/ 720 w 1008"/>
              <a:gd name="T5" fmla="*/ 64 h 456"/>
              <a:gd name="T6" fmla="*/ 1008 w 1008"/>
              <a:gd name="T7" fmla="*/ 1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456">
                <a:moveTo>
                  <a:pt x="0" y="400"/>
                </a:moveTo>
                <a:cubicBezTo>
                  <a:pt x="228" y="428"/>
                  <a:pt x="456" y="456"/>
                  <a:pt x="576" y="400"/>
                </a:cubicBezTo>
                <a:cubicBezTo>
                  <a:pt x="696" y="344"/>
                  <a:pt x="648" y="128"/>
                  <a:pt x="720" y="64"/>
                </a:cubicBezTo>
                <a:cubicBezTo>
                  <a:pt x="792" y="0"/>
                  <a:pt x="952" y="40"/>
                  <a:pt x="1008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88"/>
          <p:cNvSpPr>
            <a:spLocks/>
          </p:cNvSpPr>
          <p:nvPr/>
        </p:nvSpPr>
        <p:spPr bwMode="auto">
          <a:xfrm>
            <a:off x="4981574" y="2462848"/>
            <a:ext cx="1524002" cy="1041400"/>
          </a:xfrm>
          <a:custGeom>
            <a:avLst/>
            <a:gdLst>
              <a:gd name="T0" fmla="*/ 0 w 960"/>
              <a:gd name="T1" fmla="*/ 576 h 656"/>
              <a:gd name="T2" fmla="*/ 432 w 960"/>
              <a:gd name="T3" fmla="*/ 576 h 656"/>
              <a:gd name="T4" fmla="*/ 576 w 960"/>
              <a:gd name="T5" fmla="*/ 96 h 656"/>
              <a:gd name="T6" fmla="*/ 960 w 960"/>
              <a:gd name="T7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656">
                <a:moveTo>
                  <a:pt x="0" y="576"/>
                </a:moveTo>
                <a:cubicBezTo>
                  <a:pt x="168" y="616"/>
                  <a:pt x="336" y="656"/>
                  <a:pt x="432" y="576"/>
                </a:cubicBezTo>
                <a:cubicBezTo>
                  <a:pt x="528" y="496"/>
                  <a:pt x="488" y="192"/>
                  <a:pt x="576" y="96"/>
                </a:cubicBezTo>
                <a:cubicBezTo>
                  <a:pt x="664" y="0"/>
                  <a:pt x="812" y="0"/>
                  <a:pt x="96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1491"/>
              </p:ext>
            </p:extLst>
          </p:nvPr>
        </p:nvGraphicFramePr>
        <p:xfrm>
          <a:off x="3520613" y="4063048"/>
          <a:ext cx="1447800" cy="274638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AutoShape 236"/>
          <p:cNvSpPr>
            <a:spLocks/>
          </p:cNvSpPr>
          <p:nvPr/>
        </p:nvSpPr>
        <p:spPr bwMode="auto">
          <a:xfrm rot="10784469">
            <a:off x="5133974" y="4063048"/>
            <a:ext cx="155576" cy="304800"/>
          </a:xfrm>
          <a:prstGeom prst="leftBrace">
            <a:avLst>
              <a:gd name="adj1" fmla="val 16327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/>
          </a:p>
        </p:txBody>
      </p:sp>
      <p:sp>
        <p:nvSpPr>
          <p:cNvPr id="24" name="Text Box 238"/>
          <p:cNvSpPr txBox="1">
            <a:spLocks noChangeArrowheads="1"/>
          </p:cNvSpPr>
          <p:nvPr/>
        </p:nvSpPr>
        <p:spPr bwMode="auto">
          <a:xfrm>
            <a:off x="5400675" y="4001136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>
                <a:ea typeface="宋体" panose="02010600030101010101" pitchFamily="2" charset="-122"/>
              </a:rPr>
              <a:t>Virtual Allocation list</a:t>
            </a:r>
          </a:p>
        </p:txBody>
      </p:sp>
    </p:spTree>
    <p:extLst>
      <p:ext uri="{BB962C8B-B14F-4D97-AF65-F5344CB8AC3E}">
        <p14:creationId xmlns:p14="http://schemas.microsoft.com/office/powerpoint/2010/main" val="14064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freelist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71"/>
          <p:cNvSpPr>
            <a:spLocks/>
          </p:cNvSpPr>
          <p:nvPr/>
        </p:nvSpPr>
        <p:spPr bwMode="auto">
          <a:xfrm>
            <a:off x="1209859" y="3805238"/>
            <a:ext cx="43434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76"/>
          <p:cNvSpPr>
            <a:spLocks/>
          </p:cNvSpPr>
          <p:nvPr/>
        </p:nvSpPr>
        <p:spPr bwMode="auto">
          <a:xfrm>
            <a:off x="1209859" y="3876675"/>
            <a:ext cx="43434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78106"/>
              </p:ext>
            </p:extLst>
          </p:nvPr>
        </p:nvGraphicFramePr>
        <p:xfrm>
          <a:off x="1362259" y="3419475"/>
          <a:ext cx="1447800" cy="1981201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3343459" y="33909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1400</a:t>
            </a:r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4486459" y="33909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5629459" y="33909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6772459" y="33909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2408</a:t>
            </a:r>
          </a:p>
        </p:txBody>
      </p:sp>
      <p:sp>
        <p:nvSpPr>
          <p:cNvPr id="32" name="Line 48"/>
          <p:cNvSpPr>
            <a:spLocks noChangeShapeType="1"/>
          </p:cNvSpPr>
          <p:nvPr/>
        </p:nvSpPr>
        <p:spPr bwMode="auto">
          <a:xfrm>
            <a:off x="2810059" y="35718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9"/>
          <p:cNvSpPr>
            <a:spLocks noChangeShapeType="1"/>
          </p:cNvSpPr>
          <p:nvPr/>
        </p:nvSpPr>
        <p:spPr bwMode="auto">
          <a:xfrm>
            <a:off x="4257859" y="3571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50"/>
          <p:cNvSpPr>
            <a:spLocks noChangeShapeType="1"/>
          </p:cNvSpPr>
          <p:nvPr/>
        </p:nvSpPr>
        <p:spPr bwMode="auto">
          <a:xfrm>
            <a:off x="5400859" y="3571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51"/>
          <p:cNvSpPr>
            <a:spLocks noChangeShapeType="1"/>
          </p:cNvSpPr>
          <p:nvPr/>
        </p:nvSpPr>
        <p:spPr bwMode="auto">
          <a:xfrm>
            <a:off x="6543859" y="3571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52"/>
          <p:cNvSpPr>
            <a:spLocks noChangeShapeType="1"/>
          </p:cNvSpPr>
          <p:nvPr/>
        </p:nvSpPr>
        <p:spPr bwMode="auto">
          <a:xfrm>
            <a:off x="2810059" y="34956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53"/>
          <p:cNvSpPr>
            <a:spLocks noChangeShapeType="1"/>
          </p:cNvSpPr>
          <p:nvPr/>
        </p:nvSpPr>
        <p:spPr bwMode="auto">
          <a:xfrm>
            <a:off x="4257859" y="34956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54"/>
          <p:cNvSpPr>
            <a:spLocks noChangeShapeType="1"/>
          </p:cNvSpPr>
          <p:nvPr/>
        </p:nvSpPr>
        <p:spPr bwMode="auto">
          <a:xfrm>
            <a:off x="5400859" y="34956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55"/>
          <p:cNvSpPr>
            <a:spLocks noChangeShapeType="1"/>
          </p:cNvSpPr>
          <p:nvPr/>
        </p:nvSpPr>
        <p:spPr bwMode="auto">
          <a:xfrm>
            <a:off x="6543859" y="34956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57"/>
          <p:cNvSpPr>
            <a:spLocks/>
          </p:cNvSpPr>
          <p:nvPr/>
        </p:nvSpPr>
        <p:spPr bwMode="auto">
          <a:xfrm>
            <a:off x="1133659" y="3252788"/>
            <a:ext cx="67818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58"/>
          <p:cNvSpPr>
            <a:spLocks/>
          </p:cNvSpPr>
          <p:nvPr/>
        </p:nvSpPr>
        <p:spPr bwMode="auto">
          <a:xfrm>
            <a:off x="1133659" y="3343275"/>
            <a:ext cx="67818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59"/>
          <p:cNvSpPr>
            <a:spLocks noChangeArrowheads="1"/>
          </p:cNvSpPr>
          <p:nvPr/>
        </p:nvSpPr>
        <p:spPr bwMode="auto">
          <a:xfrm>
            <a:off x="3343459" y="3952875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4486459" y="3952875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4" name="Line 63"/>
          <p:cNvSpPr>
            <a:spLocks noChangeShapeType="1"/>
          </p:cNvSpPr>
          <p:nvPr/>
        </p:nvSpPr>
        <p:spPr bwMode="auto">
          <a:xfrm>
            <a:off x="2810059" y="41338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64"/>
          <p:cNvSpPr>
            <a:spLocks noChangeShapeType="1"/>
          </p:cNvSpPr>
          <p:nvPr/>
        </p:nvSpPr>
        <p:spPr bwMode="auto">
          <a:xfrm>
            <a:off x="4257859" y="41338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67"/>
          <p:cNvSpPr>
            <a:spLocks noChangeShapeType="1"/>
          </p:cNvSpPr>
          <p:nvPr/>
        </p:nvSpPr>
        <p:spPr bwMode="auto">
          <a:xfrm>
            <a:off x="2810059" y="40576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68"/>
          <p:cNvSpPr>
            <a:spLocks noChangeShapeType="1"/>
          </p:cNvSpPr>
          <p:nvPr/>
        </p:nvSpPr>
        <p:spPr bwMode="auto">
          <a:xfrm>
            <a:off x="4257859" y="4057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77"/>
          <p:cNvSpPr>
            <a:spLocks/>
          </p:cNvSpPr>
          <p:nvPr/>
        </p:nvSpPr>
        <p:spPr bwMode="auto">
          <a:xfrm>
            <a:off x="1209859" y="4943475"/>
            <a:ext cx="43434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78"/>
          <p:cNvSpPr>
            <a:spLocks/>
          </p:cNvSpPr>
          <p:nvPr/>
        </p:nvSpPr>
        <p:spPr bwMode="auto">
          <a:xfrm>
            <a:off x="1209859" y="5014913"/>
            <a:ext cx="43434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79"/>
          <p:cNvSpPr>
            <a:spLocks noChangeArrowheads="1"/>
          </p:cNvSpPr>
          <p:nvPr/>
        </p:nvSpPr>
        <p:spPr bwMode="auto">
          <a:xfrm>
            <a:off x="3343459" y="5091113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51" name="Rectangle 80"/>
          <p:cNvSpPr>
            <a:spLocks noChangeArrowheads="1"/>
          </p:cNvSpPr>
          <p:nvPr/>
        </p:nvSpPr>
        <p:spPr bwMode="auto">
          <a:xfrm>
            <a:off x="4486459" y="5091113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52" name="Line 81"/>
          <p:cNvSpPr>
            <a:spLocks noChangeShapeType="1"/>
          </p:cNvSpPr>
          <p:nvPr/>
        </p:nvSpPr>
        <p:spPr bwMode="auto">
          <a:xfrm>
            <a:off x="2810059" y="52720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82"/>
          <p:cNvSpPr>
            <a:spLocks noChangeShapeType="1"/>
          </p:cNvSpPr>
          <p:nvPr/>
        </p:nvSpPr>
        <p:spPr bwMode="auto">
          <a:xfrm>
            <a:off x="4257859" y="52720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83"/>
          <p:cNvSpPr>
            <a:spLocks noChangeShapeType="1"/>
          </p:cNvSpPr>
          <p:nvPr/>
        </p:nvSpPr>
        <p:spPr bwMode="auto">
          <a:xfrm>
            <a:off x="2810059" y="51958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84"/>
          <p:cNvSpPr>
            <a:spLocks noChangeShapeType="1"/>
          </p:cNvSpPr>
          <p:nvPr/>
        </p:nvSpPr>
        <p:spPr bwMode="auto">
          <a:xfrm>
            <a:off x="4257859" y="5195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1258" y="1533525"/>
            <a:ext cx="873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128</a:t>
            </a:r>
            <a:r>
              <a:rPr lang="zh-CN" altLang="en-US" dirty="0" smtClean="0"/>
              <a:t>个双向回环链表，每个链表（除了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[0]</a:t>
            </a:r>
            <a:r>
              <a:rPr lang="zh-CN" altLang="en-US" dirty="0" smtClean="0"/>
              <a:t>）将相同大小的</a:t>
            </a:r>
            <a:r>
              <a:rPr lang="en-US" altLang="zh-CN" dirty="0" smtClean="0"/>
              <a:t>free chunk</a:t>
            </a:r>
            <a:r>
              <a:rPr lang="zh-CN" altLang="en-US" dirty="0" smtClean="0"/>
              <a:t>块地址组织起来。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</a:t>
            </a:r>
            <a:r>
              <a:rPr lang="en-US" altLang="zh-CN" dirty="0" err="1" smtClean="0"/>
              <a:t>reelist</a:t>
            </a:r>
            <a:r>
              <a:rPr lang="en-US" altLang="zh-CN" dirty="0" smtClean="0"/>
              <a:t>[1] – 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[127] chunk</a:t>
            </a:r>
            <a:r>
              <a:rPr lang="zh-CN" altLang="en-US" dirty="0" smtClean="0"/>
              <a:t>块大小按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字节递增。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</a:t>
            </a:r>
            <a:r>
              <a:rPr lang="en-US" altLang="zh-CN" dirty="0" err="1" smtClean="0"/>
              <a:t>reelist</a:t>
            </a:r>
            <a:r>
              <a:rPr lang="en-US" altLang="zh-CN" dirty="0" smtClean="0"/>
              <a:t>[0]</a:t>
            </a:r>
            <a:r>
              <a:rPr lang="zh-CN" altLang="en-US" dirty="0" smtClean="0"/>
              <a:t>以升序存储</a:t>
            </a:r>
            <a:r>
              <a:rPr lang="en-US" altLang="zh-CN" dirty="0" smtClean="0"/>
              <a:t>1024 &lt;= size &lt; 512KB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free chunk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起始时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[0]</a:t>
            </a:r>
            <a:r>
              <a:rPr lang="zh-CN" altLang="en-US" dirty="0"/>
              <a:t>有一</a:t>
            </a:r>
            <a:r>
              <a:rPr lang="zh-CN" altLang="en-US" dirty="0" smtClean="0"/>
              <a:t>个非常大的尾块，其他链表均为空。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freelist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65" y="1902857"/>
            <a:ext cx="852380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2686</TotalTime>
  <Words>1382</Words>
  <Application>Microsoft Office PowerPoint</Application>
  <PresentationFormat>宽屏</PresentationFormat>
  <Paragraphs>200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Century Gothic</vt:lpstr>
      <vt:lpstr>宋体</vt:lpstr>
      <vt:lpstr>Arial</vt:lpstr>
      <vt:lpstr>Calibri</vt:lpstr>
      <vt:lpstr>Consolas</vt:lpstr>
      <vt:lpstr>Times New Roman</vt:lpstr>
      <vt:lpstr>Wingdings</vt:lpstr>
      <vt:lpstr>Wingdings 3</vt:lpstr>
      <vt:lpstr>离子</vt:lpstr>
      <vt:lpstr>探索上古Windows用户堆 </vt:lpstr>
      <vt:lpstr>Windows堆历史</vt:lpstr>
      <vt:lpstr>Windows用户堆</vt:lpstr>
      <vt:lpstr>默认堆与私有堆</vt:lpstr>
      <vt:lpstr>堆内部结构 – busy chunk</vt:lpstr>
      <vt:lpstr>堆内部结构 – free chunk</vt:lpstr>
      <vt:lpstr>堆内部结构 - overview</vt:lpstr>
      <vt:lpstr>堆内部结构 - freelist</vt:lpstr>
      <vt:lpstr>堆内部结构 - freelist</vt:lpstr>
      <vt:lpstr>堆内部结构 - lookaside</vt:lpstr>
      <vt:lpstr>堆内部结构 – 分配、释放策略</vt:lpstr>
      <vt:lpstr>经典堆溢出—DWORD SHOOT</vt:lpstr>
      <vt:lpstr>经典堆溢出—DWORD SHOOT</vt:lpstr>
      <vt:lpstr>DWORD SHOOT – PEB函数指针</vt:lpstr>
      <vt:lpstr>堆溢出延生—4-to-n Overwrite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310</cp:revision>
  <dcterms:created xsi:type="dcterms:W3CDTF">2018-06-19T08:38:55Z</dcterms:created>
  <dcterms:modified xsi:type="dcterms:W3CDTF">2018-09-08T06:49:15Z</dcterms:modified>
</cp:coreProperties>
</file>