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92" r:id="rId3"/>
    <p:sldId id="314" r:id="rId4"/>
    <p:sldId id="303" r:id="rId5"/>
    <p:sldId id="312" r:id="rId6"/>
    <p:sldId id="315" r:id="rId7"/>
    <p:sldId id="316" r:id="rId8"/>
    <p:sldId id="313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29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DD4AF-4231-466A-8336-819983B48EF8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D6486-D901-4820-A9EA-4A674C49A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7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D6486-D901-4820-A9EA-4A674C49AD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86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3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5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97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39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3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5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5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1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7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5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5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C0A333-37D1-4425-9303-312D22B06EF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37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0xmuhe/pwn2exploit/blob/master/PWN%E4%B9%8B%E5%A0%86%E5%86%85%E5%AD%98%E7%AE%A1%E7%90%86.md" TargetMode="External"/><Relationship Id="rId3" Type="http://schemas.openxmlformats.org/officeDocument/2006/relationships/hyperlink" Target="https://www.cnblogs.com/alisecurity/p/5520847.html" TargetMode="External"/><Relationship Id="rId7" Type="http://schemas.openxmlformats.org/officeDocument/2006/relationships/hyperlink" Target="http://www.phrack.org/issues/61/6.html" TargetMode="External"/><Relationship Id="rId2" Type="http://schemas.openxmlformats.org/officeDocument/2006/relationships/hyperlink" Target="https://www.cnblogs.com/alisecurity/p/548645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0xmuhe/pwn2exploit/blob/master/refs/heap/glibc%E5%86%85%E5%AD%98%E7%AE%A1%E7%90%86ptmalloc%E6%BA%90%E4%BB%A3%E7%A0%81%E5%88%86%E6%9E%90.pdf" TargetMode="External"/><Relationship Id="rId5" Type="http://schemas.openxmlformats.org/officeDocument/2006/relationships/hyperlink" Target="https://sploitfun.wordpress.com/2015/02/10/understanding-glibc-malloc/" TargetMode="External"/><Relationship Id="rId4" Type="http://schemas.openxmlformats.org/officeDocument/2006/relationships/hyperlink" Target="https://www.freebuf.com/articles/system/91527.html" TargetMode="External"/><Relationship Id="rId9" Type="http://schemas.openxmlformats.org/officeDocument/2006/relationships/hyperlink" Target="https://sploitfun.wordpress.com/2015/02/11/syscalls-used-by-malloc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6000" smtClean="0"/>
              <a:t>浅析</a:t>
            </a:r>
            <a:r>
              <a:rPr lang="en-US" altLang="zh-CN" sz="6000" smtClean="0"/>
              <a:t>Linux</a:t>
            </a:r>
            <a:r>
              <a:rPr lang="zh-CN" altLang="en-US" sz="6000" smtClean="0"/>
              <a:t>堆内存管理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42445"/>
          </a:xfrm>
        </p:spPr>
        <p:txBody>
          <a:bodyPr>
            <a:noAutofit/>
          </a:bodyPr>
          <a:lstStyle/>
          <a:p>
            <a:pPr algn="ctr"/>
            <a:r>
              <a:rPr lang="zh-CN" altLang="en-US" sz="1800" cap="none" dirty="0" smtClean="0">
                <a:latin typeface="Times New Roman" panose="02020603050405020304" pitchFamily="18" charset="0"/>
              </a:rPr>
              <a:t>二进制安全系列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@author: </a:t>
            </a:r>
            <a:r>
              <a:rPr lang="zh-CN" altLang="en-US" sz="1800" cap="none" dirty="0" smtClean="0">
                <a:latin typeface="Times New Roman" panose="02020603050405020304" pitchFamily="18" charset="0"/>
              </a:rPr>
              <a:t>玉涵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@blog: https://r00tk1ts.github.io</a:t>
            </a:r>
            <a:br>
              <a:rPr lang="en-US" altLang="zh-CN" sz="1800" cap="none" dirty="0" smtClean="0">
                <a:latin typeface="Times New Roman" panose="02020603050405020304" pitchFamily="18" charset="0"/>
              </a:rPr>
            </a:br>
            <a:r>
              <a:rPr lang="en-US" altLang="zh-CN" sz="1800" cap="none" dirty="0" smtClean="0">
                <a:latin typeface="Times New Roman" panose="02020603050405020304" pitchFamily="18" charset="0"/>
              </a:rPr>
              <a:t>@date</a:t>
            </a:r>
            <a:r>
              <a:rPr lang="en-US" altLang="zh-CN" sz="1800" cap="none" smtClean="0">
                <a:latin typeface="Times New Roman" panose="02020603050405020304" pitchFamily="18" charset="0"/>
              </a:rPr>
              <a:t>: 2018-12-10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333500" y="4221217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664"/>
          </a:xfrm>
        </p:spPr>
        <p:txBody>
          <a:bodyPr/>
          <a:lstStyle/>
          <a:p>
            <a:pPr algn="ctr"/>
            <a:r>
              <a:rPr lang="en-US" altLang="zh-CN" smtClean="0"/>
              <a:t>Chunk</a:t>
            </a:r>
            <a:r>
              <a:rPr lang="en-US" altLang="zh-CN" smtClean="0"/>
              <a:t> Header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81259" y="3856740"/>
            <a:ext cx="87344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prevSize</a:t>
            </a:r>
            <a:r>
              <a:rPr lang="zh-CN" altLang="en-US"/>
              <a:t>只在前一块线性排列的</a:t>
            </a:r>
            <a:r>
              <a:rPr lang="en-US" altLang="zh-CN"/>
              <a:t>chunk</a:t>
            </a:r>
            <a:r>
              <a:rPr lang="zh-CN" altLang="en-US"/>
              <a:t>为</a:t>
            </a:r>
            <a:r>
              <a:rPr lang="en-US" altLang="zh-CN"/>
              <a:t>free</a:t>
            </a:r>
            <a:r>
              <a:rPr lang="zh-CN" altLang="en-US"/>
              <a:t>态时才有效，若前块非</a:t>
            </a:r>
            <a:r>
              <a:rPr lang="en-US" altLang="zh-CN"/>
              <a:t>free</a:t>
            </a:r>
            <a:r>
              <a:rPr lang="zh-CN" altLang="en-US"/>
              <a:t>，则</a:t>
            </a:r>
            <a:r>
              <a:rPr lang="en-US" altLang="zh-CN"/>
              <a:t>prevSize</a:t>
            </a:r>
            <a:r>
              <a:rPr lang="zh-CN" altLang="en-US"/>
              <a:t>作为前块的</a:t>
            </a:r>
            <a:r>
              <a:rPr lang="en-US" altLang="zh-CN"/>
              <a:t>pad</a:t>
            </a:r>
            <a:r>
              <a:rPr lang="zh-CN" altLang="en-US"/>
              <a:t>或</a:t>
            </a:r>
            <a:r>
              <a:rPr lang="zh-CN" altLang="en-US" smtClean="0"/>
              <a:t>补足</a:t>
            </a:r>
            <a:r>
              <a:rPr lang="zh-CN" altLang="en-US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curSize</a:t>
            </a:r>
            <a:r>
              <a:rPr lang="zh-CN" altLang="en-US"/>
              <a:t>表示当前</a:t>
            </a:r>
            <a:r>
              <a:rPr lang="en-US" altLang="zh-CN"/>
              <a:t>chunk</a:t>
            </a:r>
            <a:r>
              <a:rPr lang="zh-CN" altLang="en-US"/>
              <a:t>的大小（包含头），末尾</a:t>
            </a:r>
            <a:r>
              <a:rPr lang="en-US" altLang="zh-CN"/>
              <a:t>3bit</a:t>
            </a:r>
            <a:r>
              <a:rPr lang="zh-CN" altLang="en-US"/>
              <a:t>是特殊位，不进入</a:t>
            </a:r>
            <a:r>
              <a:rPr lang="en-US" altLang="zh-CN"/>
              <a:t>size</a:t>
            </a:r>
            <a:r>
              <a:rPr lang="zh-CN" altLang="en-US"/>
              <a:t>计算（</a:t>
            </a:r>
            <a:r>
              <a:rPr lang="en-US" altLang="zh-CN"/>
              <a:t>chunk</a:t>
            </a:r>
            <a:r>
              <a:rPr lang="zh-CN" altLang="en-US"/>
              <a:t>是</a:t>
            </a:r>
            <a:r>
              <a:rPr lang="en-US" altLang="zh-CN"/>
              <a:t>8bytes</a:t>
            </a:r>
            <a:r>
              <a:rPr lang="zh-CN" altLang="en-US"/>
              <a:t>对齐，所以末</a:t>
            </a:r>
            <a:r>
              <a:rPr lang="en-US" altLang="zh-CN"/>
              <a:t>3bit</a:t>
            </a:r>
            <a:r>
              <a:rPr lang="zh-CN" altLang="en-US"/>
              <a:t>如果表示大小，理论上只能是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glibc</a:t>
            </a:r>
            <a:r>
              <a:rPr lang="zh-CN" altLang="en-US"/>
              <a:t>为了省空间，留这</a:t>
            </a:r>
            <a:r>
              <a:rPr lang="en-US" altLang="zh-CN"/>
              <a:t>3bit</a:t>
            </a:r>
            <a:r>
              <a:rPr lang="zh-CN" altLang="en-US"/>
              <a:t>另作它用）。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Fd,bk,fd_nextsize,bk_nextsize</a:t>
            </a:r>
            <a:r>
              <a:rPr lang="zh-CN" altLang="en-US"/>
              <a:t>都是当前块为</a:t>
            </a:r>
            <a:r>
              <a:rPr lang="en-US" altLang="zh-CN"/>
              <a:t>free</a:t>
            </a:r>
            <a:r>
              <a:rPr lang="zh-CN" altLang="en-US"/>
              <a:t>态时才有效，当前块若为</a:t>
            </a:r>
            <a:r>
              <a:rPr lang="en-US" altLang="zh-CN"/>
              <a:t>alloc</a:t>
            </a:r>
            <a:r>
              <a:rPr lang="zh-CN" altLang="en-US"/>
              <a:t>态，则作为分配出的数据区（</a:t>
            </a:r>
            <a:r>
              <a:rPr lang="en-US" altLang="zh-CN"/>
              <a:t>fd</a:t>
            </a:r>
            <a:r>
              <a:rPr lang="zh-CN" altLang="en-US"/>
              <a:t>对应着</a:t>
            </a:r>
            <a:r>
              <a:rPr lang="en-US" altLang="zh-CN"/>
              <a:t>malloc</a:t>
            </a:r>
            <a:r>
              <a:rPr lang="zh-CN" altLang="en-US"/>
              <a:t>返回指针的位置）。后两个只用于</a:t>
            </a:r>
            <a:r>
              <a:rPr lang="en-US" altLang="zh-CN"/>
              <a:t>large </a:t>
            </a:r>
            <a:r>
              <a:rPr lang="en-US" altLang="zh-CN" smtClean="0"/>
              <a:t>bin</a:t>
            </a:r>
            <a:r>
              <a:rPr lang="zh-CN" altLang="en-US" smtClean="0"/>
              <a:t>。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08" y="1711792"/>
            <a:ext cx="5666513" cy="188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4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结构关系图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5413598" cy="3669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89" y="1853248"/>
            <a:ext cx="4659897" cy="395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/>
              <a:t>Chunk</a:t>
            </a:r>
            <a:r>
              <a:rPr lang="zh-CN" altLang="en-US" sz="4400"/>
              <a:t>隐式链表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29" y="1518859"/>
            <a:ext cx="4827684" cy="20454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421" y="3845121"/>
            <a:ext cx="3230856" cy="25862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91100" y="42333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PREV_INUSE(P): </a:t>
            </a:r>
            <a:r>
              <a:rPr lang="zh-CN" altLang="en-US"/>
              <a:t>表示前一个</a:t>
            </a:r>
            <a:r>
              <a:rPr lang="en-US" altLang="zh-CN"/>
              <a:t>chunk</a:t>
            </a:r>
            <a:r>
              <a:rPr lang="zh-CN" altLang="en-US"/>
              <a:t>是否为</a:t>
            </a:r>
            <a:r>
              <a:rPr lang="en-US" altLang="zh-CN"/>
              <a:t>allocated</a:t>
            </a:r>
            <a:r>
              <a:rPr lang="zh-CN" altLang="en-US"/>
              <a:t>。</a:t>
            </a:r>
            <a:r>
              <a:rPr lang="en-US" altLang="zh-CN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IS_MMAPPED(M)</a:t>
            </a:r>
            <a:r>
              <a:rPr lang="zh-CN" altLang="en-US"/>
              <a:t>：表示当前</a:t>
            </a:r>
            <a:r>
              <a:rPr lang="en-US" altLang="zh-CN"/>
              <a:t>chunk</a:t>
            </a:r>
            <a:r>
              <a:rPr lang="zh-CN" altLang="en-US"/>
              <a:t>是否是通过</a:t>
            </a:r>
            <a:r>
              <a:rPr lang="en-US" altLang="zh-CN"/>
              <a:t>mmap</a:t>
            </a:r>
            <a:r>
              <a:rPr lang="zh-CN" altLang="en-US"/>
              <a:t>系统调用产生的。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NON_MAIN_ARENA(N)</a:t>
            </a:r>
            <a:r>
              <a:rPr lang="zh-CN" altLang="en-US"/>
              <a:t>：表示当前</a:t>
            </a:r>
            <a:r>
              <a:rPr lang="en-US" altLang="zh-CN"/>
              <a:t>chunk</a:t>
            </a:r>
            <a:r>
              <a:rPr lang="zh-CN" altLang="en-US"/>
              <a:t>是否是</a:t>
            </a:r>
            <a:r>
              <a:rPr lang="en-US" altLang="zh-CN"/>
              <a:t>thread arena</a:t>
            </a:r>
            <a:r>
              <a:rPr lang="zh-CN" altLang="en-US"/>
              <a:t>。</a:t>
            </a:r>
            <a:r>
              <a:rPr lang="en-US" altLang="zh-CN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80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smtClean="0"/>
              <a:t>Free </a:t>
            </a:r>
            <a:r>
              <a:rPr lang="en-US" altLang="zh-CN" sz="4400"/>
              <a:t>chunk</a:t>
            </a:r>
            <a:r>
              <a:rPr lang="zh-CN" altLang="en-US" sz="4400" smtClean="0"/>
              <a:t>显</a:t>
            </a:r>
            <a:r>
              <a:rPr lang="zh-CN" altLang="en-US" sz="4400"/>
              <a:t>式</a:t>
            </a:r>
            <a:r>
              <a:rPr lang="zh-CN" altLang="en-US" sz="4400" smtClean="0"/>
              <a:t>链表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971859" y="4228237"/>
            <a:ext cx="69435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所有的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free chunk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都会链到从属的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bin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中，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Glibc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中有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类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bin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：</a:t>
            </a:r>
            <a:endParaRPr lang="en-US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Fastbins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Unsorted bin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Small bin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Large bin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06" y="1700712"/>
            <a:ext cx="5610448" cy="235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9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/>
              <a:t>Fast bins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57249" y="1579245"/>
            <a:ext cx="103917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chunk size</a:t>
            </a:r>
            <a:r>
              <a:rPr lang="zh-CN" altLang="en-US"/>
              <a:t>为</a:t>
            </a:r>
            <a:r>
              <a:rPr lang="en-US" altLang="zh-CN"/>
              <a:t>16</a:t>
            </a:r>
            <a:r>
              <a:rPr lang="zh-CN" altLang="en-US"/>
              <a:t>到</a:t>
            </a:r>
            <a:r>
              <a:rPr lang="en-US" altLang="zh-CN"/>
              <a:t>80</a:t>
            </a:r>
            <a:r>
              <a:rPr lang="zh-CN" altLang="en-US"/>
              <a:t>字节的</a:t>
            </a:r>
            <a:r>
              <a:rPr lang="en-US" altLang="zh-CN"/>
              <a:t>chunk</a:t>
            </a:r>
            <a:r>
              <a:rPr lang="zh-CN" altLang="en-US"/>
              <a:t>就叫做</a:t>
            </a:r>
            <a:r>
              <a:rPr lang="en-US" altLang="zh-CN"/>
              <a:t>fast </a:t>
            </a:r>
            <a:r>
              <a:rPr lang="en-US" altLang="zh-CN" smtClean="0"/>
              <a:t>chunk</a:t>
            </a:r>
            <a:r>
              <a:rPr lang="zh-CN" altLang="en-US" smtClean="0"/>
              <a:t>：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Fastbin</a:t>
            </a:r>
            <a:r>
              <a:rPr lang="zh-CN" altLang="en-US"/>
              <a:t>有</a:t>
            </a:r>
            <a:r>
              <a:rPr lang="en-US" altLang="zh-CN"/>
              <a:t>10</a:t>
            </a:r>
            <a:r>
              <a:rPr lang="zh-CN" altLang="en-US"/>
              <a:t>个，每个</a:t>
            </a:r>
            <a:r>
              <a:rPr lang="en-US" altLang="zh-CN"/>
              <a:t>fast bin</a:t>
            </a:r>
            <a:r>
              <a:rPr lang="zh-CN" altLang="en-US"/>
              <a:t>都是单链表（只有</a:t>
            </a:r>
            <a:r>
              <a:rPr lang="en-US" altLang="zh-CN"/>
              <a:t>fd</a:t>
            </a:r>
            <a:r>
              <a:rPr lang="zh-CN" altLang="en-US"/>
              <a:t>指针</a:t>
            </a:r>
            <a:r>
              <a:rPr lang="zh-CN" altLang="en-US" smtClean="0"/>
              <a:t>）。</a:t>
            </a:r>
            <a:endParaRPr lang="en-US" altLang="zh-CN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fast bin</a:t>
            </a:r>
            <a:r>
              <a:rPr lang="zh-CN" altLang="en-US"/>
              <a:t>中无论是添加还是移除</a:t>
            </a:r>
            <a:r>
              <a:rPr lang="en-US" altLang="zh-CN"/>
              <a:t>fast chunk</a:t>
            </a:r>
            <a:r>
              <a:rPr lang="zh-CN" altLang="en-US"/>
              <a:t>，都是对“链表尾”进行操作，而不会对某个中间的</a:t>
            </a:r>
            <a:r>
              <a:rPr lang="en-US" altLang="zh-CN"/>
              <a:t>fast chunk</a:t>
            </a:r>
            <a:r>
              <a:rPr lang="zh-CN" altLang="en-US"/>
              <a:t>进行操作。更具体点就是</a:t>
            </a:r>
            <a:r>
              <a:rPr lang="en-US" altLang="zh-CN"/>
              <a:t>LIFO(</a:t>
            </a:r>
            <a:r>
              <a:rPr lang="zh-CN" altLang="en-US"/>
              <a:t>后入先出</a:t>
            </a:r>
            <a:r>
              <a:rPr lang="en-US" altLang="zh-CN"/>
              <a:t>)</a:t>
            </a:r>
            <a:r>
              <a:rPr lang="zh-CN" altLang="en-US"/>
              <a:t>算法：添加操作</a:t>
            </a:r>
            <a:r>
              <a:rPr lang="en-US" altLang="zh-CN"/>
              <a:t>(free</a:t>
            </a:r>
            <a:r>
              <a:rPr lang="zh-CN" altLang="en-US"/>
              <a:t>内存</a:t>
            </a:r>
            <a:r>
              <a:rPr lang="en-US" altLang="zh-CN"/>
              <a:t>)</a:t>
            </a:r>
            <a:r>
              <a:rPr lang="zh-CN" altLang="en-US"/>
              <a:t>就是将新的</a:t>
            </a:r>
            <a:r>
              <a:rPr lang="en-US" altLang="zh-CN"/>
              <a:t>fast chunk</a:t>
            </a:r>
            <a:r>
              <a:rPr lang="zh-CN" altLang="en-US"/>
              <a:t>加入链表尾，删除操作</a:t>
            </a:r>
            <a:r>
              <a:rPr lang="en-US" altLang="zh-CN"/>
              <a:t>(malloc</a:t>
            </a:r>
            <a:r>
              <a:rPr lang="zh-CN" altLang="en-US"/>
              <a:t>内存</a:t>
            </a:r>
            <a:r>
              <a:rPr lang="en-US" altLang="zh-CN"/>
              <a:t>)</a:t>
            </a:r>
            <a:r>
              <a:rPr lang="zh-CN" altLang="en-US"/>
              <a:t>就是将链表尾部的</a:t>
            </a:r>
            <a:r>
              <a:rPr lang="en-US" altLang="zh-CN"/>
              <a:t>fast chunk</a:t>
            </a:r>
            <a:r>
              <a:rPr lang="zh-CN" altLang="en-US"/>
              <a:t>删除。需要注意的是，为了实现</a:t>
            </a:r>
            <a:r>
              <a:rPr lang="en-US" altLang="zh-CN"/>
              <a:t>LIFO</a:t>
            </a:r>
            <a:r>
              <a:rPr lang="zh-CN" altLang="en-US"/>
              <a:t>算法，</a:t>
            </a:r>
            <a:r>
              <a:rPr lang="en-US" altLang="zh-CN"/>
              <a:t>fastbinsY</a:t>
            </a:r>
            <a:r>
              <a:rPr lang="zh-CN" altLang="en-US"/>
              <a:t>数组中每个</a:t>
            </a:r>
            <a:r>
              <a:rPr lang="en-US" altLang="zh-CN"/>
              <a:t>fastbin</a:t>
            </a:r>
            <a:r>
              <a:rPr lang="zh-CN" altLang="en-US"/>
              <a:t>元素均指向了该链表的</a:t>
            </a:r>
            <a:r>
              <a:rPr lang="en-US" altLang="zh-CN"/>
              <a:t>rear end</a:t>
            </a:r>
            <a:r>
              <a:rPr lang="zh-CN" altLang="en-US"/>
              <a:t>（尾结点），而尾结点通过其</a:t>
            </a:r>
            <a:r>
              <a:rPr lang="en-US" altLang="zh-CN"/>
              <a:t>fd</a:t>
            </a:r>
            <a:r>
              <a:rPr lang="zh-CN" altLang="en-US"/>
              <a:t>指针指向前一个结点，依次</a:t>
            </a:r>
            <a:r>
              <a:rPr lang="zh-CN" altLang="en-US"/>
              <a:t>类推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10</a:t>
            </a:r>
            <a:r>
              <a:rPr lang="zh-CN" altLang="en-US"/>
              <a:t>个</a:t>
            </a:r>
            <a:r>
              <a:rPr lang="en-US" altLang="zh-CN"/>
              <a:t>fast bin</a:t>
            </a:r>
            <a:r>
              <a:rPr lang="zh-CN" altLang="en-US"/>
              <a:t>中所包含的</a:t>
            </a:r>
            <a:r>
              <a:rPr lang="en-US" altLang="zh-CN"/>
              <a:t>fast chunk size</a:t>
            </a:r>
            <a:r>
              <a:rPr lang="zh-CN" altLang="en-US"/>
              <a:t>是按照步进</a:t>
            </a:r>
            <a:r>
              <a:rPr lang="en-US" altLang="zh-CN"/>
              <a:t>8</a:t>
            </a:r>
            <a:r>
              <a:rPr lang="zh-CN" altLang="en-US"/>
              <a:t>字节排列的，即第一个</a:t>
            </a:r>
            <a:r>
              <a:rPr lang="en-US" altLang="zh-CN"/>
              <a:t>fast bin</a:t>
            </a:r>
            <a:r>
              <a:rPr lang="zh-CN" altLang="en-US"/>
              <a:t>中所有</a:t>
            </a:r>
            <a:r>
              <a:rPr lang="en-US" altLang="zh-CN"/>
              <a:t>fast chunk size</a:t>
            </a:r>
            <a:r>
              <a:rPr lang="zh-CN" altLang="en-US"/>
              <a:t>均为</a:t>
            </a:r>
            <a:r>
              <a:rPr lang="en-US" altLang="zh-CN"/>
              <a:t>16</a:t>
            </a:r>
            <a:r>
              <a:rPr lang="zh-CN" altLang="en-US"/>
              <a:t>字节，第二个</a:t>
            </a:r>
            <a:r>
              <a:rPr lang="en-US" altLang="zh-CN"/>
              <a:t>fast bin</a:t>
            </a:r>
            <a:r>
              <a:rPr lang="zh-CN" altLang="en-US"/>
              <a:t>中为</a:t>
            </a:r>
            <a:r>
              <a:rPr lang="en-US" altLang="zh-CN"/>
              <a:t>24</a:t>
            </a:r>
            <a:r>
              <a:rPr lang="zh-CN" altLang="en-US"/>
              <a:t>字节，依次类推。在进行</a:t>
            </a:r>
            <a:r>
              <a:rPr lang="en-US" altLang="zh-CN"/>
              <a:t>malloc</a:t>
            </a:r>
            <a:r>
              <a:rPr lang="zh-CN" altLang="en-US"/>
              <a:t>初始化的时候，最大的</a:t>
            </a:r>
            <a:r>
              <a:rPr lang="en-US" altLang="zh-CN"/>
              <a:t>fast chunk size</a:t>
            </a:r>
            <a:r>
              <a:rPr lang="zh-CN" altLang="en-US"/>
              <a:t>被设置为</a:t>
            </a:r>
            <a:r>
              <a:rPr lang="en-US" altLang="zh-CN"/>
              <a:t>80</a:t>
            </a:r>
            <a:r>
              <a:rPr lang="zh-CN" altLang="en-US"/>
              <a:t>字节</a:t>
            </a:r>
            <a:r>
              <a:rPr lang="en-US" altLang="zh-CN"/>
              <a:t>(chunk unused size</a:t>
            </a:r>
            <a:r>
              <a:rPr lang="zh-CN" altLang="en-US"/>
              <a:t>为</a:t>
            </a:r>
            <a:r>
              <a:rPr lang="en-US" altLang="zh-CN"/>
              <a:t>64</a:t>
            </a:r>
            <a:r>
              <a:rPr lang="zh-CN" altLang="en-US"/>
              <a:t>字节</a:t>
            </a:r>
            <a:r>
              <a:rPr lang="en-US" altLang="zh-CN"/>
              <a:t>)</a:t>
            </a:r>
            <a:r>
              <a:rPr lang="zh-CN" altLang="en-US"/>
              <a:t>，因此默认情况下大小为</a:t>
            </a:r>
            <a:r>
              <a:rPr lang="en-US" altLang="zh-CN"/>
              <a:t>16</a:t>
            </a:r>
            <a:r>
              <a:rPr lang="zh-CN" altLang="en-US"/>
              <a:t>到</a:t>
            </a:r>
            <a:r>
              <a:rPr lang="en-US" altLang="zh-CN"/>
              <a:t>80</a:t>
            </a:r>
            <a:r>
              <a:rPr lang="zh-CN" altLang="en-US"/>
              <a:t>字节的</a:t>
            </a:r>
            <a:r>
              <a:rPr lang="en-US" altLang="zh-CN"/>
              <a:t>chunk</a:t>
            </a:r>
            <a:r>
              <a:rPr lang="zh-CN" altLang="en-US"/>
              <a:t>被分类到</a:t>
            </a:r>
            <a:r>
              <a:rPr lang="en-US" altLang="zh-CN"/>
              <a:t>fast </a:t>
            </a:r>
            <a:r>
              <a:rPr lang="en-US" altLang="zh-CN"/>
              <a:t>chunk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不会对</a:t>
            </a:r>
            <a:r>
              <a:rPr lang="en-US" altLang="zh-CN"/>
              <a:t>free chunk</a:t>
            </a:r>
            <a:r>
              <a:rPr lang="zh-CN" altLang="en-US"/>
              <a:t>进行合并操作。鉴于设计</a:t>
            </a:r>
            <a:r>
              <a:rPr lang="en-US" altLang="zh-CN"/>
              <a:t>fast bin</a:t>
            </a:r>
            <a:r>
              <a:rPr lang="zh-CN" altLang="en-US"/>
              <a:t>的初衷就是进行快速的小内存分配和释放，因此系统将属于</a:t>
            </a:r>
            <a:r>
              <a:rPr lang="en-US" altLang="zh-CN"/>
              <a:t>fast bin</a:t>
            </a:r>
            <a:r>
              <a:rPr lang="zh-CN" altLang="en-US"/>
              <a:t>的</a:t>
            </a:r>
            <a:r>
              <a:rPr lang="en-US" altLang="zh-CN"/>
              <a:t>chunk</a:t>
            </a:r>
            <a:r>
              <a:rPr lang="zh-CN" altLang="en-US"/>
              <a:t>的</a:t>
            </a:r>
            <a:r>
              <a:rPr lang="en-US" altLang="zh-CN"/>
              <a:t>P(</a:t>
            </a:r>
            <a:r>
              <a:rPr lang="zh-CN" altLang="en-US"/>
              <a:t>未使用标志位</a:t>
            </a:r>
            <a:r>
              <a:rPr lang="en-US" altLang="zh-CN"/>
              <a:t>)</a:t>
            </a:r>
            <a:r>
              <a:rPr lang="zh-CN" altLang="en-US"/>
              <a:t>总是设置为</a:t>
            </a:r>
            <a:r>
              <a:rPr lang="en-US" altLang="zh-CN"/>
              <a:t>1</a:t>
            </a:r>
            <a:r>
              <a:rPr lang="zh-CN" altLang="en-US"/>
              <a:t>，这样即使当</a:t>
            </a:r>
            <a:r>
              <a:rPr lang="en-US" altLang="zh-CN"/>
              <a:t>fast bin</a:t>
            </a:r>
            <a:r>
              <a:rPr lang="zh-CN" altLang="en-US"/>
              <a:t>中有某个</a:t>
            </a:r>
            <a:r>
              <a:rPr lang="en-US" altLang="zh-CN"/>
              <a:t>chunk</a:t>
            </a:r>
            <a:r>
              <a:rPr lang="zh-CN" altLang="en-US"/>
              <a:t>同一个</a:t>
            </a:r>
            <a:r>
              <a:rPr lang="en-US" altLang="zh-CN"/>
              <a:t>free chunk</a:t>
            </a:r>
            <a:r>
              <a:rPr lang="zh-CN" altLang="en-US"/>
              <a:t>相邻的时候，系统也不会进行自动合并操作，而是保留两者。</a:t>
            </a:r>
          </a:p>
        </p:txBody>
      </p:sp>
    </p:spTree>
    <p:extLst>
      <p:ext uri="{BB962C8B-B14F-4D97-AF65-F5344CB8AC3E}">
        <p14:creationId xmlns:p14="http://schemas.microsoft.com/office/powerpoint/2010/main" val="119182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/>
              <a:t>Fast bins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71" y="1657976"/>
            <a:ext cx="5718000" cy="415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Unsorted bin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57249" y="1579245"/>
            <a:ext cx="88584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当释放较小或较大的</a:t>
            </a:r>
            <a:r>
              <a:rPr lang="en-US" altLang="zh-CN"/>
              <a:t>chunk</a:t>
            </a:r>
            <a:r>
              <a:rPr lang="zh-CN" altLang="en-US"/>
              <a:t>的时候，如果系统没有将它们添加到对应的</a:t>
            </a:r>
            <a:r>
              <a:rPr lang="en-US" altLang="zh-CN"/>
              <a:t>bins</a:t>
            </a:r>
            <a:r>
              <a:rPr lang="zh-CN" altLang="en-US"/>
              <a:t>中，系统就将这些</a:t>
            </a:r>
            <a:r>
              <a:rPr lang="en-US" altLang="zh-CN"/>
              <a:t>chunk</a:t>
            </a:r>
            <a:r>
              <a:rPr lang="zh-CN" altLang="en-US"/>
              <a:t>添加到</a:t>
            </a:r>
            <a:r>
              <a:rPr lang="en-US" altLang="zh-CN"/>
              <a:t>unsorted bin</a:t>
            </a:r>
            <a:r>
              <a:rPr lang="zh-CN" altLang="en-US"/>
              <a:t>中。这主要是为了让“</a:t>
            </a:r>
            <a:r>
              <a:rPr lang="en-US" altLang="zh-CN"/>
              <a:t>glibc malloc</a:t>
            </a:r>
            <a:r>
              <a:rPr lang="zh-CN" altLang="en-US"/>
              <a:t>机制”能够有第二次机会重新利用最近释放的</a:t>
            </a:r>
            <a:r>
              <a:rPr lang="en-US" altLang="zh-CN"/>
              <a:t>chunk(</a:t>
            </a:r>
            <a:r>
              <a:rPr lang="zh-CN" altLang="en-US"/>
              <a:t>第一次机会就是</a:t>
            </a:r>
            <a:r>
              <a:rPr lang="en-US" altLang="zh-CN"/>
              <a:t>fast bin</a:t>
            </a:r>
            <a:r>
              <a:rPr lang="zh-CN" altLang="en-US"/>
              <a:t>机制</a:t>
            </a:r>
            <a:r>
              <a:rPr lang="en-US" altLang="zh-CN"/>
              <a:t>)</a:t>
            </a:r>
            <a:r>
              <a:rPr lang="zh-CN" altLang="en-US"/>
              <a:t>。利用</a:t>
            </a:r>
            <a:r>
              <a:rPr lang="en-US" altLang="zh-CN"/>
              <a:t>unsorted bin</a:t>
            </a:r>
            <a:r>
              <a:rPr lang="zh-CN" altLang="en-US"/>
              <a:t>，可以加快内存的分配和释放操作。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Unsorted bin</a:t>
            </a:r>
            <a:r>
              <a:rPr lang="zh-CN" altLang="en-US"/>
              <a:t>可以看成是</a:t>
            </a:r>
            <a:r>
              <a:rPr lang="en-US" altLang="zh-CN"/>
              <a:t>normal bins</a:t>
            </a:r>
            <a:r>
              <a:rPr lang="zh-CN" altLang="en-US"/>
              <a:t>的缓存。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Unsorted bin</a:t>
            </a:r>
            <a:r>
              <a:rPr lang="zh-CN" altLang="en-US"/>
              <a:t>的特性如下：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1) unsorted bin</a:t>
            </a:r>
            <a:r>
              <a:rPr lang="zh-CN" altLang="en-US"/>
              <a:t>的个数： </a:t>
            </a:r>
            <a:r>
              <a:rPr lang="en-US" altLang="zh-CN"/>
              <a:t>1</a:t>
            </a:r>
            <a:r>
              <a:rPr lang="zh-CN" altLang="en-US"/>
              <a:t>个。</a:t>
            </a:r>
            <a:r>
              <a:rPr lang="en-US" altLang="zh-CN"/>
              <a:t>unsorted bin</a:t>
            </a:r>
            <a:r>
              <a:rPr lang="zh-CN" altLang="en-US"/>
              <a:t>是一个由</a:t>
            </a:r>
            <a:r>
              <a:rPr lang="en-US" altLang="zh-CN"/>
              <a:t>free chunks</a:t>
            </a:r>
            <a:r>
              <a:rPr lang="zh-CN" altLang="en-US"/>
              <a:t>组成的循环双链表</a:t>
            </a:r>
            <a:r>
              <a:rPr lang="zh-CN" altLang="en-US"/>
              <a:t>。 </a:t>
            </a:r>
            <a:endParaRPr lang="en-US" altLang="zh-CN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2) Chunk size: </a:t>
            </a:r>
            <a:r>
              <a:rPr lang="zh-CN" altLang="en-US"/>
              <a:t>在</a:t>
            </a:r>
            <a:r>
              <a:rPr lang="en-US" altLang="zh-CN"/>
              <a:t>unsorted bin</a:t>
            </a:r>
            <a:r>
              <a:rPr lang="zh-CN" altLang="en-US"/>
              <a:t>中，对</a:t>
            </a:r>
            <a:r>
              <a:rPr lang="en-US" altLang="zh-CN"/>
              <a:t>chunk</a:t>
            </a:r>
            <a:r>
              <a:rPr lang="zh-CN" altLang="en-US"/>
              <a:t>的大小并没有限制，任何大小的</a:t>
            </a:r>
            <a:r>
              <a:rPr lang="en-US" altLang="zh-CN"/>
              <a:t>chunk</a:t>
            </a:r>
            <a:r>
              <a:rPr lang="zh-CN" altLang="en-US"/>
              <a:t>都可以归属到</a:t>
            </a:r>
            <a:r>
              <a:rPr lang="en-US" altLang="zh-CN"/>
              <a:t>unsorted bin</a:t>
            </a:r>
            <a:r>
              <a:rPr lang="zh-CN" altLang="en-US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33875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Small bins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57249" y="1579245"/>
            <a:ext cx="88584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小于</a:t>
            </a:r>
            <a:r>
              <a:rPr lang="en-US" altLang="zh-CN"/>
              <a:t>512B</a:t>
            </a:r>
            <a:r>
              <a:rPr lang="zh-CN" altLang="en-US"/>
              <a:t>的叫</a:t>
            </a:r>
            <a:r>
              <a:rPr lang="en-US" altLang="zh-CN"/>
              <a:t>Small chunk</a:t>
            </a:r>
            <a:r>
              <a:rPr lang="zh-CN" altLang="en-US"/>
              <a:t>。</a:t>
            </a:r>
            <a:r>
              <a:rPr lang="en-US" altLang="zh-CN"/>
              <a:t>small bin</a:t>
            </a:r>
            <a:r>
              <a:rPr lang="zh-CN" altLang="en-US"/>
              <a:t>有</a:t>
            </a:r>
            <a:r>
              <a:rPr lang="en-US" altLang="zh-CN"/>
              <a:t>62</a:t>
            </a:r>
            <a:r>
              <a:rPr lang="zh-CN" altLang="en-US"/>
              <a:t>条，每个</a:t>
            </a:r>
            <a:r>
              <a:rPr lang="en-US" altLang="zh-CN"/>
              <a:t>small bin</a:t>
            </a:r>
            <a:r>
              <a:rPr lang="zh-CN" altLang="en-US"/>
              <a:t>都是一个循环双向链表。 </a:t>
            </a:r>
            <a:r>
              <a:rPr lang="en-US" altLang="zh-CN"/>
              <a:t>small chunk</a:t>
            </a:r>
            <a:r>
              <a:rPr lang="zh-CN" altLang="en-US"/>
              <a:t>的</a:t>
            </a:r>
            <a:r>
              <a:rPr lang="en-US" altLang="zh-CN"/>
              <a:t>unlink</a:t>
            </a:r>
            <a:r>
              <a:rPr lang="zh-CN" altLang="en-US"/>
              <a:t>发生在链表的中间部分，插入操作发生在链表最前端，删除发生在链表的末尾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Chunk</a:t>
            </a:r>
            <a:r>
              <a:rPr lang="zh-CN" altLang="en-US"/>
              <a:t>大小 </a:t>
            </a:r>
            <a:r>
              <a:rPr lang="en-US" altLang="zh-CN"/>
              <a:t>– 8</a:t>
            </a:r>
            <a:r>
              <a:rPr lang="zh-CN" altLang="en-US"/>
              <a:t>字节</a:t>
            </a:r>
            <a:r>
              <a:rPr lang="zh-CN" altLang="en-US" smtClean="0"/>
              <a:t>递增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第一</a:t>
            </a:r>
            <a:r>
              <a:rPr lang="zh-CN" altLang="en-US"/>
              <a:t>个</a:t>
            </a:r>
            <a:r>
              <a:rPr lang="en-US" altLang="zh-CN"/>
              <a:t>small bin(bin 2)</a:t>
            </a:r>
            <a:r>
              <a:rPr lang="zh-CN" altLang="en-US"/>
              <a:t>包含的</a:t>
            </a:r>
            <a:r>
              <a:rPr lang="en-US" altLang="zh-CN"/>
              <a:t>chunk</a:t>
            </a:r>
            <a:r>
              <a:rPr lang="zh-CN" altLang="en-US"/>
              <a:t>大小为</a:t>
            </a:r>
            <a:r>
              <a:rPr lang="en-US" altLang="zh-CN"/>
              <a:t>16</a:t>
            </a:r>
            <a:r>
              <a:rPr lang="zh-CN" altLang="en-US"/>
              <a:t>字节，第二个</a:t>
            </a:r>
            <a:r>
              <a:rPr lang="en-US" altLang="zh-CN"/>
              <a:t>small bin(bin 3)</a:t>
            </a:r>
            <a:r>
              <a:rPr lang="zh-CN" altLang="en-US"/>
              <a:t>包含的</a:t>
            </a:r>
            <a:r>
              <a:rPr lang="en-US" altLang="zh-CN"/>
              <a:t>chunk</a:t>
            </a:r>
            <a:r>
              <a:rPr lang="zh-CN" altLang="en-US"/>
              <a:t>大小为</a:t>
            </a:r>
            <a:r>
              <a:rPr lang="en-US" altLang="zh-CN"/>
              <a:t>24</a:t>
            </a:r>
            <a:r>
              <a:rPr lang="zh-CN" altLang="en-US"/>
              <a:t>字节，以此列</a:t>
            </a:r>
            <a:r>
              <a:rPr lang="zh-CN" altLang="en-US"/>
              <a:t>推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每个</a:t>
            </a:r>
            <a:r>
              <a:rPr lang="en-US" altLang="zh-CN"/>
              <a:t>small bin</a:t>
            </a:r>
            <a:r>
              <a:rPr lang="zh-CN" altLang="en-US"/>
              <a:t>中的</a:t>
            </a:r>
            <a:r>
              <a:rPr lang="en-US" altLang="zh-CN"/>
              <a:t>chunk</a:t>
            </a:r>
            <a:r>
              <a:rPr lang="zh-CN" altLang="en-US"/>
              <a:t>大小都相同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合并 </a:t>
            </a:r>
            <a:r>
              <a:rPr lang="en-US" altLang="zh-CN"/>
              <a:t>– </a:t>
            </a:r>
            <a:r>
              <a:rPr lang="zh-CN" altLang="en-US"/>
              <a:t>相邻的两个</a:t>
            </a:r>
            <a:r>
              <a:rPr lang="en-US" altLang="zh-CN"/>
              <a:t>chunk</a:t>
            </a:r>
            <a:r>
              <a:rPr lang="zh-CN" altLang="en-US"/>
              <a:t>会合并成为一个新的</a:t>
            </a:r>
            <a:r>
              <a:rPr lang="en-US" altLang="zh-CN"/>
              <a:t>chunk</a:t>
            </a:r>
            <a:r>
              <a:rPr lang="zh-CN" altLang="en-US"/>
              <a:t>，合并操作会减少内存碎片，但是降低了</a:t>
            </a:r>
            <a:r>
              <a:rPr lang="en-US" altLang="zh-CN"/>
              <a:t>free</a:t>
            </a:r>
            <a:r>
              <a:rPr lang="zh-CN" altLang="en-US"/>
              <a:t>的效率</a:t>
            </a:r>
          </a:p>
        </p:txBody>
      </p:sp>
    </p:spTree>
    <p:extLst>
      <p:ext uri="{BB962C8B-B14F-4D97-AF65-F5344CB8AC3E}">
        <p14:creationId xmlns:p14="http://schemas.microsoft.com/office/powerpoint/2010/main" val="139164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/>
              <a:t>Large bins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57249" y="1579245"/>
            <a:ext cx="885843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大于</a:t>
            </a:r>
            <a:r>
              <a:rPr lang="en-US" altLang="zh-CN"/>
              <a:t>512</a:t>
            </a:r>
            <a:r>
              <a:rPr lang="zh-CN" altLang="en-US"/>
              <a:t>字节的</a:t>
            </a:r>
            <a:r>
              <a:rPr lang="en-US" altLang="zh-CN"/>
              <a:t>chunk</a:t>
            </a:r>
            <a:r>
              <a:rPr lang="zh-CN" altLang="en-US"/>
              <a:t>称之为</a:t>
            </a:r>
            <a:r>
              <a:rPr lang="en-US" altLang="zh-CN"/>
              <a:t>large chunk</a:t>
            </a:r>
            <a:r>
              <a:rPr lang="zh-CN" altLang="en-US"/>
              <a:t>。</a:t>
            </a:r>
            <a:r>
              <a:rPr lang="en-US" altLang="zh-CN"/>
              <a:t>Large bin</a:t>
            </a:r>
            <a:r>
              <a:rPr lang="zh-CN" altLang="en-US"/>
              <a:t>有</a:t>
            </a:r>
            <a:r>
              <a:rPr lang="en-US" altLang="zh-CN"/>
              <a:t>63</a:t>
            </a:r>
            <a:r>
              <a:rPr lang="zh-CN" altLang="en-US"/>
              <a:t>个，类似</a:t>
            </a:r>
            <a:r>
              <a:rPr lang="en-US" altLang="zh-CN"/>
              <a:t>small bins</a:t>
            </a:r>
            <a:r>
              <a:rPr lang="zh-CN" altLang="en-US"/>
              <a:t>。几处不同：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一个</a:t>
            </a:r>
            <a:r>
              <a:rPr lang="en-US" altLang="zh-CN"/>
              <a:t>large bin</a:t>
            </a:r>
            <a:r>
              <a:rPr lang="zh-CN" altLang="en-US"/>
              <a:t>中每个</a:t>
            </a:r>
            <a:r>
              <a:rPr lang="en-US" altLang="zh-CN"/>
              <a:t>chunk</a:t>
            </a:r>
            <a:r>
              <a:rPr lang="zh-CN" altLang="en-US"/>
              <a:t>的大小可以不一样，但必须处于某个给定的</a:t>
            </a:r>
            <a:r>
              <a:rPr lang="zh-CN" altLang="en-US"/>
              <a:t>范围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large chunk</a:t>
            </a:r>
            <a:r>
              <a:rPr lang="zh-CN" altLang="en-US"/>
              <a:t>可以添加、删除在</a:t>
            </a:r>
            <a:r>
              <a:rPr lang="en-US" altLang="zh-CN"/>
              <a:t>large bin</a:t>
            </a:r>
            <a:r>
              <a:rPr lang="zh-CN" altLang="en-US"/>
              <a:t>的任何一</a:t>
            </a:r>
            <a:r>
              <a:rPr lang="zh-CN" altLang="en-US"/>
              <a:t>个</a:t>
            </a:r>
            <a:r>
              <a:rPr lang="zh-CN" altLang="en-US" smtClean="0"/>
              <a:t>位置</a:t>
            </a:r>
            <a:r>
              <a:rPr lang="zh-CN" altLang="en-US"/>
              <a:t>。</a:t>
            </a:r>
            <a:endParaRPr lang="en-US" altLang="zh-CN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63</a:t>
            </a:r>
            <a:r>
              <a:rPr lang="zh-CN" altLang="en-US"/>
              <a:t>个</a:t>
            </a:r>
            <a:r>
              <a:rPr lang="en-US" altLang="zh-CN"/>
              <a:t>bins</a:t>
            </a:r>
            <a:r>
              <a:rPr lang="zh-CN" altLang="en-US"/>
              <a:t>之中</a:t>
            </a:r>
            <a:r>
              <a:rPr lang="en-US" altLang="zh-CN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/>
              <a:t>32 bins </a:t>
            </a:r>
            <a:r>
              <a:rPr lang="zh-CN" altLang="en-US"/>
              <a:t>包含以</a:t>
            </a:r>
            <a:r>
              <a:rPr lang="en-US" altLang="zh-CN"/>
              <a:t>64</a:t>
            </a:r>
            <a:r>
              <a:rPr lang="zh-CN" altLang="en-US"/>
              <a:t>字节递增的</a:t>
            </a:r>
            <a:r>
              <a:rPr lang="en-US" altLang="zh-CN"/>
              <a:t>chunks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/>
              <a:t>16 bins</a:t>
            </a:r>
            <a:r>
              <a:rPr lang="zh-CN" altLang="en-US"/>
              <a:t>包含以</a:t>
            </a:r>
            <a:r>
              <a:rPr lang="en-US" altLang="zh-CN"/>
              <a:t>512</a:t>
            </a:r>
            <a:r>
              <a:rPr lang="zh-CN" altLang="en-US"/>
              <a:t>字节递增的</a:t>
            </a:r>
            <a:r>
              <a:rPr lang="en-US" altLang="zh-CN"/>
              <a:t>chunks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/>
              <a:t>8 bins </a:t>
            </a:r>
            <a:r>
              <a:rPr lang="zh-CN" altLang="en-US"/>
              <a:t>包含以</a:t>
            </a:r>
            <a:r>
              <a:rPr lang="en-US" altLang="zh-CN"/>
              <a:t>4096</a:t>
            </a:r>
            <a:r>
              <a:rPr lang="zh-CN" altLang="en-US"/>
              <a:t>字节递增的</a:t>
            </a:r>
            <a:r>
              <a:rPr lang="en-US" altLang="zh-CN"/>
              <a:t>chunks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/>
              <a:t>4 bins </a:t>
            </a:r>
            <a:r>
              <a:rPr lang="zh-CN" altLang="en-US"/>
              <a:t>包含以</a:t>
            </a:r>
            <a:r>
              <a:rPr lang="en-US" altLang="zh-CN"/>
              <a:t>32768</a:t>
            </a:r>
            <a:r>
              <a:rPr lang="zh-CN" altLang="en-US"/>
              <a:t>字节递增的</a:t>
            </a:r>
            <a:r>
              <a:rPr lang="en-US" altLang="zh-CN"/>
              <a:t>chunks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/>
              <a:t>2 bins </a:t>
            </a:r>
            <a:r>
              <a:rPr lang="zh-CN" altLang="en-US"/>
              <a:t>包含以</a:t>
            </a:r>
            <a:r>
              <a:rPr lang="en-US" altLang="zh-CN"/>
              <a:t>262144</a:t>
            </a:r>
            <a:r>
              <a:rPr lang="zh-CN" altLang="en-US"/>
              <a:t>字节递增的</a:t>
            </a:r>
            <a:r>
              <a:rPr lang="en-US" altLang="zh-CN"/>
              <a:t>chunks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/>
              <a:t>1 </a:t>
            </a:r>
            <a:r>
              <a:rPr lang="en-US" altLang="zh-CN"/>
              <a:t>bin </a:t>
            </a:r>
            <a:r>
              <a:rPr lang="zh-CN" altLang="en-US" smtClean="0"/>
              <a:t>包含剩余的</a:t>
            </a:r>
            <a:r>
              <a:rPr lang="en-US" altLang="zh-CN" smtClean="0"/>
              <a:t>chunk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按递减的顺序保存在链表中，最大块的</a:t>
            </a:r>
            <a:r>
              <a:rPr lang="en-US" altLang="zh-CN"/>
              <a:t>chunk</a:t>
            </a:r>
            <a:r>
              <a:rPr lang="zh-CN" altLang="en-US"/>
              <a:t>保存在链表最前端，最小块保存在</a:t>
            </a:r>
            <a:r>
              <a:rPr lang="zh-CN" altLang="en-US"/>
              <a:t>最</a:t>
            </a:r>
            <a:r>
              <a:rPr lang="zh-CN" altLang="en-US" smtClean="0"/>
              <a:t>末端。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3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/>
              <a:t>Normal bins </a:t>
            </a:r>
            <a:r>
              <a:rPr lang="zh-CN" altLang="en-US" sz="4400"/>
              <a:t>结构图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59" y="1440246"/>
            <a:ext cx="6694423" cy="50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内存布局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2" y="1579636"/>
            <a:ext cx="4746979" cy="3001316"/>
          </a:xfrm>
          <a:prstGeom prst="rect">
            <a:avLst/>
          </a:prstGeom>
        </p:spPr>
      </p:pic>
      <p:sp>
        <p:nvSpPr>
          <p:cNvPr id="7" name="文本占位符 2"/>
          <p:cNvSpPr txBox="1">
            <a:spLocks/>
          </p:cNvSpPr>
          <p:nvPr/>
        </p:nvSpPr>
        <p:spPr>
          <a:xfrm>
            <a:off x="981259" y="4819206"/>
            <a:ext cx="3121705" cy="30085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zh-CN" sz="1800">
                <a:latin typeface="+mn-lt"/>
                <a:ea typeface="+mn-ea"/>
                <a:cs typeface="+mn-cs"/>
              </a:rPr>
              <a:t>Linux 2.6.7</a:t>
            </a:r>
            <a:r>
              <a:rPr lang="zh-CN" altLang="en-US" sz="1800">
                <a:latin typeface="+mn-lt"/>
                <a:ea typeface="+mn-ea"/>
                <a:cs typeface="+mn-cs"/>
              </a:rPr>
              <a:t>前</a:t>
            </a:r>
            <a:endParaRPr lang="en-US" altLang="zh-CN" sz="1800">
              <a:latin typeface="+mn-lt"/>
              <a:ea typeface="+mn-ea"/>
              <a:cs typeface="+mn-cs"/>
            </a:endParaRP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zh-CN" altLang="en-US" sz="1800">
                <a:latin typeface="+mn-lt"/>
                <a:ea typeface="+mn-ea"/>
                <a:cs typeface="+mn-cs"/>
              </a:rPr>
              <a:t>堆只有</a:t>
            </a:r>
            <a:r>
              <a:rPr lang="en-US" altLang="zh-CN" sz="1800">
                <a:latin typeface="+mn-lt"/>
                <a:ea typeface="+mn-ea"/>
                <a:cs typeface="+mn-cs"/>
              </a:rPr>
              <a:t>1G</a:t>
            </a:r>
            <a:r>
              <a:rPr lang="zh-CN" altLang="en-US" sz="1800">
                <a:latin typeface="+mn-lt"/>
                <a:ea typeface="+mn-ea"/>
                <a:cs typeface="+mn-cs"/>
              </a:rPr>
              <a:t>虚拟空间</a:t>
            </a:r>
            <a:endParaRPr lang="en-US" altLang="zh-CN" sz="1800">
              <a:latin typeface="+mn-lt"/>
              <a:ea typeface="+mn-ea"/>
              <a:cs typeface="+mn-cs"/>
            </a:endParaRP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zh-CN" altLang="en-US" sz="1800">
                <a:latin typeface="+mn-lt"/>
                <a:ea typeface="+mn-ea"/>
                <a:cs typeface="+mn-cs"/>
              </a:rPr>
              <a:t>设计延伸到</a:t>
            </a:r>
            <a:r>
              <a:rPr lang="en-US" altLang="zh-CN" sz="1800">
                <a:latin typeface="+mn-lt"/>
                <a:ea typeface="+mn-ea"/>
                <a:cs typeface="+mn-cs"/>
              </a:rPr>
              <a:t>x64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147" y="1579636"/>
            <a:ext cx="5451569" cy="457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/>
              <a:t>Top chunk &amp; last remainder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57249" y="1579245"/>
            <a:ext cx="885843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arena</a:t>
            </a:r>
            <a:r>
              <a:rPr lang="zh-CN" altLang="en-US"/>
              <a:t>最高地址处的</a:t>
            </a:r>
            <a:r>
              <a:rPr lang="en-US" altLang="zh-CN"/>
              <a:t>chunk</a:t>
            </a:r>
            <a:r>
              <a:rPr lang="zh-CN" altLang="en-US"/>
              <a:t>叫做</a:t>
            </a:r>
            <a:r>
              <a:rPr lang="en-US" altLang="zh-CN"/>
              <a:t>top chunk</a:t>
            </a:r>
            <a:r>
              <a:rPr lang="zh-CN" altLang="en-US"/>
              <a:t>，它不属于任何</a:t>
            </a:r>
            <a:r>
              <a:rPr lang="en-US" altLang="zh-CN"/>
              <a:t>bin</a:t>
            </a:r>
            <a:r>
              <a:rPr lang="zh-CN" altLang="en-US"/>
              <a:t>。用户发起</a:t>
            </a:r>
            <a:r>
              <a:rPr lang="en-US" altLang="zh-CN"/>
              <a:t>malloc</a:t>
            </a:r>
            <a:r>
              <a:rPr lang="zh-CN" altLang="en-US"/>
              <a:t>调用，当</a:t>
            </a:r>
            <a:r>
              <a:rPr lang="en-US" altLang="zh-CN"/>
              <a:t>arena</a:t>
            </a:r>
            <a:r>
              <a:rPr lang="zh-CN" altLang="en-US"/>
              <a:t>的所有</a:t>
            </a:r>
            <a:r>
              <a:rPr lang="en-US" altLang="zh-CN"/>
              <a:t>bins</a:t>
            </a:r>
            <a:r>
              <a:rPr lang="zh-CN" altLang="en-US"/>
              <a:t>中没有空闲内存块时，并且</a:t>
            </a:r>
            <a:r>
              <a:rPr lang="en-US" altLang="zh-CN"/>
              <a:t>top chunk</a:t>
            </a:r>
            <a:r>
              <a:rPr lang="zh-CN" altLang="en-US"/>
              <a:t>大于用户请求内存大小，</a:t>
            </a:r>
            <a:r>
              <a:rPr lang="en-US" altLang="zh-CN"/>
              <a:t>top chunk</a:t>
            </a:r>
            <a:r>
              <a:rPr lang="zh-CN" altLang="en-US"/>
              <a:t>划分为</a:t>
            </a:r>
            <a:r>
              <a:rPr lang="en-US" altLang="zh-CN"/>
              <a:t>2</a:t>
            </a:r>
            <a:r>
              <a:rPr lang="zh-CN" altLang="en-US"/>
              <a:t>块：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User chunk (</a:t>
            </a:r>
            <a:r>
              <a:rPr lang="zh-CN" altLang="en-US"/>
              <a:t>用户请求大小</a:t>
            </a:r>
            <a:r>
              <a:rPr lang="en-US" altLang="zh-CN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Remainder chunk (</a:t>
            </a:r>
            <a:r>
              <a:rPr lang="zh-CN" altLang="en-US"/>
              <a:t>剩余</a:t>
            </a:r>
            <a:r>
              <a:rPr lang="zh-CN" altLang="en-US"/>
              <a:t>大小</a:t>
            </a:r>
            <a:r>
              <a:rPr lang="en-US" altLang="zh-CN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最后一次被划分出来的</a:t>
            </a:r>
            <a:r>
              <a:rPr lang="en-US" altLang="zh-CN"/>
              <a:t>remainder </a:t>
            </a:r>
            <a:r>
              <a:rPr lang="en-US" altLang="zh-CN" smtClean="0"/>
              <a:t>chunk</a:t>
            </a:r>
            <a:r>
              <a:rPr lang="zh-CN" altLang="en-US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当一个用户请求一个</a:t>
            </a:r>
            <a:r>
              <a:rPr lang="en-US" altLang="zh-CN"/>
              <a:t>small chunk</a:t>
            </a:r>
            <a:r>
              <a:rPr lang="zh-CN" altLang="en-US"/>
              <a:t>，如果没有可用</a:t>
            </a:r>
            <a:r>
              <a:rPr lang="en-US" altLang="zh-CN"/>
              <a:t>small bin</a:t>
            </a:r>
            <a:r>
              <a:rPr lang="zh-CN" altLang="en-US"/>
              <a:t>也没有</a:t>
            </a:r>
            <a:r>
              <a:rPr lang="en-US" altLang="zh-CN"/>
              <a:t>unsorted bin</a:t>
            </a:r>
            <a:r>
              <a:rPr lang="zh-CN" altLang="en-US"/>
              <a:t>，则利用</a:t>
            </a:r>
            <a:r>
              <a:rPr lang="en-US" altLang="zh-CN"/>
              <a:t>binmaps</a:t>
            </a:r>
            <a:r>
              <a:rPr lang="zh-CN" altLang="en-US"/>
              <a:t>来寻找</a:t>
            </a:r>
            <a:r>
              <a:rPr lang="en-US" altLang="zh-CN"/>
              <a:t>next largest bin</a:t>
            </a:r>
            <a:r>
              <a:rPr lang="zh-CN" altLang="en-US"/>
              <a:t>。当找到后，</a:t>
            </a:r>
            <a:r>
              <a:rPr lang="en-US" altLang="zh-CN"/>
              <a:t>chunk</a:t>
            </a:r>
            <a:r>
              <a:rPr lang="zh-CN" altLang="en-US"/>
              <a:t>一分为二，除了返回给用户的部分，</a:t>
            </a:r>
            <a:r>
              <a:rPr lang="en-US" altLang="zh-CN"/>
              <a:t>remainder chunk</a:t>
            </a:r>
            <a:r>
              <a:rPr lang="zh-CN" altLang="en-US"/>
              <a:t>被添加到</a:t>
            </a:r>
            <a:r>
              <a:rPr lang="en-US" altLang="zh-CN"/>
              <a:t>unsorted bin</a:t>
            </a:r>
            <a:r>
              <a:rPr lang="zh-CN" altLang="en-US"/>
              <a:t>，同时成为新的</a:t>
            </a:r>
            <a:r>
              <a:rPr lang="en-US" altLang="zh-CN"/>
              <a:t>last remainder </a:t>
            </a:r>
            <a:r>
              <a:rPr lang="en-US" altLang="zh-CN"/>
              <a:t>chunk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此时，当用户随后请求一个</a:t>
            </a:r>
            <a:r>
              <a:rPr lang="en-US" altLang="zh-CN"/>
              <a:t>small chunk</a:t>
            </a:r>
            <a:r>
              <a:rPr lang="zh-CN" altLang="en-US"/>
              <a:t>，并且如果</a:t>
            </a:r>
            <a:r>
              <a:rPr lang="en-US" altLang="zh-CN"/>
              <a:t>last remainder chunk</a:t>
            </a:r>
            <a:r>
              <a:rPr lang="zh-CN" altLang="en-US"/>
              <a:t>是</a:t>
            </a:r>
            <a:r>
              <a:rPr lang="en-US" altLang="zh-CN"/>
              <a:t>unsorted bin</a:t>
            </a:r>
            <a:r>
              <a:rPr lang="zh-CN" altLang="en-US"/>
              <a:t>中唯一的</a:t>
            </a:r>
            <a:r>
              <a:rPr lang="en-US" altLang="zh-CN"/>
              <a:t>chunk</a:t>
            </a:r>
            <a:r>
              <a:rPr lang="zh-CN" altLang="en-US"/>
              <a:t>，</a:t>
            </a:r>
            <a:r>
              <a:rPr lang="en-US" altLang="zh-CN"/>
              <a:t>last remainder chunk</a:t>
            </a:r>
            <a:r>
              <a:rPr lang="zh-CN" altLang="en-US"/>
              <a:t>一分为二，除了返回给用户的部分，剩下的</a:t>
            </a:r>
            <a:r>
              <a:rPr lang="en-US" altLang="zh-CN"/>
              <a:t>remainder chunk</a:t>
            </a:r>
            <a:r>
              <a:rPr lang="zh-CN" altLang="en-US"/>
              <a:t>重新添加到</a:t>
            </a:r>
            <a:r>
              <a:rPr lang="en-US" altLang="zh-CN"/>
              <a:t>unsorted bin</a:t>
            </a:r>
            <a:r>
              <a:rPr lang="zh-CN" altLang="en-US"/>
              <a:t>，同时成为新的</a:t>
            </a:r>
            <a:r>
              <a:rPr lang="en-US" altLang="zh-CN"/>
              <a:t>last remainder chunk</a:t>
            </a:r>
            <a:r>
              <a:rPr lang="zh-CN" altLang="en-US"/>
              <a:t>。因此，和之前分配出去的</a:t>
            </a:r>
            <a:r>
              <a:rPr lang="en-US" altLang="zh-CN"/>
              <a:t>chunk</a:t>
            </a:r>
            <a:r>
              <a:rPr lang="zh-CN" altLang="en-US"/>
              <a:t>在地址上是连续的。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8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/>
              <a:t>Mmaped chunk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57249" y="1579245"/>
            <a:ext cx="88584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/>
              <a:t>当需要分配的</a:t>
            </a:r>
            <a:r>
              <a:rPr lang="en-US" altLang="zh-CN"/>
              <a:t>chunk</a:t>
            </a:r>
            <a:r>
              <a:rPr lang="zh-CN" altLang="en-US"/>
              <a:t>足够大，而且</a:t>
            </a:r>
            <a:r>
              <a:rPr lang="en-US" altLang="zh-CN"/>
              <a:t>fast bins</a:t>
            </a:r>
            <a:r>
              <a:rPr lang="zh-CN" altLang="en-US"/>
              <a:t>和</a:t>
            </a:r>
            <a:r>
              <a:rPr lang="en-US" altLang="zh-CN"/>
              <a:t>bins</a:t>
            </a:r>
            <a:r>
              <a:rPr lang="zh-CN" altLang="en-US"/>
              <a:t>都不能满足要求，甚至</a:t>
            </a:r>
            <a:r>
              <a:rPr lang="en-US" altLang="zh-CN"/>
              <a:t>top chunk</a:t>
            </a:r>
            <a:r>
              <a:rPr lang="zh-CN" altLang="en-US"/>
              <a:t>本身也不能满足分配需求时，</a:t>
            </a:r>
            <a:r>
              <a:rPr lang="en-US" altLang="zh-CN"/>
              <a:t>ptmalloc</a:t>
            </a:r>
            <a:r>
              <a:rPr lang="zh-CN" altLang="en-US"/>
              <a:t>会使用</a:t>
            </a:r>
            <a:r>
              <a:rPr lang="en-US" altLang="zh-CN"/>
              <a:t>mmap</a:t>
            </a:r>
            <a:r>
              <a:rPr lang="zh-CN" altLang="en-US"/>
              <a:t>来直接使用内存映射来将页映射到进程</a:t>
            </a:r>
            <a:r>
              <a:rPr lang="zh-CN" altLang="en-US"/>
              <a:t>空间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/>
              <a:t>这样分配的</a:t>
            </a:r>
            <a:r>
              <a:rPr lang="en-US" altLang="zh-CN"/>
              <a:t>chunk</a:t>
            </a:r>
            <a:r>
              <a:rPr lang="zh-CN" altLang="en-US"/>
              <a:t>在被</a:t>
            </a:r>
            <a:r>
              <a:rPr lang="en-US" altLang="zh-CN"/>
              <a:t>free</a:t>
            </a:r>
            <a:r>
              <a:rPr lang="zh-CN" altLang="en-US"/>
              <a:t>时将直接解除映射，于是就将内存归还给了操作系统，再次对这样的内存区的引用（</a:t>
            </a:r>
            <a:r>
              <a:rPr lang="en-US" altLang="zh-CN"/>
              <a:t>UAF</a:t>
            </a:r>
            <a:r>
              <a:rPr lang="zh-CN" altLang="en-US"/>
              <a:t>）将导致</a:t>
            </a:r>
            <a:r>
              <a:rPr lang="en-US" altLang="zh-CN"/>
              <a:t>segmentation fault</a:t>
            </a:r>
            <a:r>
              <a:rPr lang="zh-CN" altLang="en-US"/>
              <a:t>错误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Main_arena</a:t>
            </a:r>
            <a:r>
              <a:rPr lang="zh-CN" altLang="en-US"/>
              <a:t>有个</a:t>
            </a:r>
            <a:r>
              <a:rPr lang="en-US" altLang="zh-CN"/>
              <a:t>mmap threshold</a:t>
            </a:r>
            <a:r>
              <a:rPr lang="zh-CN" altLang="en-US"/>
              <a:t>分配阈值，初始默认为</a:t>
            </a:r>
            <a:r>
              <a:rPr lang="en-US" altLang="zh-CN"/>
              <a:t>128KB</a:t>
            </a:r>
            <a:r>
              <a:rPr lang="zh-CN" altLang="en-US"/>
              <a:t>。若请求分配小于阈值，而当前</a:t>
            </a:r>
            <a:r>
              <a:rPr lang="en-US" altLang="zh-CN"/>
              <a:t>heap</a:t>
            </a:r>
            <a:r>
              <a:rPr lang="zh-CN" altLang="en-US"/>
              <a:t>空间不够，则用</a:t>
            </a:r>
            <a:r>
              <a:rPr lang="en-US" altLang="zh-CN"/>
              <a:t>sbrk()</a:t>
            </a:r>
            <a:r>
              <a:rPr lang="zh-CN" altLang="en-US"/>
              <a:t>增大</a:t>
            </a:r>
            <a:r>
              <a:rPr lang="en-US" altLang="zh-CN"/>
              <a:t>heap</a:t>
            </a:r>
            <a:r>
              <a:rPr lang="zh-CN" altLang="en-US"/>
              <a:t>。如果请求超过阈值，或者</a:t>
            </a:r>
            <a:r>
              <a:rPr lang="en-US" altLang="zh-CN"/>
              <a:t>sbrk()</a:t>
            </a:r>
            <a:r>
              <a:rPr lang="zh-CN" altLang="en-US"/>
              <a:t>失败了，就用</a:t>
            </a:r>
            <a:r>
              <a:rPr lang="en-US" altLang="zh-CN"/>
              <a:t>mmap</a:t>
            </a:r>
            <a:r>
              <a:rPr lang="zh-CN" altLang="en-US"/>
              <a:t>映射一块</a:t>
            </a:r>
            <a:r>
              <a:rPr lang="zh-CN" altLang="en-US"/>
              <a:t>内存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Mmap</a:t>
            </a:r>
            <a:r>
              <a:rPr lang="zh-CN" altLang="en-US"/>
              <a:t>分配阈值动态</a:t>
            </a:r>
            <a:r>
              <a:rPr lang="zh-CN" altLang="en-US"/>
              <a:t>调整</a:t>
            </a:r>
            <a:r>
              <a:rPr lang="zh-CN" altLang="en-US" smtClean="0"/>
              <a:t>机制。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714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references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81259" y="1561237"/>
            <a:ext cx="87344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hlinkClick r:id="rId2"/>
              </a:rPr>
              <a:t>Linux</a:t>
            </a:r>
            <a:r>
              <a:rPr lang="zh-CN" altLang="en-US" b="1">
                <a:hlinkClick r:id="rId2"/>
              </a:rPr>
              <a:t>堆内存管理</a:t>
            </a:r>
            <a:r>
              <a:rPr lang="zh-CN" altLang="en-US" b="1">
                <a:hlinkClick r:id="rId2"/>
              </a:rPr>
              <a:t>深入</a:t>
            </a:r>
            <a:r>
              <a:rPr lang="zh-CN" altLang="en-US" b="1" smtClean="0">
                <a:hlinkClick r:id="rId2"/>
              </a:rPr>
              <a:t>分析（上半部）</a:t>
            </a:r>
            <a:endParaRPr lang="en-US" altLang="zh-CN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smtClean="0">
                <a:hlinkClick r:id="rId3"/>
              </a:rPr>
              <a:t>Linux</a:t>
            </a:r>
            <a:r>
              <a:rPr lang="zh-CN" altLang="en-US" b="1">
                <a:hlinkClick r:id="rId3"/>
              </a:rPr>
              <a:t>堆内存管理</a:t>
            </a:r>
            <a:r>
              <a:rPr lang="zh-CN" altLang="en-US" b="1">
                <a:hlinkClick r:id="rId3"/>
              </a:rPr>
              <a:t>深入</a:t>
            </a:r>
            <a:r>
              <a:rPr lang="zh-CN" altLang="en-US" b="1" smtClean="0">
                <a:hlinkClick r:id="rId3"/>
              </a:rPr>
              <a:t>分析</a:t>
            </a:r>
            <a:r>
              <a:rPr lang="en-US" altLang="zh-CN" b="1" smtClean="0">
                <a:hlinkClick r:id="rId3"/>
              </a:rPr>
              <a:t>(</a:t>
            </a:r>
            <a:r>
              <a:rPr lang="zh-CN" altLang="en-US" b="1">
                <a:hlinkClick r:id="rId3"/>
              </a:rPr>
              <a:t>下半部</a:t>
            </a:r>
            <a:r>
              <a:rPr lang="en-US" altLang="zh-CN" b="1">
                <a:hlinkClick r:id="rId3"/>
              </a:rPr>
              <a:t>)</a:t>
            </a:r>
            <a:endParaRPr lang="zh-C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>
                <a:hlinkClick r:id="rId4"/>
              </a:rPr>
              <a:t>Libc</a:t>
            </a:r>
            <a:r>
              <a:rPr lang="zh-CN" altLang="en-US" b="1">
                <a:hlinkClick r:id="rId4"/>
              </a:rPr>
              <a:t>堆管理机制及漏洞利用技术 </a:t>
            </a:r>
            <a:r>
              <a:rPr lang="en-US" altLang="zh-CN" b="1">
                <a:hlinkClick r:id="rId4"/>
              </a:rPr>
              <a:t>(</a:t>
            </a:r>
            <a:r>
              <a:rPr lang="zh-CN" altLang="en-US" b="1">
                <a:hlinkClick r:id="rId4"/>
              </a:rPr>
              <a:t>一）</a:t>
            </a:r>
            <a:endParaRPr lang="zh-CN" altLang="en-US" b="1"/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5"/>
              </a:rPr>
              <a:t>Understanding glibc malloc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  <a:hlinkClick r:id="rId6"/>
              </a:rPr>
              <a:t>glibc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  <a:hlinkClick r:id="rId6"/>
              </a:rPr>
              <a:t>内存管理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  <a:hlinkClick r:id="rId6"/>
              </a:rPr>
              <a:t>ptmalloc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  <a:hlinkClick r:id="rId6"/>
              </a:rPr>
              <a:t>源代码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6"/>
              </a:rPr>
              <a:t>分析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  <a:hlinkClick r:id="rId7"/>
              </a:rPr>
              <a:t>Advanced Doug Lea's 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  <a:hlinkClick r:id="rId7"/>
              </a:rPr>
              <a:t>malloc 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7"/>
              </a:rPr>
              <a:t>exploits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8"/>
              </a:rPr>
              <a:t>PWN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8"/>
              </a:rPr>
              <a:t>之堆内存管理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>
                <a:hlinkClick r:id="rId9"/>
              </a:rPr>
              <a:t>Syscalls used by</a:t>
            </a:r>
            <a:r>
              <a:rPr lang="en-US" altLang="zh-CN" b="1">
                <a:hlinkClick r:id="rId9"/>
              </a:rPr>
              <a:t> </a:t>
            </a:r>
            <a:r>
              <a:rPr lang="en-US" altLang="zh-CN" b="1" smtClean="0">
                <a:hlinkClick r:id="rId9"/>
              </a:rPr>
              <a:t>malloc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40777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内存布局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59" y="1750016"/>
            <a:ext cx="4809846" cy="3392934"/>
          </a:xfrm>
          <a:prstGeom prst="rect">
            <a:avLst/>
          </a:prstGeom>
        </p:spPr>
      </p:pic>
      <p:sp>
        <p:nvSpPr>
          <p:cNvPr id="10" name="文本占位符 1"/>
          <p:cNvSpPr txBox="1">
            <a:spLocks/>
          </p:cNvSpPr>
          <p:nvPr/>
        </p:nvSpPr>
        <p:spPr>
          <a:xfrm>
            <a:off x="6318006" y="1750016"/>
            <a:ext cx="3397678" cy="30085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zh-CN" sz="1800">
                <a:latin typeface="+mn-lt"/>
                <a:ea typeface="+mn-ea"/>
                <a:cs typeface="+mn-cs"/>
              </a:rPr>
              <a:t>Mmap+stack</a:t>
            </a:r>
            <a:r>
              <a:rPr lang="zh-CN" altLang="en-US" sz="1800">
                <a:latin typeface="+mn-lt"/>
                <a:ea typeface="+mn-ea"/>
                <a:cs typeface="+mn-cs"/>
              </a:rPr>
              <a:t>区域起始地址非固定</a:t>
            </a:r>
            <a:endParaRPr lang="en-US" altLang="zh-CN" sz="1800">
              <a:latin typeface="+mn-lt"/>
              <a:ea typeface="+mn-ea"/>
              <a:cs typeface="+mn-cs"/>
            </a:endParaRP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zh-CN" sz="1800">
                <a:latin typeface="+mn-lt"/>
                <a:ea typeface="+mn-ea"/>
                <a:cs typeface="+mn-cs"/>
              </a:rPr>
              <a:t>ASLR</a:t>
            </a:r>
          </a:p>
          <a:p>
            <a:pPr marL="571500" lvl="2" indent="-171450" defTabSz="914400">
              <a:buFont typeface="Arial" panose="020B0604020202020204" pitchFamily="34" charset="0"/>
              <a:buChar char="•"/>
            </a:pPr>
            <a:r>
              <a:rPr lang="en-US" altLang="zh-CN">
                <a:latin typeface="+mn-lt"/>
                <a:ea typeface="+mn-ea"/>
                <a:cs typeface="+mn-cs"/>
              </a:rPr>
              <a:t>Echo 0 &gt; /proc/sys/kernel/randomize_va_space</a:t>
            </a:r>
          </a:p>
          <a:p>
            <a:pPr marL="571500" lvl="2" indent="-171450" defTabSz="914400">
              <a:buFont typeface="Arial" panose="020B0604020202020204" pitchFamily="34" charset="0"/>
              <a:buChar char="•"/>
            </a:pPr>
            <a:r>
              <a:rPr lang="en-US" altLang="zh-CN">
                <a:latin typeface="+mn-lt"/>
                <a:ea typeface="+mn-ea"/>
                <a:cs typeface="+mn-cs"/>
              </a:rPr>
              <a:t>Sudo sysctl –w kernel.randomize_va_space=0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0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/>
              <a:t>主流堆内存管理机制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81259" y="1685062"/>
            <a:ext cx="87344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Dlmalloc	-	General purpose allocator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Ptmalloc2 </a:t>
            </a:r>
            <a:r>
              <a:rPr lang="en-US" altLang="zh-CN" smtClean="0">
                <a:solidFill>
                  <a:srgbClr val="FF0000"/>
                </a:solidFill>
              </a:rPr>
              <a:t>	- 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en-US" altLang="zh-CN" smtClean="0">
                <a:solidFill>
                  <a:srgbClr val="FF0000"/>
                </a:solidFill>
              </a:rPr>
              <a:t>glibc</a:t>
            </a:r>
            <a:endParaRPr lang="en-US" altLang="zh-CN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Jemalloc	-	FreeBSD / Firefox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Tcmalloc	-	Google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Libumem 	- 	Solaris</a:t>
            </a:r>
            <a:endParaRPr lang="zh-CN" altLang="en-US"/>
          </a:p>
          <a:p>
            <a:pPr marL="342900" indent="-342900" algn="just">
              <a:buFont typeface="+mj-lt"/>
              <a:buAutoNum type="arabicPeriod" startAt="3"/>
            </a:pPr>
            <a:endParaRPr lang="en-US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29" y="3649718"/>
            <a:ext cx="5689233" cy="262731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81259" y="3571084"/>
            <a:ext cx="41812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研究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Linux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用户堆，本质上就是研究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ptmalloc2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的原理机制。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古老的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glibc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使用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dlmalloc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，但因为多线程的问题，改用了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ptmalloc2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ptmalloc2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相当于内核和应用程序之间堆内存的零售商。堆内存的批发要依赖于系统调用</a:t>
            </a:r>
            <a:endParaRPr lang="en-US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  (sys_brk/sys_mmap_pgoff)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。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endParaRPr lang="en-US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Arena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81259" y="1561237"/>
            <a:ext cx="87344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每个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进程只有一个主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分配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区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/>
              <a:t>main_arena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，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可能存在多个非主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分配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区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/>
              <a:t>non_main_arena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：</a:t>
            </a:r>
            <a:endParaRPr lang="en-US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	X86: 2*number of cores + 1</a:t>
            </a:r>
          </a:p>
          <a:p>
            <a:pPr algn="just"/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	X64: 8*number of cores 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</a:p>
          <a:p>
            <a:pPr algn="just"/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/>
              <a:t>Main_arena</a:t>
            </a:r>
            <a:r>
              <a:rPr lang="zh-CN" altLang="en-US"/>
              <a:t>使用</a:t>
            </a:r>
            <a:r>
              <a:rPr lang="en-US" altLang="zh-CN"/>
              <a:t>brk</a:t>
            </a:r>
            <a:r>
              <a:rPr lang="zh-CN" altLang="en-US"/>
              <a:t>和</a:t>
            </a:r>
            <a:r>
              <a:rPr lang="en-US" altLang="zh-CN"/>
              <a:t>mmap</a:t>
            </a:r>
            <a:r>
              <a:rPr lang="zh-CN" altLang="en-US"/>
              <a:t>申请</a:t>
            </a:r>
            <a:r>
              <a:rPr lang="zh-CN" altLang="en-US"/>
              <a:t>虚拟</a:t>
            </a:r>
            <a:r>
              <a:rPr lang="zh-CN" altLang="en-US" smtClean="0"/>
              <a:t>内存</a:t>
            </a:r>
            <a:endParaRPr lang="en-US" altLang="zh-CN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mtClean="0"/>
              <a:t>Mmap</a:t>
            </a:r>
            <a:r>
              <a:rPr lang="zh-CN" altLang="en-US"/>
              <a:t>分配的内存一律通过</a:t>
            </a:r>
            <a:r>
              <a:rPr lang="en-US" altLang="zh-CN"/>
              <a:t>munmap</a:t>
            </a:r>
            <a:r>
              <a:rPr lang="zh-CN" altLang="en-US" smtClean="0"/>
              <a:t>返还</a:t>
            </a:r>
            <a:endParaRPr lang="en-US" altLang="zh-CN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smtClean="0"/>
              <a:t>只有</a:t>
            </a:r>
            <a:r>
              <a:rPr lang="zh-CN" altLang="en-US"/>
              <a:t>一</a:t>
            </a:r>
            <a:r>
              <a:rPr lang="zh-CN" altLang="en-US"/>
              <a:t>个</a:t>
            </a:r>
            <a:r>
              <a:rPr lang="en-US" altLang="zh-CN" smtClean="0"/>
              <a:t>heap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/>
              <a:t>Non_main_arena</a:t>
            </a:r>
            <a:r>
              <a:rPr lang="zh-CN" altLang="en-US"/>
              <a:t>只能用</a:t>
            </a:r>
            <a:r>
              <a:rPr lang="en-US" altLang="zh-CN"/>
              <a:t>mmap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/>
              <a:t>每次用</a:t>
            </a:r>
            <a:r>
              <a:rPr lang="en-US" altLang="zh-CN"/>
              <a:t>mmap</a:t>
            </a:r>
            <a:r>
              <a:rPr lang="zh-CN" altLang="en-US"/>
              <a:t>向</a:t>
            </a:r>
            <a:r>
              <a:rPr lang="en-US" altLang="zh-CN"/>
              <a:t>OS</a:t>
            </a:r>
            <a:r>
              <a:rPr lang="zh-CN" altLang="en-US"/>
              <a:t>批发</a:t>
            </a:r>
            <a:r>
              <a:rPr lang="en-US" altLang="zh-CN"/>
              <a:t>HEAP_MAX_SIZE(32</a:t>
            </a:r>
            <a:r>
              <a:rPr lang="zh-CN" altLang="en-US"/>
              <a:t>位</a:t>
            </a:r>
            <a:r>
              <a:rPr lang="en-US" altLang="zh-CN"/>
              <a:t>1MB,64</a:t>
            </a:r>
            <a:r>
              <a:rPr lang="zh-CN" altLang="en-US"/>
              <a:t>位</a:t>
            </a:r>
            <a:r>
              <a:rPr lang="en-US" altLang="zh-CN"/>
              <a:t>64MB)</a:t>
            </a:r>
            <a:r>
              <a:rPr lang="zh-CN" altLang="en-US"/>
              <a:t>，对象请求时再零售</a:t>
            </a:r>
            <a:endParaRPr lang="en-US" altLang="zh-CN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/>
              <a:t>当前</a:t>
            </a:r>
            <a:r>
              <a:rPr lang="en-US" altLang="zh-CN"/>
              <a:t>heap</a:t>
            </a:r>
            <a:r>
              <a:rPr lang="zh-CN" altLang="en-US"/>
              <a:t>不够用，</a:t>
            </a:r>
            <a:r>
              <a:rPr lang="en-US" altLang="zh-CN"/>
              <a:t>mmap</a:t>
            </a:r>
            <a:r>
              <a:rPr lang="zh-CN" altLang="en-US"/>
              <a:t>再次申请</a:t>
            </a:r>
            <a:r>
              <a:rPr lang="en-US" altLang="zh-CN"/>
              <a:t>heap</a:t>
            </a:r>
            <a:r>
              <a:rPr lang="zh-CN" altLang="en-US"/>
              <a:t>，所以可以包含多</a:t>
            </a:r>
            <a:r>
              <a:rPr lang="zh-CN" altLang="en-US"/>
              <a:t>个</a:t>
            </a:r>
            <a:r>
              <a:rPr lang="en-US" altLang="zh-CN" smtClean="0"/>
              <a:t>heaps</a:t>
            </a:r>
            <a:endParaRPr lang="en-US" altLang="zh-CN"/>
          </a:p>
          <a:p>
            <a:pPr lvl="1" algn="just"/>
            <a:endParaRPr lang="en-US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endParaRPr lang="en-US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53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/>
              <a:t>Arena</a:t>
            </a:r>
            <a:r>
              <a:rPr lang="zh-CN" altLang="en-US" sz="4400"/>
              <a:t>分配策略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81259" y="1561237"/>
            <a:ext cx="87344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假设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有如下情境：一台只含有一个处理器核心的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PC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机安装有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32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位操作系统，其上运行了一个多线程应用程序，共含有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个线程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——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主线程和三个用户线程。显然线程个数大于系统能维护的最大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arena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个数（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2*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核心数 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+ 1= 3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），那么此时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glibc malloc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就需要确保这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个线程能够正确地共享这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个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arena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，那么它是如何实现的呢？ </a:t>
            </a:r>
            <a:b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</a:br>
            <a:endParaRPr lang="zh-CN" altLang="en-US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当主线程首次调用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malloc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的时候，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glibc malloc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会直接为它分配一个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main arena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，而不需要任何附加条件。 </a:t>
            </a:r>
          </a:p>
          <a:p>
            <a:pPr marL="342900" indent="-342900" algn="just">
              <a:buFont typeface="+mj-lt"/>
              <a:buAutoNum type="arabicPeriod" startAt="3"/>
            </a:pPr>
            <a:endParaRPr lang="zh-CN" altLang="en-US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当用户线程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和用户线程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首次调用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malloc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的时候，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glibc malloc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会分别为每个用户线程创建一个新的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thread arena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。此时，各个线程与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arena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是一一对应的。但是，当用户线程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调用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malloc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的时候，就出现问题了。因为此时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glibc malloc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能维护的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arena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个数已经达到上限，无法再为线程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分配新的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arena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了，那么就需要重复使用已经分配好的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个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arena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中的一个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(main arena, arena 1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或者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arena 2)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。那么该选择哪个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arena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进行重复利用呢？ </a:t>
            </a:r>
          </a:p>
          <a:p>
            <a:pPr marL="342900" indent="-342900" algn="just">
              <a:buFont typeface="+mj-lt"/>
              <a:buAutoNum type="arabicPeriod" startAt="3"/>
            </a:pPr>
            <a:endParaRPr lang="en-US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2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/>
              <a:t>Arena</a:t>
            </a:r>
            <a:r>
              <a:rPr lang="zh-CN" altLang="en-US" sz="4400"/>
              <a:t>分配策略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81259" y="1561237"/>
            <a:ext cx="87344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1)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首先，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glibc malloc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循环遍历所有可用的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arenas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，在遍历的过程中，它会尝试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lock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该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arena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。如果成功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lock(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该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arena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当前对应的线程并未使用堆内存则表示可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lock)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，比如将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main arena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成功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lock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住，那么就将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main arena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返回给用户，即表示该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arena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被线程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共享使用。 </a:t>
            </a:r>
          </a:p>
          <a:p>
            <a:pPr algn="just"/>
            <a:endParaRPr lang="zh-CN" altLang="en-US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2)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而如果没能找到可用的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arena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，那么就将线程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的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malloc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操作阻塞，直到有可用的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arena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为止。 </a:t>
            </a:r>
          </a:p>
          <a:p>
            <a:pPr algn="just"/>
            <a:endParaRPr lang="zh-CN" altLang="en-US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3)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现在，如果线程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再次调用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malloc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的话，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glibc malloc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就会先尝试使用最近访问的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arena(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此时为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main arena)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。如果此时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main arena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可用的话，就直接使用，否则就将线程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阻塞，直到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main arena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再次可用为止。 </a:t>
            </a:r>
          </a:p>
          <a:p>
            <a:pPr algn="just"/>
            <a:endParaRPr lang="zh-CN" altLang="en-US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这样线程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与主线程就共享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main arena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了。至于其他更复杂的情况，以此类推。 </a:t>
            </a:r>
          </a:p>
        </p:txBody>
      </p:sp>
    </p:spTree>
    <p:extLst>
      <p:ext uri="{BB962C8B-B14F-4D97-AF65-F5344CB8AC3E}">
        <p14:creationId xmlns:p14="http://schemas.microsoft.com/office/powerpoint/2010/main" val="397759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Arena</a:t>
            </a:r>
            <a:r>
              <a:rPr lang="zh-CN" altLang="en-US" smtClean="0"/>
              <a:t>相关结构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59" y="1672147"/>
            <a:ext cx="3650246" cy="43358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353" y="5011418"/>
            <a:ext cx="6102617" cy="1554854"/>
          </a:xfrm>
          <a:prstGeom prst="rect">
            <a:avLst/>
          </a:prstGeom>
        </p:spPr>
      </p:pic>
      <p:sp>
        <p:nvSpPr>
          <p:cNvPr id="12" name="文本占位符 1"/>
          <p:cNvSpPr txBox="1">
            <a:spLocks/>
          </p:cNvSpPr>
          <p:nvPr/>
        </p:nvSpPr>
        <p:spPr>
          <a:xfrm>
            <a:off x="4966653" y="1672147"/>
            <a:ext cx="4819908" cy="300850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171450" indent="-17145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200" b="0" i="0">
                <a:latin typeface="+mj-lt"/>
                <a:ea typeface="+mj-ea"/>
                <a:cs typeface="+mj-cs"/>
              </a:defRPr>
            </a:lvl1pPr>
            <a:lvl2pPr marL="742950" indent="-28575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060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Fastbin</a:t>
            </a:r>
          </a:p>
          <a:p>
            <a:r>
              <a:rPr lang="en-US" altLang="zh-CN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Top chunk</a:t>
            </a:r>
            <a:r>
              <a:rPr lang="zh-CN" altLang="en-US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pointer</a:t>
            </a:r>
          </a:p>
          <a:p>
            <a:r>
              <a:rPr lang="en-US" altLang="zh-CN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Last remainder pointer</a:t>
            </a:r>
          </a:p>
          <a:p>
            <a:r>
              <a:rPr lang="en-US" altLang="zh-CN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Normal bins</a:t>
            </a:r>
          </a:p>
          <a:p>
            <a:r>
              <a:rPr lang="en-US" altLang="zh-CN" sz="1800" kern="100" smtClean="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Binmap</a:t>
            </a:r>
            <a:endParaRPr lang="en-US" altLang="zh-CN" sz="1800" kern="100">
              <a:latin typeface="Consolas" panose="020B0609020204030204" pitchFamily="49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Main_arena</a:t>
            </a:r>
            <a:r>
              <a:rPr lang="zh-CN" altLang="en-US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header</a:t>
            </a:r>
            <a:r>
              <a:rPr lang="zh-CN" altLang="en-US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不在</a:t>
            </a:r>
            <a:r>
              <a:rPr lang="en-US" altLang="zh-CN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sbrk heap segment</a:t>
            </a:r>
            <a:r>
              <a:rPr lang="zh-CN" altLang="en-US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中，而是一个全局变量，在</a:t>
            </a:r>
            <a:r>
              <a:rPr lang="en-US" altLang="zh-CN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libc.so</a:t>
            </a:r>
            <a:r>
              <a:rPr lang="zh-CN" altLang="en-US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.data</a:t>
            </a:r>
            <a:r>
              <a:rPr lang="zh-CN" altLang="en-US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段或</a:t>
            </a:r>
            <a:r>
              <a:rPr lang="en-US" altLang="zh-CN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.bss</a:t>
            </a:r>
            <a:r>
              <a:rPr lang="zh-CN" altLang="en-US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段。</a:t>
            </a:r>
            <a:endParaRPr lang="en-US" altLang="zh-CN" sz="1800" kern="100">
              <a:latin typeface="Consolas" panose="020B0609020204030204" pitchFamily="49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所有</a:t>
            </a:r>
            <a:r>
              <a:rPr lang="en-US" altLang="zh-CN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arena</a:t>
            </a:r>
            <a:r>
              <a:rPr lang="zh-CN" altLang="en-US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都只有一个</a:t>
            </a:r>
            <a:r>
              <a:rPr lang="en-US" altLang="zh-CN" sz="1800" kern="100">
                <a:latin typeface="Consolas" panose="020B0609020204030204" pitchFamily="49" charset="0"/>
                <a:ea typeface="+mn-ea"/>
                <a:cs typeface="Times New Roman" panose="02020603050405020304" pitchFamily="18" charset="0"/>
              </a:rPr>
              <a:t>arena header</a:t>
            </a:r>
            <a:endParaRPr lang="en-US" altLang="zh-CN" sz="1800" kern="100" dirty="0">
              <a:latin typeface="Consolas" panose="020B0609020204030204" pitchFamily="49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1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664"/>
          </a:xfrm>
        </p:spPr>
        <p:txBody>
          <a:bodyPr/>
          <a:lstStyle/>
          <a:p>
            <a:pPr algn="ctr"/>
            <a:r>
              <a:rPr lang="en-US" altLang="zh-CN" smtClean="0"/>
              <a:t>Heap Header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81258" y="3971040"/>
            <a:ext cx="8734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Main_arena</a:t>
            </a:r>
            <a:r>
              <a:rPr lang="zh-CN" altLang="en-US"/>
              <a:t>只有一个</a:t>
            </a:r>
            <a:r>
              <a:rPr lang="en-US" altLang="zh-CN"/>
              <a:t>heap</a:t>
            </a:r>
            <a:r>
              <a:rPr lang="zh-CN" altLang="en-US"/>
              <a:t>，所以不需要</a:t>
            </a:r>
            <a:r>
              <a:rPr lang="en-US" altLang="zh-CN"/>
              <a:t>heap_info</a:t>
            </a:r>
            <a:r>
              <a:rPr lang="zh-CN" altLang="en-US"/>
              <a:t>。</a:t>
            </a:r>
            <a:r>
              <a:rPr lang="en-US" altLang="zh-CN"/>
              <a:t>Main_arena</a:t>
            </a:r>
            <a:r>
              <a:rPr lang="zh-CN" altLang="en-US"/>
              <a:t>当需要更多堆空间时，通过扩展</a:t>
            </a:r>
            <a:r>
              <a:rPr lang="en-US" altLang="zh-CN"/>
              <a:t>sbrk</a:t>
            </a:r>
            <a:r>
              <a:rPr lang="zh-CN" altLang="en-US"/>
              <a:t>的</a:t>
            </a:r>
            <a:r>
              <a:rPr lang="en-US" altLang="zh-CN"/>
              <a:t>heap segment</a:t>
            </a:r>
            <a:r>
              <a:rPr lang="zh-CN" altLang="en-US"/>
              <a:t>获取更多空间。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Non_main_arena</a:t>
            </a:r>
            <a:r>
              <a:rPr lang="zh-CN" altLang="en-US"/>
              <a:t>的每个</a:t>
            </a:r>
            <a:r>
              <a:rPr lang="en-US" altLang="zh-CN"/>
              <a:t>heap</a:t>
            </a:r>
            <a:r>
              <a:rPr lang="zh-CN" altLang="en-US"/>
              <a:t>都有一个</a:t>
            </a:r>
            <a:r>
              <a:rPr lang="en-US" altLang="zh-CN"/>
              <a:t>heap_info</a:t>
            </a:r>
            <a:r>
              <a:rPr lang="zh-CN" altLang="en-US"/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56" y="1715583"/>
            <a:ext cx="4874164" cy="188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3177</TotalTime>
  <Words>1850</Words>
  <Application>Microsoft Office PowerPoint</Application>
  <PresentationFormat>宽屏</PresentationFormat>
  <Paragraphs>147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Century Gothic</vt:lpstr>
      <vt:lpstr>宋体</vt:lpstr>
      <vt:lpstr>Arial</vt:lpstr>
      <vt:lpstr>Calibri</vt:lpstr>
      <vt:lpstr>Consolas</vt:lpstr>
      <vt:lpstr>Times New Roman</vt:lpstr>
      <vt:lpstr>Wingdings 3</vt:lpstr>
      <vt:lpstr>离子</vt:lpstr>
      <vt:lpstr>浅析Linux堆内存管理 </vt:lpstr>
      <vt:lpstr>内存布局</vt:lpstr>
      <vt:lpstr>内存布局</vt:lpstr>
      <vt:lpstr>主流堆内存管理机制</vt:lpstr>
      <vt:lpstr>Arena</vt:lpstr>
      <vt:lpstr>Arena分配策略</vt:lpstr>
      <vt:lpstr>Arena分配策略</vt:lpstr>
      <vt:lpstr>Arena相关结构</vt:lpstr>
      <vt:lpstr>Heap Header</vt:lpstr>
      <vt:lpstr>Chunk Header</vt:lpstr>
      <vt:lpstr>结构关系图</vt:lpstr>
      <vt:lpstr>Chunk隐式链表</vt:lpstr>
      <vt:lpstr>Free chunk显式链表</vt:lpstr>
      <vt:lpstr>Fast bins</vt:lpstr>
      <vt:lpstr>Fast bins</vt:lpstr>
      <vt:lpstr>Unsorted bin</vt:lpstr>
      <vt:lpstr>Small bins</vt:lpstr>
      <vt:lpstr>Large bins</vt:lpstr>
      <vt:lpstr>Normal bins 结构图</vt:lpstr>
      <vt:lpstr>Top chunk &amp; last remainder</vt:lpstr>
      <vt:lpstr>Mmaped chunk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经典栈溢出 —————————</dc:title>
  <dc:creator>admin</dc:creator>
  <cp:lastModifiedBy>Administrator</cp:lastModifiedBy>
  <cp:revision>394</cp:revision>
  <dcterms:created xsi:type="dcterms:W3CDTF">2018-06-19T08:38:55Z</dcterms:created>
  <dcterms:modified xsi:type="dcterms:W3CDTF">2018-12-12T13:17:17Z</dcterms:modified>
</cp:coreProperties>
</file>