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4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D6486-D901-4820-A9EA-4A674C49AD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9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D6486-D901-4820-A9EA-4A674C49AD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00tk1ts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lan.be/index.php/2009/07/19/exploit-writing-tutorial-part-1-stack-based-overflows/" TargetMode="External"/><Relationship Id="rId7" Type="http://schemas.openxmlformats.org/officeDocument/2006/relationships/hyperlink" Target="http://resources.infosecinstitute.com/stack-based-buffer-overflow-tutorial-part-3-%E2%80%94-adding-shellco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ources.infosecinstitute.com/stack-based-buffer-overflow-tutorial-part-2-%E2%80%94-exploiting-the-stack-overflow/" TargetMode="External"/><Relationship Id="rId5" Type="http://schemas.openxmlformats.org/officeDocument/2006/relationships/hyperlink" Target="http://resources.infosecinstitute.com/stack-based-buffer-overflow-tutorial-part-1-%E2%80%94-introduction/" TargetMode="External"/><Relationship Id="rId4" Type="http://schemas.openxmlformats.org/officeDocument/2006/relationships/hyperlink" Target="http://www.corelan.be/index.php/2009/07/23/writing-buffer-overflow-exploits-a-quick-and-basic-tutorial-part-2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/>
              <a:t>经典栈溢出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7579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</a:t>
            </a:r>
            <a:r>
              <a:rPr lang="zh-CN" altLang="en-US" sz="1800" cap="none">
                <a:latin typeface="Times New Roman" panose="02020603050405020304" pitchFamily="18" charset="0"/>
              </a:rPr>
              <a:t>玉涵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/>
            </a:r>
            <a:br>
              <a:rPr lang="en-US" altLang="zh-CN" sz="1800" cap="none" smtClean="0">
                <a:latin typeface="Times New Roman" panose="02020603050405020304" pitchFamily="18" charset="0"/>
              </a:rPr>
            </a:br>
            <a:r>
              <a:rPr lang="en-US" altLang="zh-CN" sz="1800" cap="none">
                <a:latin typeface="Times New Roman" panose="02020603050405020304" pitchFamily="18" charset="0"/>
              </a:rPr>
              <a:t>@blog: </a:t>
            </a:r>
            <a:r>
              <a:rPr lang="en-US" altLang="zh-CN" sz="1800" cap="none">
                <a:latin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800" cap="none">
                <a:latin typeface="Times New Roman" panose="02020603050405020304" pitchFamily="18" charset="0"/>
                <a:hlinkClick r:id="rId2"/>
              </a:rPr>
              <a:t>r00tk1ts.github.io</a:t>
            </a:r>
            <a:r>
              <a:rPr lang="en-US" altLang="zh-CN" sz="1800" cap="none" smtClean="0">
                <a:latin typeface="Times New Roman" panose="02020603050405020304" pitchFamily="18" charset="0"/>
                <a:hlinkClick r:id="rId2"/>
              </a:rPr>
              <a:t>/</a:t>
            </a:r>
            <a:endParaRPr lang="en-US" altLang="zh-CN" sz="1800" cap="none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smtClean="0">
                <a:latin typeface="Times New Roman" panose="02020603050405020304" pitchFamily="18" charset="0"/>
              </a:rPr>
              <a:t>@</a:t>
            </a:r>
            <a:r>
              <a:rPr lang="en-US" altLang="zh-CN" sz="1800" cap="none" dirty="0" smtClean="0">
                <a:latin typeface="Times New Roman" panose="02020603050405020304" pitchFamily="18" charset="0"/>
              </a:rPr>
              <a:t>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2018-06-23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You 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, I 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19583" y="5553131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栈帧移位带来的两种可能性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5" y="1968198"/>
            <a:ext cx="8416070" cy="30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7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You 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, I 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19583" y="5553131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JMP ESP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56" y="2166656"/>
            <a:ext cx="6743588" cy="25013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74" y="4629205"/>
            <a:ext cx="1914469" cy="19144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69758" y="3964563"/>
            <a:ext cx="201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JMP ESP</a:t>
            </a:r>
            <a:r>
              <a:rPr lang="zh-CN" altLang="en-US" dirty="0" smtClean="0">
                <a:solidFill>
                  <a:srgbClr val="00B0F0"/>
                </a:solidFill>
              </a:rPr>
              <a:t>指令地址从何而来？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Search “JMP ESP”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76325" y="1555183"/>
            <a:ext cx="86393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本质：从内存空间的各个映像中寻觅</a:t>
            </a:r>
            <a:r>
              <a:rPr lang="en-US" altLang="zh-CN" dirty="0" smtClean="0"/>
              <a:t>”JMP ESP”</a:t>
            </a:r>
            <a:r>
              <a:rPr lang="zh-CN" altLang="en-US" dirty="0" smtClean="0"/>
              <a:t>的字节码地址。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来说：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ELF</a:t>
            </a:r>
            <a:r>
              <a:rPr lang="zh-CN" altLang="en-US" dirty="0" smtClean="0"/>
              <a:t>映像本身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加载的</a:t>
            </a:r>
            <a:r>
              <a:rPr lang="en-US" altLang="zh-CN" dirty="0" smtClean="0"/>
              <a:t>so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来说：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PE</a:t>
            </a:r>
            <a:r>
              <a:rPr lang="zh-CN" altLang="en-US" dirty="0" smtClean="0"/>
              <a:t>映像本身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加载的</a:t>
            </a:r>
            <a:r>
              <a:rPr lang="en-US" altLang="zh-CN" dirty="0" err="1" smtClean="0"/>
              <a:t>dll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要点：尽量择取具有高稳定性的</a:t>
            </a:r>
            <a:r>
              <a:rPr lang="en-US" altLang="zh-CN" dirty="0" smtClean="0"/>
              <a:t>”JMP ESP”</a:t>
            </a:r>
            <a:r>
              <a:rPr lang="zh-CN" altLang="en-US" dirty="0" smtClean="0"/>
              <a:t>指令的地址。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常见的搜索方法：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0day2</a:t>
            </a:r>
            <a:r>
              <a:rPr lang="zh-CN" altLang="en-US" dirty="0" smtClean="0"/>
              <a:t>的第三章编写了一段程序，展示了如何在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下搜索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gdb</a:t>
            </a:r>
            <a:r>
              <a:rPr lang="en-US" altLang="zh-CN" dirty="0"/>
              <a:t> : </a:t>
            </a:r>
            <a:r>
              <a:rPr lang="en-US" altLang="zh-CN" dirty="0" err="1"/>
              <a:t>peda</a:t>
            </a:r>
            <a:r>
              <a:rPr lang="zh-CN" altLang="en-US" dirty="0"/>
              <a:t>插件</a:t>
            </a:r>
            <a:r>
              <a:rPr lang="en-US" altLang="zh-CN" dirty="0"/>
              <a:t>(</a:t>
            </a:r>
            <a:r>
              <a:rPr lang="en-US" altLang="zh-CN" dirty="0" err="1"/>
              <a:t>asmsearch</a:t>
            </a:r>
            <a:r>
              <a:rPr lang="en-US" altLang="zh-CN" dirty="0"/>
              <a:t> / </a:t>
            </a:r>
            <a:r>
              <a:rPr lang="en-US" altLang="zh-CN" dirty="0" err="1"/>
              <a:t>jmpcall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Windbg</a:t>
            </a:r>
            <a:r>
              <a:rPr lang="en-US" altLang="zh-CN" dirty="0" smtClean="0"/>
              <a:t> / Immunity Debugger: </a:t>
            </a:r>
            <a:r>
              <a:rPr lang="zh-CN" altLang="en-US" dirty="0"/>
              <a:t>原生搜索字节码 </a:t>
            </a:r>
            <a:r>
              <a:rPr lang="en-US" altLang="zh-CN" dirty="0"/>
              <a:t>/ </a:t>
            </a:r>
            <a:r>
              <a:rPr lang="en-US" altLang="zh-CN" dirty="0" err="1"/>
              <a:t>mona</a:t>
            </a:r>
            <a:r>
              <a:rPr lang="zh-CN" altLang="en-US" dirty="0"/>
              <a:t>插件</a:t>
            </a:r>
            <a:r>
              <a:rPr lang="en-US" altLang="zh-CN" dirty="0"/>
              <a:t>(</a:t>
            </a:r>
            <a:r>
              <a:rPr lang="en-US" altLang="zh-CN" dirty="0" err="1"/>
              <a:t>jmp</a:t>
            </a:r>
            <a:r>
              <a:rPr lang="en-US" altLang="zh-CN" dirty="0"/>
              <a:t> –r </a:t>
            </a:r>
            <a:r>
              <a:rPr lang="en-US" altLang="zh-CN" dirty="0" err="1"/>
              <a:t>esp</a:t>
            </a:r>
            <a:r>
              <a:rPr lang="en-US" altLang="zh-CN" dirty="0"/>
              <a:t> –m kernel32.dll)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150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Search “JMP ESP”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5" y="1443037"/>
            <a:ext cx="4629150" cy="53435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10409" y="1566491"/>
            <a:ext cx="549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VS2013 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Eha</a:t>
            </a:r>
            <a:r>
              <a:rPr lang="zh-CN" altLang="en-US" dirty="0" smtClean="0"/>
              <a:t>以捕获</a:t>
            </a:r>
            <a:r>
              <a:rPr lang="en-US" altLang="zh-CN" dirty="0" smtClean="0"/>
              <a:t>SEH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本质</a:t>
            </a:r>
            <a:r>
              <a:rPr lang="zh-CN" altLang="en-US" dirty="0" smtClean="0"/>
              <a:t>上是加载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，遍历内存空间，匹配</a:t>
            </a:r>
            <a:r>
              <a:rPr lang="en-US" altLang="zh-CN" dirty="0" err="1" smtClean="0"/>
              <a:t>opcode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409" y="2586036"/>
            <a:ext cx="2609850" cy="3705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833" y="3603594"/>
            <a:ext cx="3581400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498" y="5295734"/>
            <a:ext cx="4157735" cy="8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JMP ESP</a:t>
            </a:r>
            <a:r>
              <a:rPr lang="zh-CN" altLang="en-US" dirty="0" smtClean="0"/>
              <a:t>演练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43" y="1566491"/>
            <a:ext cx="4029075" cy="4791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81649" y="1566491"/>
            <a:ext cx="5057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Windows </a:t>
            </a:r>
            <a:r>
              <a:rPr lang="en-US" altLang="zh-CN" dirty="0" smtClean="0"/>
              <a:t>7 SP1 + VS2013</a:t>
            </a:r>
          </a:p>
          <a:p>
            <a:r>
              <a:rPr lang="en-US" altLang="zh-CN" dirty="0" smtClean="0"/>
              <a:t>Project-properties: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C/C++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Code Generation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Disable Security Check(/GS-)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Basic Runtime Checks(default)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Linker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Advanced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No (/NXCOMPAT:NO</a:t>
            </a:r>
            <a:r>
              <a:rPr lang="en-US" altLang="zh-CN"/>
              <a:t>) </a:t>
            </a:r>
            <a:endParaRPr lang="en-US" altLang="zh-CN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581648" y="4549676"/>
            <a:ext cx="5057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Ubuntu x86 14.04 + gcc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echo 0 &gt; </a:t>
            </a:r>
            <a:r>
              <a:rPr lang="en-US" altLang="zh-CN"/>
              <a:t>/</a:t>
            </a:r>
            <a:r>
              <a:rPr lang="en-US" altLang="zh-CN" smtClean="0"/>
              <a:t>proc/sys/kernel/randomize_va_space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gcc -Wall -g -fno-stack-protector  -o stack_overflow stack_overflow.c -m32 -Wl,-zexecstack</a:t>
            </a:r>
            <a:endParaRPr lang="en-US" altLang="zh-CN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88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JMP </a:t>
            </a:r>
            <a:r>
              <a:rPr lang="en-US" altLang="zh-CN" smtClean="0"/>
              <a:t>ESP</a:t>
            </a:r>
            <a:r>
              <a:rPr lang="zh-CN" altLang="en-US"/>
              <a:t> </a:t>
            </a:r>
            <a:r>
              <a:rPr lang="en-US" altLang="zh-CN" smtClean="0"/>
              <a:t>in Ubuntu x86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4" y="1709271"/>
            <a:ext cx="5644153" cy="33927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41" y="1721078"/>
            <a:ext cx="5667768" cy="33691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2525" y="5697277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vul_func</a:t>
            </a:r>
            <a:r>
              <a:rPr lang="zh-CN" altLang="en-US" smtClean="0"/>
              <a:t>返回前夕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81850" y="5713728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jmp esp</a:t>
            </a:r>
            <a:r>
              <a:rPr lang="zh-CN" altLang="en-US"/>
              <a:t>跳</a:t>
            </a:r>
            <a:r>
              <a:rPr lang="zh-CN" altLang="en-US" smtClean="0"/>
              <a:t>转到栈空间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JMP </a:t>
            </a:r>
            <a:r>
              <a:rPr lang="en-US" altLang="zh-CN" smtClean="0"/>
              <a:t>ESP</a:t>
            </a:r>
            <a:r>
              <a:rPr lang="zh-CN" altLang="en-US"/>
              <a:t> </a:t>
            </a:r>
            <a:r>
              <a:rPr lang="en-US" altLang="zh-CN" smtClean="0"/>
              <a:t>in Win7 x86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9" y="1652587"/>
            <a:ext cx="3562350" cy="456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1652587"/>
            <a:ext cx="74390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JMP </a:t>
            </a:r>
            <a:r>
              <a:rPr lang="en-US" altLang="zh-CN" smtClean="0"/>
              <a:t>ESP</a:t>
            </a:r>
            <a:r>
              <a:rPr lang="zh-CN" altLang="en-US"/>
              <a:t> </a:t>
            </a:r>
            <a:r>
              <a:rPr lang="en-US" altLang="zh-CN" smtClean="0"/>
              <a:t>in Win7 x86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33" y="1728787"/>
            <a:ext cx="5400675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382" y="3268717"/>
            <a:ext cx="59721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9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9" y="1719898"/>
            <a:ext cx="8734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《0day</a:t>
            </a:r>
            <a:r>
              <a:rPr lang="zh-CN" altLang="en-US" dirty="0"/>
              <a:t>安全：软件漏洞分析技术（第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zh-CN" altLang="en-US" dirty="0" smtClean="0"/>
              <a:t>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第二、三章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3"/>
              </a:rPr>
              <a:t>Exploit writing tutorial part 1 : Stack Based </a:t>
            </a:r>
            <a:r>
              <a:rPr lang="en-US" altLang="zh-CN" dirty="0" smtClean="0">
                <a:hlinkClick r:id="rId3"/>
              </a:rPr>
              <a:t>Overflows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4"/>
              </a:rPr>
              <a:t>Exploit writing tutorial part 2 : Stack Based Overflows – jumping to </a:t>
            </a:r>
            <a:r>
              <a:rPr lang="en-US" altLang="zh-CN" dirty="0" err="1" smtClean="0">
                <a:hlinkClick r:id="rId4"/>
              </a:rPr>
              <a:t>shellcode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《</a:t>
            </a:r>
            <a:r>
              <a:rPr lang="en-US" altLang="zh-CN" dirty="0" err="1"/>
              <a:t>SploitFun</a:t>
            </a:r>
            <a:r>
              <a:rPr lang="en-US" altLang="zh-CN" dirty="0"/>
              <a:t> Linux x86 Exploit</a:t>
            </a:r>
            <a:r>
              <a:rPr lang="zh-CN" altLang="en-US" dirty="0"/>
              <a:t>开发系列教程</a:t>
            </a:r>
            <a:r>
              <a:rPr lang="en-US" altLang="zh-CN" dirty="0" smtClean="0"/>
              <a:t>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5"/>
              </a:rPr>
              <a:t>Stack Based Buffer Overflow Tutorial, part 1 — </a:t>
            </a:r>
            <a:r>
              <a:rPr lang="en-US" altLang="zh-CN" dirty="0" smtClean="0">
                <a:hlinkClick r:id="rId5"/>
              </a:rPr>
              <a:t>Introduction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6"/>
              </a:rPr>
              <a:t>Stack Based Buffer Overflow Tutorial, part 2 — Exploiting the stack </a:t>
            </a:r>
            <a:r>
              <a:rPr lang="en-US" altLang="zh-CN" dirty="0" smtClean="0">
                <a:hlinkClick r:id="rId6"/>
              </a:rPr>
              <a:t>overflow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7"/>
              </a:rPr>
              <a:t>Stack Based Buffer Overflow Tutorial, part 3 — Adding </a:t>
            </a:r>
            <a:r>
              <a:rPr lang="en-US" altLang="zh-CN" dirty="0" err="1">
                <a:hlinkClick r:id="rId7"/>
              </a:rPr>
              <a:t>shellcode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归纳与展望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9" y="1719898"/>
            <a:ext cx="873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1996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《Smashing Stack For Fun And Profit》</a:t>
            </a:r>
            <a:r>
              <a:rPr lang="zh-CN" altLang="en-US" dirty="0" smtClean="0"/>
              <a:t>横空出世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1998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“JMP ESP” </a:t>
            </a:r>
            <a:r>
              <a:rPr lang="zh-CN" altLang="en-US" dirty="0" smtClean="0"/>
              <a:t>手法被提出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此后</a:t>
            </a:r>
            <a:r>
              <a:rPr lang="en-US" altLang="zh-CN" dirty="0" smtClean="0"/>
              <a:t>Win2K</a:t>
            </a:r>
            <a:r>
              <a:rPr lang="zh-CN" altLang="en-US" dirty="0" smtClean="0"/>
              <a:t>直到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XP SP2</a:t>
            </a:r>
            <a:r>
              <a:rPr lang="zh-CN" altLang="en-US" dirty="0" smtClean="0"/>
              <a:t>时代，经典栈溢出都是主要的漏洞战场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2009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XP SP3/WIN 7 SP1</a:t>
            </a:r>
            <a:r>
              <a:rPr lang="zh-CN" altLang="en-US" dirty="0" smtClean="0"/>
              <a:t>开始在系统层面应用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尽管两个</a:t>
            </a:r>
            <a:r>
              <a:rPr lang="en-US" altLang="zh-CN" dirty="0" smtClean="0"/>
              <a:t>mitigation</a:t>
            </a:r>
            <a:r>
              <a:rPr lang="zh-CN" altLang="en-US" dirty="0"/>
              <a:t>已</a:t>
            </a:r>
            <a:r>
              <a:rPr lang="zh-CN" altLang="en-US" dirty="0" smtClean="0"/>
              <a:t>部署，软件市场依然会滞后。如果说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年之前经典栈溢出利用手法如火如荼，那么从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一直到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年左右可谓是末日狂欢。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81258" y="3920173"/>
            <a:ext cx="873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</a:rPr>
              <a:t>ASLR</a:t>
            </a:r>
            <a:r>
              <a:rPr lang="zh-CN" altLang="en-US" dirty="0" smtClean="0">
                <a:solidFill>
                  <a:srgbClr val="00B0F0"/>
                </a:solidFill>
              </a:rPr>
              <a:t>和</a:t>
            </a:r>
            <a:r>
              <a:rPr lang="en-US" altLang="zh-CN" dirty="0" smtClean="0">
                <a:solidFill>
                  <a:srgbClr val="00B0F0"/>
                </a:solidFill>
              </a:rPr>
              <a:t>DEP</a:t>
            </a:r>
            <a:r>
              <a:rPr lang="zh-CN" altLang="en-US" dirty="0" smtClean="0">
                <a:solidFill>
                  <a:srgbClr val="00B0F0"/>
                </a:solidFill>
              </a:rPr>
              <a:t>是</a:t>
            </a:r>
            <a:r>
              <a:rPr lang="zh-CN" altLang="en-US" smtClean="0">
                <a:solidFill>
                  <a:srgbClr val="00B0F0"/>
                </a:solidFill>
              </a:rPr>
              <a:t>什么</a:t>
            </a:r>
            <a:r>
              <a:rPr lang="zh-CN" altLang="en-US" smtClean="0">
                <a:solidFill>
                  <a:srgbClr val="00B0F0"/>
                </a:solidFill>
              </a:rPr>
              <a:t>？</a:t>
            </a:r>
            <a:endParaRPr lang="en-US" altLang="zh-CN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B0F0"/>
                </a:solidFill>
              </a:rPr>
              <a:t>GS cookie/stack canary</a:t>
            </a:r>
            <a:r>
              <a:rPr lang="zh-CN" altLang="en-US" smtClean="0">
                <a:solidFill>
                  <a:srgbClr val="00B0F0"/>
                </a:solidFill>
              </a:rPr>
              <a:t>是什么？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F0"/>
                </a:solidFill>
              </a:rPr>
              <a:t>后</a:t>
            </a:r>
            <a:r>
              <a:rPr lang="zh-CN" altLang="en-US" dirty="0" smtClean="0">
                <a:solidFill>
                  <a:srgbClr val="00B0F0"/>
                </a:solidFill>
              </a:rPr>
              <a:t>来者如何</a:t>
            </a:r>
            <a:r>
              <a:rPr lang="en-US" altLang="zh-CN" smtClean="0">
                <a:solidFill>
                  <a:srgbClr val="00B0F0"/>
                </a:solidFill>
              </a:rPr>
              <a:t>bypass</a:t>
            </a:r>
            <a:r>
              <a:rPr lang="zh-CN" altLang="en-US" smtClean="0">
                <a:solidFill>
                  <a:srgbClr val="00B0F0"/>
                </a:solidFill>
              </a:rPr>
              <a:t>这些</a:t>
            </a:r>
            <a:r>
              <a:rPr lang="en-US" altLang="zh-CN" smtClean="0">
                <a:solidFill>
                  <a:srgbClr val="00B0F0"/>
                </a:solidFill>
              </a:rPr>
              <a:t>mitigation</a:t>
            </a:r>
            <a:r>
              <a:rPr lang="zh-CN" altLang="en-US" dirty="0" smtClean="0">
                <a:solidFill>
                  <a:srgbClr val="00B0F0"/>
                </a:solidFill>
              </a:rPr>
              <a:t>？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2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必备基础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二进制安全：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1. </a:t>
            </a:r>
            <a:r>
              <a:rPr lang="zh-CN" altLang="en-US"/>
              <a:t>至少</a:t>
            </a:r>
            <a:r>
              <a:rPr lang="zh-CN" altLang="en-US" smtClean="0"/>
              <a:t>掌握一种高级语言，含</a:t>
            </a:r>
            <a:r>
              <a:rPr lang="en-US" altLang="zh-CN" smtClean="0"/>
              <a:t>C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2. </a:t>
            </a:r>
            <a:r>
              <a:rPr lang="zh-CN" altLang="en-US"/>
              <a:t>熟悉</a:t>
            </a:r>
            <a:r>
              <a:rPr lang="en-US" altLang="zh-CN" smtClean="0"/>
              <a:t>x86/x64</a:t>
            </a:r>
            <a:r>
              <a:rPr lang="zh-CN" altLang="en-US" smtClean="0"/>
              <a:t>汇编。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熟悉</a:t>
            </a:r>
            <a:r>
              <a:rPr lang="en-US" altLang="zh-CN" smtClean="0"/>
              <a:t>OS</a:t>
            </a:r>
            <a:r>
              <a:rPr lang="zh-CN" altLang="en-US" smtClean="0"/>
              <a:t>的各个组件。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4. </a:t>
            </a:r>
            <a:r>
              <a:rPr lang="zh-CN" altLang="en-US" smtClean="0"/>
              <a:t>流畅的英文阅读能力。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00B0F0"/>
                </a:solidFill>
              </a:rPr>
              <a:t>比</a:t>
            </a:r>
            <a:r>
              <a:rPr lang="zh-CN" altLang="en-US" smtClean="0">
                <a:solidFill>
                  <a:srgbClr val="00B0F0"/>
                </a:solidFill>
              </a:rPr>
              <a:t>起基础与天赋，更为重要的是：</a:t>
            </a:r>
            <a:endParaRPr lang="en-US" altLang="zh-CN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00B0F0"/>
                </a:solidFill>
              </a:rPr>
              <a:t>	</a:t>
            </a:r>
            <a:r>
              <a:rPr lang="zh-CN" altLang="en-US" smtClean="0">
                <a:solidFill>
                  <a:srgbClr val="00B0F0"/>
                </a:solidFill>
              </a:rPr>
              <a:t>敢于开始的勇气 </a:t>
            </a:r>
            <a:r>
              <a:rPr lang="en-US" altLang="zh-CN" smtClean="0">
                <a:solidFill>
                  <a:srgbClr val="00B0F0"/>
                </a:solidFill>
              </a:rPr>
              <a:t>+ </a:t>
            </a:r>
            <a:r>
              <a:rPr lang="zh-CN" altLang="en-US" smtClean="0">
                <a:solidFill>
                  <a:srgbClr val="00B0F0"/>
                </a:solidFill>
              </a:rPr>
              <a:t>持之以恒的毅力</a:t>
            </a:r>
            <a:endParaRPr lang="en-US" altLang="zh-CN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应用程序内存空间布局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8" y="1853248"/>
            <a:ext cx="4801968" cy="4195762"/>
          </a:xfrm>
        </p:spPr>
      </p:pic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29350" y="1853248"/>
            <a:ext cx="4410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 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内存布局：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高</a:t>
            </a:r>
            <a:r>
              <a:rPr lang="en-US" altLang="zh-CN" dirty="0" smtClean="0"/>
              <a:t>1GB</a:t>
            </a:r>
            <a:r>
              <a:rPr lang="zh-CN" altLang="en-US" dirty="0" smtClean="0"/>
              <a:t>空间是内核所使用并由所有用户态应用程序共享的。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栈自底向上增长，尺寸动态变化，默认临界大小是</a:t>
            </a:r>
            <a:r>
              <a:rPr lang="en-US" altLang="zh-CN" dirty="0" smtClean="0"/>
              <a:t>8M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Stack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间有个随机偏移量用于防止栈溢出污染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Mappings</a:t>
            </a:r>
            <a:r>
              <a:rPr lang="zh-CN" altLang="en-US" dirty="0" smtClean="0"/>
              <a:t>区间主要布置动态链接库。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默认进程堆自顶向下增长。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0x08048000</a:t>
            </a:r>
            <a:r>
              <a:rPr lang="zh-CN" altLang="en-US" dirty="0" smtClean="0"/>
              <a:t>开始的低地址映射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各个节区成段。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296025" y="4992569"/>
            <a:ext cx="443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Linux 2.6.7</a:t>
            </a:r>
            <a:r>
              <a:rPr lang="zh-CN" altLang="en-US" dirty="0" smtClean="0"/>
              <a:t>内核以前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方向相反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X64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方向也相反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6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栈</a:t>
            </a:r>
            <a:r>
              <a:rPr lang="zh-CN" altLang="en-US" dirty="0" smtClean="0"/>
              <a:t>帧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局部变量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函数调用上下文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7" y="1623579"/>
            <a:ext cx="4208318" cy="47538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1650" y="1560536"/>
            <a:ext cx="5057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栈是一种</a:t>
            </a:r>
            <a:r>
              <a:rPr lang="en-US" altLang="zh-CN" dirty="0" smtClean="0"/>
              <a:t>LIFO</a:t>
            </a:r>
            <a:r>
              <a:rPr lang="zh-CN" altLang="en-US" dirty="0" smtClean="0"/>
              <a:t>的数据结构。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应用程序有一到多个用户态栈。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栈自底向上增长，由指令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引起其动态变化。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局部变量布局在栈中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调用</a:t>
            </a:r>
            <a:r>
              <a:rPr lang="zh-CN" altLang="en-US" dirty="0" smtClean="0"/>
              <a:t>函数时参数由栈传递，返回地址也存储于栈中。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函数</a:t>
            </a:r>
            <a:r>
              <a:rPr lang="zh-CN" altLang="en-US" dirty="0" smtClean="0"/>
              <a:t>调用上下文与局部变量共同组成了栈帧</a:t>
            </a:r>
            <a:r>
              <a:rPr lang="en-US" altLang="zh-CN" dirty="0" smtClean="0"/>
              <a:t>——Stack Frame.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81650" y="4657725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栈</a:t>
            </a:r>
            <a:r>
              <a:rPr lang="zh-CN" altLang="en-US" dirty="0" smtClean="0">
                <a:solidFill>
                  <a:srgbClr val="00B0F0"/>
                </a:solidFill>
              </a:rPr>
              <a:t>帧实际上只是一个通俗的说法，关于栈帧的上下界历来有两种说法，一曰以</a:t>
            </a:r>
            <a:r>
              <a:rPr lang="en-US" altLang="zh-CN" dirty="0" smtClean="0">
                <a:solidFill>
                  <a:srgbClr val="00B0F0"/>
                </a:solidFill>
              </a:rPr>
              <a:t>EBP</a:t>
            </a:r>
            <a:r>
              <a:rPr lang="zh-CN" altLang="en-US" dirty="0" smtClean="0">
                <a:solidFill>
                  <a:srgbClr val="00B0F0"/>
                </a:solidFill>
              </a:rPr>
              <a:t>和</a:t>
            </a:r>
            <a:r>
              <a:rPr lang="en-US" altLang="zh-CN" dirty="0" smtClean="0">
                <a:solidFill>
                  <a:srgbClr val="00B0F0"/>
                </a:solidFill>
              </a:rPr>
              <a:t>ESP</a:t>
            </a:r>
            <a:r>
              <a:rPr lang="zh-CN" altLang="en-US" dirty="0" smtClean="0">
                <a:solidFill>
                  <a:srgbClr val="00B0F0"/>
                </a:solidFill>
              </a:rPr>
              <a:t>之间的栈空间视为栈帧，这也是主流说法；一曰以调用参数和</a:t>
            </a:r>
            <a:r>
              <a:rPr lang="en-US" altLang="zh-CN" dirty="0" smtClean="0">
                <a:solidFill>
                  <a:srgbClr val="00B0F0"/>
                </a:solidFill>
              </a:rPr>
              <a:t>ESP</a:t>
            </a:r>
            <a:r>
              <a:rPr lang="zh-CN" altLang="en-US" dirty="0" smtClean="0">
                <a:solidFill>
                  <a:srgbClr val="00B0F0"/>
                </a:solidFill>
              </a:rPr>
              <a:t>之间的栈空间视为栈帧，我个人更倾向于这种说法，因为它便于理解。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函数</a:t>
            </a:r>
            <a:r>
              <a:rPr lang="zh-CN" altLang="en-US" dirty="0" smtClean="0"/>
              <a:t>调用过程中栈的变化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303480"/>
              </p:ext>
            </p:extLst>
          </p:nvPr>
        </p:nvGraphicFramePr>
        <p:xfrm>
          <a:off x="500247" y="1691323"/>
          <a:ext cx="984885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Visio" r:id="rId3" imgW="9848682" imgH="5000710" progId="Visio.Drawing.15">
                  <p:embed/>
                </p:oleObj>
              </mc:Choice>
              <mc:Fallback>
                <p:oleObj name="Visio" r:id="rId3" imgW="9848682" imgH="500071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247" y="1691323"/>
                        <a:ext cx="9848850" cy="50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经典栈溢出手法的应运而生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81259" y="1704975"/>
            <a:ext cx="873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追溯到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年著名黑客杂志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phrack</a:t>
            </a:r>
            <a:r>
              <a:rPr lang="en-US" altLang="zh-CN" dirty="0" smtClean="0"/>
              <a:t>’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49</a:t>
            </a:r>
            <a:r>
              <a:rPr lang="zh-CN" altLang="en-US" dirty="0" smtClean="0"/>
              <a:t>期刊载的一篇文章：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《Smashing The Stack For Fun And Profit》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59" y="2381959"/>
            <a:ext cx="4833347" cy="43610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29450" y="2381959"/>
            <a:ext cx="4438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经典栈溢出的手法概要：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先决条件：栈局部变量可控，存在溢出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通过栈空间精心布局，布置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，并用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起始地址覆盖栈帧的</a:t>
            </a:r>
            <a:r>
              <a:rPr lang="en-US" altLang="zh-CN" dirty="0" smtClean="0"/>
              <a:t>ret 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Payload = [</a:t>
            </a:r>
            <a:r>
              <a:rPr lang="en-US" altLang="zh-CN" dirty="0" err="1" smtClean="0"/>
              <a:t>Nop</a:t>
            </a:r>
            <a:r>
              <a:rPr lang="en-US" altLang="zh-CN" dirty="0" smtClean="0"/>
              <a:t> sled + ] </a:t>
            </a:r>
            <a:r>
              <a:rPr lang="en-US" altLang="zh-CN" dirty="0" err="1" smtClean="0"/>
              <a:t>Shellcode</a:t>
            </a:r>
            <a:r>
              <a:rPr lang="en-US" altLang="zh-CN" dirty="0" smtClean="0"/>
              <a:t> + Pad + </a:t>
            </a:r>
            <a:r>
              <a:rPr lang="en-US" altLang="zh-CN" dirty="0" err="1" smtClean="0"/>
              <a:t>Shellcode’s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zh-CN" altLang="en-US" dirty="0" smtClean="0"/>
              <a:t>存在的问题：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Shellcode</a:t>
            </a:r>
            <a:r>
              <a:rPr lang="zh-CN" altLang="en-US" dirty="0" smtClean="0"/>
              <a:t>地址在不同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上不确定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B0F0"/>
                </a:solidFill>
              </a:rPr>
              <a:t>每次运行地址都会变化（</a:t>
            </a:r>
            <a:r>
              <a:rPr lang="en-US" altLang="zh-CN" dirty="0" smtClean="0">
                <a:solidFill>
                  <a:srgbClr val="00B0F0"/>
                </a:solidFill>
              </a:rPr>
              <a:t>ASLR</a:t>
            </a:r>
            <a:r>
              <a:rPr lang="zh-CN" altLang="en-US" dirty="0" smtClean="0">
                <a:solidFill>
                  <a:srgbClr val="00B0F0"/>
                </a:solidFill>
              </a:rPr>
              <a:t>）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9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以一个经典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论道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81649" y="1566491"/>
            <a:ext cx="505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fread</a:t>
            </a:r>
            <a:r>
              <a:rPr lang="zh-CN" altLang="en-US" dirty="0" smtClean="0"/>
              <a:t>时，指定的长度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超过了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尺寸。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输入数据长度可控，在</a:t>
            </a:r>
            <a:r>
              <a:rPr lang="en-US" altLang="zh-CN" dirty="0" smtClean="0"/>
              <a:t>input.txt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可以精心操纵</a:t>
            </a:r>
            <a:r>
              <a:rPr lang="en-US" altLang="zh-CN" dirty="0" smtClean="0"/>
              <a:t>input.txt</a:t>
            </a:r>
            <a:r>
              <a:rPr lang="zh-CN" altLang="en-US" dirty="0" smtClean="0"/>
              <a:t>，对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进行溢出布置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、覆盖</a:t>
            </a:r>
            <a:r>
              <a:rPr lang="en-US" altLang="zh-CN" dirty="0" smtClean="0"/>
              <a:t>ret 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81650" y="3469480"/>
            <a:ext cx="5057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 by step: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确定栈帧布局，</a:t>
            </a:r>
            <a:r>
              <a:rPr lang="zh-CN" altLang="en-US"/>
              <a:t>计算出</a:t>
            </a:r>
            <a:r>
              <a:rPr lang="en-US" altLang="zh-CN" smtClean="0"/>
              <a:t>buf</a:t>
            </a:r>
            <a:r>
              <a:rPr lang="zh-CN" altLang="en-US" smtClean="0"/>
              <a:t>到</a:t>
            </a:r>
            <a:r>
              <a:rPr lang="en-US" altLang="zh-CN" smtClean="0"/>
              <a:t>ret addr</a:t>
            </a:r>
            <a:r>
              <a:rPr lang="zh-CN" altLang="en-US" smtClean="0"/>
              <a:t>的</a:t>
            </a:r>
            <a:r>
              <a:rPr lang="en-US" altLang="zh-CN" smtClean="0"/>
              <a:t>offset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先对</a:t>
            </a:r>
            <a:r>
              <a:rPr lang="en-US" altLang="zh-CN" smtClean="0"/>
              <a:t>buf</a:t>
            </a:r>
            <a:r>
              <a:rPr lang="zh-CN" altLang="en-US" smtClean="0"/>
              <a:t>填充无效数据，通过调试找出</a:t>
            </a:r>
            <a:r>
              <a:rPr lang="en-US" altLang="zh-CN" smtClean="0"/>
              <a:t>buf</a:t>
            </a:r>
            <a:r>
              <a:rPr lang="zh-CN" altLang="en-US" smtClean="0"/>
              <a:t>的首地址并覆盖</a:t>
            </a:r>
            <a:r>
              <a:rPr lang="en-US" altLang="zh-CN" smtClean="0"/>
              <a:t>ret addr</a:t>
            </a:r>
            <a:r>
              <a:rPr lang="zh-CN" altLang="en-US" smtClean="0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用一段</a:t>
            </a:r>
            <a:r>
              <a:rPr lang="en-US" altLang="zh-CN" smtClean="0"/>
              <a:t>shellcode</a:t>
            </a:r>
            <a:r>
              <a:rPr lang="zh-CN" altLang="en-US" smtClean="0"/>
              <a:t>填充</a:t>
            </a:r>
            <a:r>
              <a:rPr lang="en-US" altLang="zh-CN" smtClean="0"/>
              <a:t>buf</a:t>
            </a:r>
            <a:r>
              <a:rPr lang="zh-CN" altLang="en-US" smtClean="0"/>
              <a:t>，这段</a:t>
            </a:r>
            <a:r>
              <a:rPr lang="en-US" altLang="zh-CN" smtClean="0"/>
              <a:t>shellcode</a:t>
            </a:r>
            <a:r>
              <a:rPr lang="zh-CN" altLang="en-US" smtClean="0"/>
              <a:t>会弹一个</a:t>
            </a:r>
            <a:r>
              <a:rPr lang="en-US" altLang="zh-CN" smtClean="0"/>
              <a:t>shell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43" y="1566491"/>
            <a:ext cx="4029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以一个经典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论道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76325" y="1555183"/>
            <a:ext cx="8639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IDA</a:t>
            </a:r>
            <a:r>
              <a:rPr lang="zh-CN" altLang="en-US" smtClean="0"/>
              <a:t>或者</a:t>
            </a:r>
            <a:r>
              <a:rPr lang="en-US" altLang="zh-CN" smtClean="0"/>
              <a:t>gdb</a:t>
            </a:r>
            <a:r>
              <a:rPr lang="zh-CN" altLang="en-US" smtClean="0"/>
              <a:t>找出</a:t>
            </a:r>
            <a:r>
              <a:rPr lang="en-US" altLang="zh-CN" smtClean="0"/>
              <a:t>buf</a:t>
            </a:r>
            <a:r>
              <a:rPr lang="zh-CN" altLang="en-US" smtClean="0"/>
              <a:t>距离</a:t>
            </a:r>
            <a:r>
              <a:rPr lang="en-US" altLang="zh-CN" smtClean="0"/>
              <a:t>ret addr</a:t>
            </a:r>
            <a:r>
              <a:rPr lang="zh-CN" altLang="en-US" smtClean="0"/>
              <a:t>的</a:t>
            </a:r>
            <a:r>
              <a:rPr lang="en-US" altLang="zh-CN" smtClean="0"/>
              <a:t>offset</a:t>
            </a:r>
            <a:r>
              <a:rPr lang="zh-CN" altLang="en-US" smtClean="0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gdb</a:t>
            </a:r>
            <a:r>
              <a:rPr lang="zh-CN" altLang="en-US" smtClean="0"/>
              <a:t>找出</a:t>
            </a:r>
            <a:r>
              <a:rPr lang="en-US" altLang="zh-CN" smtClean="0"/>
              <a:t>buf</a:t>
            </a:r>
            <a:r>
              <a:rPr lang="zh-CN" altLang="en-US" smtClean="0"/>
              <a:t>起始的地址。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python –c ‘”A”*76+”B”*4+”\xdc\xee\xff\xbf”’ &gt; input.txt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替换</a:t>
            </a:r>
            <a:r>
              <a:rPr lang="en-US" altLang="zh-CN" smtClean="0"/>
              <a:t>”A”*76</a:t>
            </a:r>
            <a:r>
              <a:rPr lang="zh-CN" altLang="en-US" smtClean="0"/>
              <a:t>为</a:t>
            </a:r>
            <a:r>
              <a:rPr lang="en-US" altLang="zh-CN" smtClean="0"/>
              <a:t>shellcode+pads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2861229"/>
            <a:ext cx="6251864" cy="3654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32" y="2853435"/>
            <a:ext cx="3273136" cy="36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You jmp, I jmp esp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76325" y="1555183"/>
            <a:ext cx="8639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硬编码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地址的缺陷：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对于不同版本系统来说，硬编码的地址是硬伤。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尚有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装卸引起的“移位”。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引入以后，栈每次运行基址都是随机的。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28791" y="2822008"/>
            <a:ext cx="8639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原始的解决措施：</a:t>
            </a:r>
            <a:r>
              <a:rPr lang="en-US" altLang="zh-CN" dirty="0" err="1" smtClean="0"/>
              <a:t>nop</a:t>
            </a:r>
            <a:r>
              <a:rPr lang="en-US" altLang="zh-CN" dirty="0" smtClean="0"/>
              <a:t> sled</a:t>
            </a:r>
            <a:r>
              <a:rPr lang="zh-CN" altLang="en-US" dirty="0" smtClean="0"/>
              <a:t>滑板指令可以增大一定的命中率。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时间来到了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”Cult </a:t>
            </a:r>
            <a:r>
              <a:rPr lang="en-US" altLang="zh-CN" dirty="0"/>
              <a:t>of the Dead </a:t>
            </a:r>
            <a:r>
              <a:rPr lang="en-US" altLang="zh-CN" dirty="0" smtClean="0"/>
              <a:t>Cow”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Dlidog</a:t>
            </a:r>
            <a:r>
              <a:rPr lang="zh-CN" altLang="en-US" dirty="0"/>
              <a:t>在</a:t>
            </a:r>
            <a:r>
              <a:rPr lang="en-US" altLang="zh-CN" dirty="0" err="1"/>
              <a:t>Bugtrq</a:t>
            </a:r>
            <a:r>
              <a:rPr lang="zh-CN" altLang="en-US" dirty="0"/>
              <a:t>邮件列表中以</a:t>
            </a:r>
            <a:r>
              <a:rPr lang="en-US" altLang="zh-CN" dirty="0" err="1"/>
              <a:t>MIcrosoft</a:t>
            </a:r>
            <a:r>
              <a:rPr lang="en-US" altLang="zh-CN" dirty="0"/>
              <a:t> </a:t>
            </a:r>
            <a:r>
              <a:rPr lang="en-US" altLang="zh-CN" dirty="0" err="1"/>
              <a:t>Netmeeting</a:t>
            </a:r>
            <a:r>
              <a:rPr lang="zh-CN" altLang="en-US" dirty="0"/>
              <a:t>为例首次提出利用</a:t>
            </a:r>
            <a:r>
              <a:rPr lang="en-US" altLang="zh-CN" dirty="0" err="1"/>
              <a:t>jmp</a:t>
            </a:r>
            <a:r>
              <a:rPr lang="en-US" altLang="zh-CN" dirty="0"/>
              <a:t> </a:t>
            </a:r>
            <a:r>
              <a:rPr lang="en-US" altLang="zh-CN" dirty="0" err="1"/>
              <a:t>esp</a:t>
            </a:r>
            <a:r>
              <a:rPr lang="zh-CN" altLang="en-US" dirty="0"/>
              <a:t>完成对</a:t>
            </a:r>
            <a:r>
              <a:rPr lang="en-US" altLang="zh-CN" dirty="0" err="1"/>
              <a:t>ShellCode</a:t>
            </a:r>
            <a:r>
              <a:rPr lang="zh-CN" altLang="en-US" dirty="0"/>
              <a:t>的动态定位，从而解决</a:t>
            </a:r>
            <a:r>
              <a:rPr lang="zh-CN" altLang="en-US" dirty="0" smtClean="0"/>
              <a:t>了栈帧</a:t>
            </a:r>
            <a:r>
              <a:rPr lang="zh-CN" altLang="en-US" dirty="0"/>
              <a:t>移位问题给开发稳定的</a:t>
            </a:r>
            <a:r>
              <a:rPr lang="en-US" altLang="zh-CN" dirty="0"/>
              <a:t>exploit</a:t>
            </a:r>
            <a:r>
              <a:rPr lang="zh-CN" altLang="en-US" dirty="0"/>
              <a:t>带来的重重</a:t>
            </a:r>
            <a:r>
              <a:rPr lang="zh-CN" altLang="en-US" dirty="0" smtClean="0"/>
              <a:t>困难。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一般情况下，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寄存器中的地址总是指向系统栈中且不会被溢出的数据破坏，函数返回时，</a:t>
            </a:r>
            <a:r>
              <a:rPr lang="en-US" altLang="zh-CN" dirty="0" smtClean="0"/>
              <a:t>ESP</a:t>
            </a:r>
            <a:r>
              <a:rPr lang="zh-CN" altLang="en-US" dirty="0" smtClean="0"/>
              <a:t>所指向的位置恰好是我们所淹没的返回地址的下一个位置。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可以说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这一思想是栈溢出利用技术的一个里程碑。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56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1436</TotalTime>
  <Words>1179</Words>
  <Application>Microsoft Office PowerPoint</Application>
  <PresentationFormat>宽屏</PresentationFormat>
  <Paragraphs>130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Century Gothic</vt:lpstr>
      <vt:lpstr>宋体</vt:lpstr>
      <vt:lpstr>Arial</vt:lpstr>
      <vt:lpstr>Calibri</vt:lpstr>
      <vt:lpstr>Times New Roman</vt:lpstr>
      <vt:lpstr>Wingdings</vt:lpstr>
      <vt:lpstr>Wingdings 3</vt:lpstr>
      <vt:lpstr>离子</vt:lpstr>
      <vt:lpstr>Visio</vt:lpstr>
      <vt:lpstr>经典栈溢出 </vt:lpstr>
      <vt:lpstr>必备基础</vt:lpstr>
      <vt:lpstr>应用程序内存空间布局</vt:lpstr>
      <vt:lpstr>栈帧 = 局部变量 + 函数调用上下文</vt:lpstr>
      <vt:lpstr>函数调用过程中栈的变化</vt:lpstr>
      <vt:lpstr>经典栈溢出手法的应运而生</vt:lpstr>
      <vt:lpstr>以一个经典demo论道</vt:lpstr>
      <vt:lpstr>以一个经典demo论道</vt:lpstr>
      <vt:lpstr>You jmp, I jmp esp</vt:lpstr>
      <vt:lpstr>You jmp, I jmp esp</vt:lpstr>
      <vt:lpstr>You jmp, I jmp esp</vt:lpstr>
      <vt:lpstr>Search “JMP ESP”</vt:lpstr>
      <vt:lpstr>Search “JMP ESP”</vt:lpstr>
      <vt:lpstr>JMP ESP演练</vt:lpstr>
      <vt:lpstr>JMP ESP in Ubuntu x86</vt:lpstr>
      <vt:lpstr>JMP ESP in Win7 x86</vt:lpstr>
      <vt:lpstr>JMP ESP in Win7 x86</vt:lpstr>
      <vt:lpstr>references</vt:lpstr>
      <vt:lpstr>归纳与展望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89</cp:revision>
  <dcterms:created xsi:type="dcterms:W3CDTF">2018-06-19T08:38:55Z</dcterms:created>
  <dcterms:modified xsi:type="dcterms:W3CDTF">2018-06-23T09:01:07Z</dcterms:modified>
</cp:coreProperties>
</file>