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303" r:id="rId4"/>
    <p:sldId id="293" r:id="rId5"/>
    <p:sldId id="294" r:id="rId6"/>
    <p:sldId id="295" r:id="rId7"/>
    <p:sldId id="296" r:id="rId8"/>
    <p:sldId id="305" r:id="rId9"/>
    <p:sldId id="304" r:id="rId10"/>
    <p:sldId id="299" r:id="rId11"/>
    <p:sldId id="306" r:id="rId12"/>
    <p:sldId id="307" r:id="rId13"/>
    <p:sldId id="308" r:id="rId14"/>
    <p:sldId id="310" r:id="rId15"/>
    <p:sldId id="311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D6486-D901-4820-A9EA-4A674C49AD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zzysecurity.com/tutorials/mr_me/4.html" TargetMode="External"/><Relationship Id="rId2" Type="http://schemas.openxmlformats.org/officeDocument/2006/relationships/hyperlink" Target="http://www.fuzzysecurity.com/tutorials/mr_me/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uzzysecurity.com/tutorials/mr_me/6.html" TargetMode="External"/><Relationship Id="rId4" Type="http://schemas.openxmlformats.org/officeDocument/2006/relationships/hyperlink" Target="http://www.fuzzysecurity.com/tutorials/mr_me/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6000" dirty="0"/>
              <a:t>近代</a:t>
            </a:r>
            <a:r>
              <a:rPr lang="en-US" altLang="zh-CN" sz="6000" dirty="0" smtClean="0"/>
              <a:t>Windows</a:t>
            </a:r>
            <a:r>
              <a:rPr lang="zh-CN" altLang="en-US" sz="6000" smtClean="0"/>
              <a:t>用户堆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利用基础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@date: 2018-08-21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安全机制</a:t>
            </a:r>
            <a:r>
              <a:rPr lang="en-US" altLang="zh-CN" dirty="0" smtClean="0"/>
              <a:t>—PEB random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81258" y="1533525"/>
            <a:ext cx="8734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上古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PEB</a:t>
            </a:r>
            <a:r>
              <a:rPr lang="zh-CN" altLang="en-US" dirty="0" smtClean="0"/>
              <a:t>因为固定地址</a:t>
            </a:r>
            <a:r>
              <a:rPr lang="en-US" altLang="zh-CN" dirty="0" smtClean="0"/>
              <a:t>0x7FFDF000</a:t>
            </a:r>
            <a:r>
              <a:rPr lang="zh-CN" altLang="en-US" dirty="0" smtClean="0"/>
              <a:t>加上内含两个函数指针的问题，导致通用堆溢出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非常靠谱！所以</a:t>
            </a:r>
            <a:r>
              <a:rPr lang="en-US" altLang="zh-CN" dirty="0" smtClean="0"/>
              <a:t>PEB</a:t>
            </a:r>
            <a:r>
              <a:rPr lang="zh-CN" altLang="en-US" dirty="0" smtClean="0"/>
              <a:t>后来就被随机化基址了，尽管随机化，但变化范围有限，且线程越多，其变化范围就越窄。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Matt Conover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CanSecWest</a:t>
            </a:r>
            <a:r>
              <a:rPr lang="en-US" altLang="zh-CN" dirty="0" smtClean="0"/>
              <a:t> 04</a:t>
            </a:r>
            <a:r>
              <a:rPr lang="zh-CN" altLang="en-US" dirty="0" smtClean="0"/>
              <a:t>的演讲议题</a:t>
            </a:r>
            <a:r>
              <a:rPr lang="en-US" altLang="zh-CN" dirty="0" smtClean="0"/>
              <a:t>”Windows Heap Exploitation(Win2K SP0 through </a:t>
            </a:r>
            <a:r>
              <a:rPr lang="en-US" altLang="zh-CN" dirty="0" err="1" smtClean="0"/>
              <a:t>WinXP</a:t>
            </a:r>
            <a:r>
              <a:rPr lang="en-US" altLang="zh-CN" dirty="0" smtClean="0"/>
              <a:t> SP2)”</a:t>
            </a:r>
            <a:r>
              <a:rPr lang="zh-CN" altLang="en-US" dirty="0" smtClean="0"/>
              <a:t>针对</a:t>
            </a:r>
            <a:r>
              <a:rPr lang="en-US" altLang="zh-CN" dirty="0" smtClean="0"/>
              <a:t>PEB random</a:t>
            </a:r>
            <a:r>
              <a:rPr lang="zh-CN" altLang="en-US" dirty="0" smtClean="0"/>
              <a:t>机制进行了深入探讨，指出该变化范围只是</a:t>
            </a:r>
            <a:r>
              <a:rPr lang="en-US" altLang="zh-CN" dirty="0" smtClean="0"/>
              <a:t>0x7FFDF000~0x7FFD4000</a:t>
            </a:r>
            <a:r>
              <a:rPr lang="zh-CN" altLang="en-US" dirty="0" smtClean="0"/>
              <a:t>之间移动，线程越多，越容易被探测出来。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后来</a:t>
            </a:r>
            <a:r>
              <a:rPr lang="en-US" altLang="zh-CN" dirty="0"/>
              <a:t>PEB</a:t>
            </a:r>
            <a:r>
              <a:rPr lang="zh-CN" altLang="en-US" dirty="0"/>
              <a:t>里的两个函数指针不再使用了，所以其实</a:t>
            </a:r>
            <a:r>
              <a:rPr lang="en-US" altLang="zh-CN" dirty="0"/>
              <a:t>PEB</a:t>
            </a:r>
            <a:r>
              <a:rPr lang="zh-CN" altLang="en-US" dirty="0"/>
              <a:t>随不随机也就那么回事儿了。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82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通用</a:t>
            </a:r>
            <a:r>
              <a:rPr lang="en-US" altLang="zh-CN" smtClean="0"/>
              <a:t>Exp</a:t>
            </a:r>
            <a:r>
              <a:rPr lang="zh-CN" altLang="en-US"/>
              <a:t>技术</a:t>
            </a:r>
            <a:r>
              <a:rPr lang="zh-CN" altLang="en-US" smtClean="0"/>
              <a:t>之</a:t>
            </a:r>
            <a:r>
              <a:rPr lang="en-US" altLang="zh-CN" smtClean="0"/>
              <a:t>LAL overwrite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fuzzysecurity.com/tutorials/mr_me/images/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26176"/>
            <a:ext cx="50863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uzzysecurity.com/tutorials/mr_me/images/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1514244"/>
            <a:ext cx="53054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81259" y="5495925"/>
            <a:ext cx="1003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 </a:t>
            </a:r>
            <a:r>
              <a:rPr lang="zh-CN" altLang="en-US" smtClean="0"/>
              <a:t>连续分配两个尺寸相同的</a:t>
            </a:r>
            <a:r>
              <a:rPr lang="en-US" altLang="zh-CN" smtClean="0"/>
              <a:t>chunk 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。保证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是物理毗邻的，</a:t>
            </a:r>
            <a:r>
              <a:rPr lang="en-US" altLang="zh-CN" smtClean="0"/>
              <a:t>A</a:t>
            </a:r>
            <a:r>
              <a:rPr lang="zh-CN" altLang="en-US" smtClean="0"/>
              <a:t>在</a:t>
            </a:r>
            <a:r>
              <a:rPr lang="en-US" altLang="zh-CN" smtClean="0"/>
              <a:t>B</a:t>
            </a:r>
            <a:r>
              <a:rPr lang="zh-CN" altLang="en-US" smtClean="0"/>
              <a:t>正前方。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释放</a:t>
            </a:r>
            <a:r>
              <a:rPr lang="en-US" altLang="zh-CN" smtClean="0"/>
              <a:t>B</a:t>
            </a:r>
            <a:r>
              <a:rPr lang="zh-CN" altLang="en-US" smtClean="0"/>
              <a:t>。</a:t>
            </a:r>
            <a:r>
              <a:rPr lang="en-US" altLang="zh-CN" smtClean="0"/>
              <a:t>B</a:t>
            </a:r>
            <a:r>
              <a:rPr lang="zh-CN" altLang="en-US" smtClean="0"/>
              <a:t>被挂入</a:t>
            </a:r>
            <a:r>
              <a:rPr lang="en-US" altLang="zh-CN" smtClean="0"/>
              <a:t>LAL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溢出</a:t>
            </a:r>
            <a:r>
              <a:rPr lang="en-US" altLang="zh-CN" smtClean="0"/>
              <a:t>A</a:t>
            </a:r>
            <a:r>
              <a:rPr lang="zh-CN" altLang="en-US" smtClean="0"/>
              <a:t>块，由于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的物理位置正后方块，于是</a:t>
            </a:r>
            <a:r>
              <a:rPr lang="en-US" altLang="zh-CN" smtClean="0"/>
              <a:t>A</a:t>
            </a:r>
            <a:r>
              <a:rPr lang="zh-CN" altLang="en-US" smtClean="0"/>
              <a:t>会覆盖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en-US" altLang="zh-CN" smtClean="0"/>
              <a:t>Flink</a:t>
            </a:r>
            <a:r>
              <a:rPr lang="zh-CN" altLang="en-US" smtClean="0"/>
              <a:t>指针。覆盖值可控。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通用</a:t>
            </a:r>
            <a:r>
              <a:rPr lang="en-US" altLang="zh-CN" smtClean="0"/>
              <a:t>Exp</a:t>
            </a:r>
            <a:r>
              <a:rPr lang="zh-CN" altLang="en-US"/>
              <a:t>技术</a:t>
            </a:r>
            <a:r>
              <a:rPr lang="zh-CN" altLang="en-US" smtClean="0"/>
              <a:t>之</a:t>
            </a:r>
            <a:r>
              <a:rPr lang="en-US" altLang="zh-CN" smtClean="0"/>
              <a:t>LAL overwrite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www.fuzzysecurity.com/tutorials/mr_me/images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51720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uzzysecurity.com/tutorials/mr_me/images/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1654584"/>
            <a:ext cx="51720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75375" y="4133850"/>
            <a:ext cx="517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4. B</a:t>
            </a:r>
            <a:r>
              <a:rPr lang="zh-CN" altLang="en-US" smtClean="0"/>
              <a:t>的</a:t>
            </a:r>
            <a:r>
              <a:rPr lang="en-US" altLang="zh-CN" smtClean="0"/>
              <a:t>Flink</a:t>
            </a:r>
            <a:r>
              <a:rPr lang="zh-CN" altLang="en-US" smtClean="0"/>
              <a:t>指针指向了一个可控的地址</a:t>
            </a:r>
            <a:r>
              <a:rPr lang="en-US" altLang="zh-CN" smtClean="0"/>
              <a:t>Addr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5. </a:t>
            </a:r>
            <a:r>
              <a:rPr lang="zh-CN" altLang="en-US" smtClean="0"/>
              <a:t>再连续分配两次，第一次返回</a:t>
            </a:r>
            <a:r>
              <a:rPr lang="en-US" altLang="zh-CN" smtClean="0"/>
              <a:t>chunk B</a:t>
            </a:r>
            <a:r>
              <a:rPr lang="zh-CN" altLang="en-US" smtClean="0"/>
              <a:t>，第二次返回</a:t>
            </a:r>
            <a:r>
              <a:rPr lang="en-US" altLang="zh-CN" smtClean="0"/>
              <a:t>chunk C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的首地址是我们控制的地址</a:t>
            </a:r>
            <a:r>
              <a:rPr lang="en-US" altLang="zh-CN" smtClean="0"/>
              <a:t>Addr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59259" y="5372100"/>
            <a:ext cx="8791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</a:t>
            </a:r>
            <a:r>
              <a:rPr lang="zh-CN" altLang="en-US" smtClean="0"/>
              <a:t>控地址的选择：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/>
              <a:t>可以</a:t>
            </a:r>
            <a:r>
              <a:rPr lang="zh-CN" altLang="en-US" smtClean="0"/>
              <a:t>被触发的函数指针，比如</a:t>
            </a:r>
            <a:r>
              <a:rPr lang="en-US" altLang="zh-CN" smtClean="0"/>
              <a:t>PEB</a:t>
            </a:r>
            <a:r>
              <a:rPr lang="zh-CN" altLang="en-US" smtClean="0"/>
              <a:t>的一对临界区锁函数、对象虚函数、</a:t>
            </a:r>
            <a:r>
              <a:rPr lang="en-US" altLang="zh-CN" smtClean="0"/>
              <a:t>HeapBase</a:t>
            </a:r>
            <a:r>
              <a:rPr lang="zh-CN" altLang="en-US" smtClean="0"/>
              <a:t>的</a:t>
            </a:r>
            <a:r>
              <a:rPr lang="en-US" altLang="zh-CN" smtClean="0"/>
              <a:t>CommitRoutine</a:t>
            </a:r>
            <a:r>
              <a:rPr lang="zh-CN" altLang="en-US" smtClean="0"/>
              <a:t>。可控数据选择</a:t>
            </a:r>
            <a:r>
              <a:rPr lang="en-US" altLang="zh-CN" smtClean="0"/>
              <a:t>Shellcode</a:t>
            </a:r>
            <a:r>
              <a:rPr lang="zh-CN" altLang="en-US" smtClean="0"/>
              <a:t>即可。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关键核心数据，此时就相当于上帝之手，任意地址改写任意数据。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通用</a:t>
            </a:r>
            <a:r>
              <a:rPr lang="en-US" altLang="zh-CN" smtClean="0"/>
              <a:t>Exp</a:t>
            </a:r>
            <a:r>
              <a:rPr lang="zh-CN" altLang="en-US"/>
              <a:t>技术</a:t>
            </a:r>
            <a:r>
              <a:rPr lang="zh-CN" altLang="en-US" smtClean="0"/>
              <a:t>之</a:t>
            </a:r>
            <a:r>
              <a:rPr lang="en-US" altLang="zh-CN" smtClean="0"/>
              <a:t>Freelist[0]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" y="1583837"/>
            <a:ext cx="5256068" cy="18270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697" y="3468694"/>
            <a:ext cx="562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</a:rPr>
              <a:t>g = HeapAlloc(hHeap,HEAP_ZERO_MEMORY,0x30)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66" y="1583837"/>
            <a:ext cx="6303818" cy="1749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057" y="4113548"/>
            <a:ext cx="6407727" cy="2320636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471093" y="2202472"/>
            <a:ext cx="321784" cy="51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318091" y="3379050"/>
            <a:ext cx="904567" cy="688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8935" y="4067471"/>
            <a:ext cx="5272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smtClean="0">
                <a:latin typeface="Arial" panose="020B0604020202020204" pitchFamily="34" charset="0"/>
              </a:rPr>
              <a:t>Adjustment:</a:t>
            </a:r>
          </a:p>
          <a:p>
            <a:r>
              <a:rPr lang="en-US" altLang="zh-CN" i="1" smtClean="0">
                <a:latin typeface="Arial" panose="020B0604020202020204" pitchFamily="34" charset="0"/>
              </a:rPr>
              <a:t>ChunkA(2</a:t>
            </a:r>
            <a:r>
              <a:rPr lang="en-US" altLang="zh-CN" i="1">
                <a:latin typeface="Arial" panose="020B0604020202020204" pitchFamily="34" charset="0"/>
              </a:rPr>
              <a:t>)-&gt;FLINK = Chunk B</a:t>
            </a:r>
          </a:p>
          <a:p>
            <a:r>
              <a:rPr lang="pl-PL" altLang="zh-CN" i="1">
                <a:latin typeface="Arial" panose="020B0604020202020204" pitchFamily="34" charset="0"/>
              </a:rPr>
              <a:t>ChunkA(2)-&gt;BLINK = Chunk B-&gt;BLINK</a:t>
            </a:r>
          </a:p>
          <a:p>
            <a:r>
              <a:rPr lang="en-US" altLang="zh-CN" i="1">
                <a:latin typeface="Arial" panose="020B0604020202020204" pitchFamily="34" charset="0"/>
              </a:rPr>
              <a:t>ChunkB-&gt;BLINK-&gt;FLINK = Chunk A(2)</a:t>
            </a:r>
          </a:p>
          <a:p>
            <a:r>
              <a:rPr lang="en-US" altLang="zh-CN" i="1">
                <a:latin typeface="Arial" panose="020B0604020202020204" pitchFamily="34" charset="0"/>
              </a:rPr>
              <a:t>ChunkB-&gt;BLINK – </a:t>
            </a:r>
            <a:r>
              <a:rPr lang="en-US" altLang="zh-CN" i="1">
                <a:latin typeface="Arial" panose="020B0604020202020204" pitchFamily="34" charset="0"/>
              </a:rPr>
              <a:t>ChunkA(2</a:t>
            </a:r>
            <a:r>
              <a:rPr lang="en-US" altLang="zh-CN" i="1" smtClean="0">
                <a:latin typeface="Arial" panose="020B0604020202020204" pitchFamily="34" charset="0"/>
              </a:rPr>
              <a:t>)</a:t>
            </a:r>
          </a:p>
          <a:p>
            <a:endParaRPr lang="en-US" altLang="zh-CN" i="1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failwest</a:t>
            </a:r>
            <a:r>
              <a:rPr lang="zh-CN" altLang="en-US" smtClean="0">
                <a:latin typeface="Arial" panose="020B0604020202020204" pitchFamily="34" charset="0"/>
              </a:rPr>
              <a:t>曾总结了从</a:t>
            </a:r>
            <a:r>
              <a:rPr lang="en-US" altLang="zh-CN" smtClean="0">
                <a:latin typeface="Arial" panose="020B0604020202020204" pitchFamily="34" charset="0"/>
              </a:rPr>
              <a:t>Freelist[0]</a:t>
            </a:r>
            <a:r>
              <a:rPr lang="zh-CN" altLang="en-US" smtClean="0">
                <a:latin typeface="Arial" panose="020B0604020202020204" pitchFamily="34" charset="0"/>
              </a:rPr>
              <a:t>分配的</a:t>
            </a:r>
            <a:r>
              <a:rPr lang="en-US" altLang="zh-CN" smtClean="0">
                <a:latin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</a:rPr>
              <a:t>个过程，其中后两个过程是可以利用的，即</a:t>
            </a:r>
            <a:r>
              <a:rPr lang="en-US" altLang="zh-CN" smtClean="0">
                <a:latin typeface="Arial" panose="020B0604020202020204" pitchFamily="34" charset="0"/>
              </a:rPr>
              <a:t>search</a:t>
            </a:r>
            <a:r>
              <a:rPr lang="zh-CN" altLang="en-US" smtClean="0">
                <a:latin typeface="Arial" panose="020B0604020202020204" pitchFamily="34" charset="0"/>
              </a:rPr>
              <a:t>和</a:t>
            </a:r>
            <a:r>
              <a:rPr lang="en-US" altLang="zh-CN" smtClean="0">
                <a:latin typeface="Arial" panose="020B0604020202020204" pitchFamily="34" charset="0"/>
              </a:rPr>
              <a:t>relink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Exploiting Freelist[0] ReLinking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8024" y="3397990"/>
            <a:ext cx="562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</a:rPr>
              <a:t>g = HeapAlloc(hHeap,HEAP_ZERO_MEMORY,0x30)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419724" y="2095537"/>
            <a:ext cx="389241" cy="51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8277378" y="3300636"/>
            <a:ext cx="904567" cy="46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8024" y="3960920"/>
            <a:ext cx="4879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smtClean="0">
                <a:latin typeface="Arial" panose="020B0604020202020204" pitchFamily="34" charset="0"/>
              </a:rPr>
              <a:t>Adjustment:</a:t>
            </a:r>
          </a:p>
          <a:p>
            <a:r>
              <a:rPr lang="en-US" altLang="zh-CN" i="1" smtClean="0">
                <a:latin typeface="Arial" panose="020B0604020202020204" pitchFamily="34" charset="0"/>
              </a:rPr>
              <a:t>ChunkA(2</a:t>
            </a:r>
            <a:r>
              <a:rPr lang="en-US" altLang="zh-CN" i="1">
                <a:latin typeface="Arial" panose="020B0604020202020204" pitchFamily="34" charset="0"/>
              </a:rPr>
              <a:t>)-&gt;FLINK = Chunk B</a:t>
            </a:r>
          </a:p>
          <a:p>
            <a:r>
              <a:rPr lang="pl-PL" altLang="zh-CN" i="1">
                <a:latin typeface="Arial" panose="020B0604020202020204" pitchFamily="34" charset="0"/>
              </a:rPr>
              <a:t>ChunkA(2)-&gt;BLINK = Chunk B-&gt;BLINK</a:t>
            </a:r>
          </a:p>
          <a:p>
            <a:r>
              <a:rPr lang="en-US" altLang="zh-CN" i="1">
                <a:latin typeface="Arial" panose="020B0604020202020204" pitchFamily="34" charset="0"/>
              </a:rPr>
              <a:t>ChunkB-&gt;BLINK-&gt;FLINK = Chunk A(2)</a:t>
            </a:r>
          </a:p>
          <a:p>
            <a:r>
              <a:rPr lang="en-US" altLang="zh-CN" i="1">
                <a:latin typeface="Arial" panose="020B0604020202020204" pitchFamily="34" charset="0"/>
              </a:rPr>
              <a:t>ChunkB-&gt;BLINK – </a:t>
            </a:r>
            <a:r>
              <a:rPr lang="en-US" altLang="zh-CN" i="1">
                <a:latin typeface="Arial" panose="020B0604020202020204" pitchFamily="34" charset="0"/>
              </a:rPr>
              <a:t>ChunkA(2</a:t>
            </a:r>
            <a:r>
              <a:rPr lang="en-US" altLang="zh-CN" i="1" smtClean="0">
                <a:latin typeface="Arial" panose="020B0604020202020204" pitchFamily="34" charset="0"/>
              </a:rPr>
              <a:t>)</a:t>
            </a:r>
          </a:p>
          <a:p>
            <a:endParaRPr lang="en-US" altLang="zh-CN" i="1" smtClean="0">
              <a:latin typeface="Arial" panose="020B0604020202020204" pitchFamily="34" charset="0"/>
            </a:endParaRPr>
          </a:p>
          <a:p>
            <a:r>
              <a:rPr lang="en-US" altLang="zh-CN"/>
              <a:t>ChunkA(2)-&gt;FLINK = 0xAAAAAAAAh</a:t>
            </a:r>
          </a:p>
          <a:p>
            <a:r>
              <a:rPr lang="en-US" altLang="zh-CN"/>
              <a:t>ChunkA(2)-&gt;BLINK = 0xWRITEABLE</a:t>
            </a:r>
          </a:p>
          <a:p>
            <a:r>
              <a:rPr lang="en-US" altLang="zh-CN"/>
              <a:t>[0xWRITEABLE] = Chunk A(2)</a:t>
            </a:r>
          </a:p>
          <a:p>
            <a:r>
              <a:rPr lang="en-US" altLang="zh-CN" b="1"/>
              <a:t>[0xAAAAAAAAh +4]= ChunkA(2)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7" y="1498551"/>
            <a:ext cx="4909705" cy="1705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19" y="1489891"/>
            <a:ext cx="6052705" cy="17231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10" y="3802575"/>
            <a:ext cx="6156614" cy="2260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132" y="6141237"/>
            <a:ext cx="4875068" cy="5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Exploiting Freelist[0] Searching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8024" y="3397990"/>
            <a:ext cx="562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</a:rPr>
              <a:t>g = HeapAlloc(hHeap,HEAP_ZERO_MEMORY,0x30)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419725" y="2216568"/>
            <a:ext cx="389241" cy="511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9" y="1599446"/>
            <a:ext cx="4892386" cy="16452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66" y="2105788"/>
            <a:ext cx="5457825" cy="733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39" y="4084565"/>
            <a:ext cx="5276850" cy="14097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904666" y="37673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To overwrite the atexit() ptr table </a:t>
            </a:r>
            <a:r>
              <a:rPr lang="en-US" altLang="zh-CN">
                <a:latin typeface="Arial" panose="020B0604020202020204" pitchFamily="34" charset="0"/>
              </a:rPr>
              <a:t>we </a:t>
            </a:r>
            <a:r>
              <a:rPr lang="en-US" altLang="zh-CN" smtClean="0">
                <a:latin typeface="Arial" panose="020B0604020202020204" pitchFamily="34" charset="0"/>
              </a:rPr>
              <a:t>will: 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. </a:t>
            </a:r>
            <a:r>
              <a:rPr lang="en-US" altLang="zh-CN" smtClean="0">
                <a:latin typeface="Arial" panose="020B0604020202020204" pitchFamily="34" charset="0"/>
              </a:rPr>
              <a:t> overwrite </a:t>
            </a:r>
            <a:r>
              <a:rPr lang="en-US" altLang="zh-CN">
                <a:latin typeface="Arial" panose="020B0604020202020204" pitchFamily="34" charset="0"/>
              </a:rPr>
              <a:t>a chunk in freelist[0]</a:t>
            </a:r>
          </a:p>
          <a:p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. </a:t>
            </a:r>
            <a:r>
              <a:rPr lang="en-US" altLang="zh-CN" smtClean="0">
                <a:latin typeface="Arial" panose="020B0604020202020204" pitchFamily="34" charset="0"/>
              </a:rPr>
              <a:t> exploit </a:t>
            </a:r>
            <a:r>
              <a:rPr lang="en-US" altLang="zh-CN">
                <a:latin typeface="Arial" panose="020B0604020202020204" pitchFamily="34" charset="0"/>
              </a:rPr>
              <a:t>the freelist[0] searching routine to </a:t>
            </a:r>
            <a:r>
              <a:rPr lang="en-US" altLang="zh-CN">
                <a:latin typeface="Arial" panose="020B0604020202020204" pitchFamily="34" charset="0"/>
              </a:rPr>
              <a:t>return </a:t>
            </a:r>
            <a:r>
              <a:rPr lang="en-US" altLang="zh-CN" smtClean="0">
                <a:latin typeface="Arial" panose="020B0604020202020204" pitchFamily="34" charset="0"/>
              </a:rPr>
              <a:t>a 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pointer </a:t>
            </a:r>
            <a:r>
              <a:rPr lang="en-US" altLang="zh-CN">
                <a:latin typeface="Arial" panose="020B0604020202020204" pitchFamily="34" charset="0"/>
              </a:rPr>
              <a:t>to </a:t>
            </a:r>
            <a:r>
              <a:rPr lang="en-US" altLang="zh-CN">
                <a:latin typeface="Arial" panose="020B0604020202020204" pitchFamily="34" charset="0"/>
              </a:rPr>
              <a:t>the </a:t>
            </a:r>
            <a:r>
              <a:rPr lang="en-US" altLang="zh-CN" smtClean="0">
                <a:latin typeface="Arial" panose="020B0604020202020204" pitchFamily="34" charset="0"/>
              </a:rPr>
              <a:t>heap freelists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</a:rPr>
              <a:t>. </a:t>
            </a:r>
            <a:r>
              <a:rPr lang="en-US" altLang="zh-CN" smtClean="0">
                <a:latin typeface="Arial" panose="020B0604020202020204" pitchFamily="34" charset="0"/>
              </a:rPr>
              <a:t> overwrite </a:t>
            </a:r>
            <a:r>
              <a:rPr lang="en-US" altLang="zh-CN">
                <a:latin typeface="Arial" panose="020B0604020202020204" pitchFamily="34" charset="0"/>
              </a:rPr>
              <a:t>the freelists with a pointer to the atexit() pointer table</a:t>
            </a:r>
          </a:p>
          <a:p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</a:rPr>
              <a:t>. </a:t>
            </a:r>
            <a:r>
              <a:rPr lang="en-US" altLang="zh-CN" smtClean="0">
                <a:latin typeface="Arial" panose="020B0604020202020204" pitchFamily="34" charset="0"/>
              </a:rPr>
              <a:t> overwrite </a:t>
            </a:r>
            <a:r>
              <a:rPr lang="en-US" altLang="zh-CN">
                <a:latin typeface="Arial" panose="020B0604020202020204" pitchFamily="34" charset="0"/>
              </a:rPr>
              <a:t>the atexit() ptr table to point to a portion of itself </a:t>
            </a:r>
            <a:r>
              <a:rPr lang="en-US" altLang="zh-CN">
                <a:latin typeface="Arial" panose="020B0604020202020204" pitchFamily="34" charset="0"/>
              </a:rPr>
              <a:t>containing </a:t>
            </a:r>
            <a:r>
              <a:rPr lang="en-US" altLang="zh-CN" smtClean="0">
                <a:latin typeface="Arial" panose="020B0604020202020204" pitchFamily="34" charset="0"/>
              </a:rPr>
              <a:t>thecode </a:t>
            </a:r>
            <a:r>
              <a:rPr lang="en-US" altLang="zh-CN">
                <a:latin typeface="Arial" panose="020B0604020202020204" pitchFamily="34" charset="0"/>
              </a:rPr>
              <a:t>to execute.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references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81259" y="1561237"/>
            <a:ext cx="87344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《0day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安全：软件漏洞分析技术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–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第十五章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《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软件调试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》-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第二十三章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 Heap Overflows - </a:t>
            </a:r>
            <a:r>
              <a:rPr lang="en-GB" altLang="zh-CN" b="1" dirty="0">
                <a:latin typeface="Tahoma" panose="020B0604030504040204" pitchFamily="34" charset="0"/>
              </a:rPr>
              <a:t>David Litchfield </a:t>
            </a:r>
            <a:endParaRPr lang="en-US" altLang="zh-CN" b="1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Windows Heap </a:t>
            </a:r>
            <a:r>
              <a:rPr lang="en-US" altLang="zh-CN" b="1" dirty="0" smtClean="0"/>
              <a:t>Exploitation (Win2KSP0 </a:t>
            </a:r>
            <a:r>
              <a:rPr lang="en-US" altLang="zh-CN" b="1" dirty="0"/>
              <a:t>through WinXPSP2</a:t>
            </a:r>
            <a:r>
              <a:rPr lang="en-US" altLang="zh-CN" b="1" dirty="0" smtClean="0"/>
              <a:t>)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Practical Windows XP/2003 Heap </a:t>
            </a:r>
            <a:r>
              <a:rPr lang="en-US" altLang="zh-CN" b="1" dirty="0" smtClean="0"/>
              <a:t>Exploitation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Exploiting </a:t>
            </a:r>
            <a:r>
              <a:rPr lang="en-US" altLang="zh-CN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Freelist</a:t>
            </a:r>
            <a:r>
              <a:rPr lang="en-US" altLang="zh-CN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[0] On XP Service </a:t>
            </a:r>
            <a:r>
              <a:rPr lang="en-US" altLang="zh-CN" b="1" kern="100">
                <a:latin typeface="Consolas" panose="020B0609020204030204" pitchFamily="49" charset="0"/>
                <a:cs typeface="Times New Roman" panose="02020603050405020304" pitchFamily="18" charset="0"/>
              </a:rPr>
              <a:t>Pack </a:t>
            </a:r>
            <a:r>
              <a:rPr lang="en-US" altLang="zh-CN" b="1" kern="100" smtClean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smtClean="0"/>
              <a:t>Defeating </a:t>
            </a:r>
            <a:r>
              <a:rPr lang="en-US" altLang="zh-CN" b="1"/>
              <a:t>Microsoft Windows XP SP2 Heap protection </a:t>
            </a:r>
            <a:r>
              <a:rPr lang="en-US" altLang="zh-CN" b="1" smtClean="0"/>
              <a:t>and </a:t>
            </a:r>
            <a:r>
              <a:rPr lang="en-US" altLang="zh-CN" b="1"/>
              <a:t>DEP bypass </a:t>
            </a:r>
            <a:endParaRPr lang="en-US" altLang="zh-CN" b="1" kern="10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>
                <a:hlinkClick r:id="rId2"/>
              </a:rPr>
              <a:t>Heap Overflows For Humans </a:t>
            </a:r>
            <a:r>
              <a:rPr lang="en-US" altLang="zh-CN" b="1" smtClean="0">
                <a:hlinkClick r:id="rId2"/>
              </a:rPr>
              <a:t>102</a:t>
            </a:r>
            <a:endParaRPr lang="en-US" altLang="zh-CN" b="1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>
                <a:hlinkClick r:id="rId3"/>
              </a:rPr>
              <a:t>Heap Overflows For Humans </a:t>
            </a:r>
            <a:r>
              <a:rPr lang="en-US" altLang="zh-CN" b="1" smtClean="0">
                <a:hlinkClick r:id="rId3"/>
              </a:rPr>
              <a:t>102.5</a:t>
            </a:r>
            <a:endParaRPr lang="en-US" altLang="zh-CN" b="1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>
                <a:hlinkClick r:id="rId4"/>
              </a:rPr>
              <a:t>Heap Overflows For Humans 103</a:t>
            </a:r>
            <a:endParaRPr lang="en-US" altLang="zh-CN" b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smtClean="0">
                <a:hlinkClick r:id="rId5"/>
              </a:rPr>
              <a:t>Heap Overflows For Humans 103.5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0777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堆历史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Win2K – </a:t>
            </a:r>
            <a:r>
              <a:rPr lang="en-US" altLang="zh-CN" kern="1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SP1: </a:t>
            </a:r>
            <a:r>
              <a:rPr lang="zh-CN" altLang="en-US" kern="1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仅考虑了性能与功能完整性，没有考虑任何安全因素，极易被利用。</a:t>
            </a:r>
            <a:endParaRPr lang="en-US" altLang="zh-CN" kern="1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err="1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WinXP</a:t>
            </a:r>
            <a:r>
              <a:rPr lang="en-US" altLang="zh-CN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SP2 ~ Win2003: </a:t>
            </a:r>
            <a:r>
              <a:rPr lang="zh-CN" altLang="en-US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加入了安全因素（</a:t>
            </a:r>
            <a:r>
              <a:rPr lang="en-US" altLang="zh-CN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chunk cookie/safe unlink</a:t>
            </a:r>
            <a:r>
              <a:rPr lang="zh-CN" altLang="en-US" kern="100" dirty="0" smtClean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），利用手法受限，门槛提高。</a:t>
            </a:r>
            <a:endParaRPr lang="en-US" altLang="zh-CN" kern="100" dirty="0" smtClean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 Vista ~ Win7: 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堆管理的里程碑，整体架构具有较大的改动。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后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Win7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(Win8.1/Win10)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：皆有所变化，堆的安全性愈发固若金汤。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研究一门技术，应该从它的历史轨迹着手，如此才能对整个技术的发展与更迭有一个全盘的认识。自阶段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以来，利用的门槛逐渐提高，通用堆利用手法也逐渐失效。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本节我们来实战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WinSP2 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~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Win2003</a:t>
            </a:r>
            <a:r>
              <a:rPr lang="zh-CN" altLang="en-US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时代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用户态堆的各种利用手法。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安全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—Heap Cookie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259" y="1561237"/>
            <a:ext cx="87344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在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XP SP2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时代引入，嵌套在块首的单字节。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Chunk header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的结构发生了变化，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cookie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占用了原本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Segment Index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的位置，而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Segment Index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移位到原本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Tag Index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的位置，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Tag Index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被废弃。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对攻击者而言，连续溢出的情境下，如果要改变</a:t>
            </a:r>
            <a:r>
              <a:rPr lang="en-US" altLang="zh-CN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lags, Segment Index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或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域等信息，就必须覆盖堆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Cookie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，而在没有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leak info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的情境下，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Cookie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值的正确性只能靠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force brute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，因为单字节只有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256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种可能，所以还是给予了攻击者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1/256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的成功性！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两大硬伤：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Cookie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值只在</a:t>
            </a: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RtlHeapFree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时被检查，分配时不进行检查。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RtlpHeapReportCorruption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能否终止进程依赖于</a:t>
            </a:r>
            <a:endParaRPr lang="en-US" altLang="zh-CN" kern="1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kern="100" dirty="0" err="1" smtClean="0">
                <a:latin typeface="Consolas" panose="020B0609020204030204" pitchFamily="49" charset="0"/>
                <a:cs typeface="Times New Roman" panose="02020603050405020304" pitchFamily="18" charset="0"/>
              </a:rPr>
              <a:t>HeapEnableTerminateOnCorrupton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是否被设定，</a:t>
            </a:r>
            <a:r>
              <a:rPr lang="en-US" altLang="zh-CN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Windows XP SP2~Win2003</a:t>
            </a:r>
            <a:r>
              <a:rPr lang="zh-CN" altLang="en-US" kern="1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时代默认并没有设置。</a:t>
            </a:r>
            <a:endParaRPr lang="en-US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244912"/>
            <a:ext cx="3800475" cy="9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busy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47"/>
          <p:cNvGrpSpPr>
            <a:grpSpLocks/>
          </p:cNvGrpSpPr>
          <p:nvPr/>
        </p:nvGrpSpPr>
        <p:grpSpPr bwMode="auto">
          <a:xfrm>
            <a:off x="1479734" y="4215448"/>
            <a:ext cx="8077200" cy="990600"/>
            <a:chOff x="240" y="1344"/>
            <a:chExt cx="5088" cy="624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40" y="1344"/>
              <a:ext cx="508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488" y="1344"/>
              <a:ext cx="1296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Previous chunk 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size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40" y="1344"/>
              <a:ext cx="1248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Self Size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784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Cookie</a:t>
              </a:r>
              <a:endPara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408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>
                  <a:ea typeface="宋体" panose="02010600030101010101" pitchFamily="2" charset="-122"/>
                </a:rPr>
                <a:t>Flags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032" y="1344"/>
              <a:ext cx="624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Unused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bytes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656" y="1344"/>
              <a:ext cx="67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Segm</a:t>
              </a:r>
              <a:r>
                <a:rPr lang="en-US" altLang="zh-CN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ent</a:t>
              </a:r>
            </a:p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Index</a:t>
              </a:r>
              <a:endPara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1327334" y="5663248"/>
            <a:ext cx="8388350" cy="519113"/>
            <a:chOff x="144" y="2880"/>
            <a:chExt cx="5284" cy="327"/>
          </a:xfrm>
        </p:grpSpPr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240" y="2880"/>
              <a:ext cx="5088" cy="96"/>
              <a:chOff x="240" y="2928"/>
              <a:chExt cx="5088" cy="96"/>
            </a:xfrm>
          </p:grpSpPr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7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8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9"/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1"/>
              <p:cNvSpPr>
                <a:spLocks noChangeShapeType="1"/>
              </p:cNvSpPr>
              <p:nvPr/>
            </p:nvSpPr>
            <p:spPr bwMode="auto">
              <a:xfrm>
                <a:off x="4032" y="2931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2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53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4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71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38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201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68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30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39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55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52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54" name="Group 52"/>
          <p:cNvGrpSpPr>
            <a:grpSpLocks/>
          </p:cNvGrpSpPr>
          <p:nvPr/>
        </p:nvGrpSpPr>
        <p:grpSpPr bwMode="auto">
          <a:xfrm>
            <a:off x="7499534" y="1853248"/>
            <a:ext cx="2038350" cy="3452813"/>
            <a:chOff x="4032" y="480"/>
            <a:chExt cx="1284" cy="2175"/>
          </a:xfrm>
        </p:grpSpPr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4032" y="480"/>
              <a:ext cx="1284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01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Busy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02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Extra present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04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Fill pattern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08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Virtual Alloc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10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Last entry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20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FFU1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40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FFU2</a:t>
              </a:r>
            </a:p>
            <a:p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80 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600">
                  <a:solidFill>
                    <a:schemeClr val="tx1"/>
                  </a:solidFill>
                  <a:ea typeface="宋体" panose="02010600030101010101" pitchFamily="2" charset="-122"/>
                </a:rPr>
                <a:t> No coalesce</a:t>
              </a:r>
            </a:p>
          </p:txBody>
        </p:sp>
        <p:cxnSp>
          <p:nvCxnSpPr>
            <p:cNvPr id="56" name="AutoShape 50"/>
            <p:cNvCxnSpPr>
              <a:cxnSpLocks noChangeShapeType="1"/>
              <a:stCxn id="30" idx="0"/>
              <a:endCxn id="55" idx="1"/>
            </p:cNvCxnSpPr>
            <p:nvPr/>
          </p:nvCxnSpPr>
          <p:spPr bwMode="auto">
            <a:xfrm rot="16200000" flipV="1">
              <a:off x="3457" y="1700"/>
              <a:ext cx="1530" cy="380"/>
            </a:xfrm>
            <a:prstGeom prst="bentConnector4">
              <a:avLst>
                <a:gd name="adj1" fmla="val 28927"/>
                <a:gd name="adj2" fmla="val 1378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文本框 2"/>
          <p:cNvSpPr txBox="1"/>
          <p:nvPr/>
        </p:nvSpPr>
        <p:spPr>
          <a:xfrm>
            <a:off x="1479734" y="1638300"/>
            <a:ext cx="534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Busy chunk structure – 8 Bytes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新增的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字段是一个单字节随机数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Segment Index</a:t>
            </a:r>
            <a:r>
              <a:rPr lang="zh-CN" altLang="en-US" dirty="0" smtClean="0"/>
              <a:t>被后移，</a:t>
            </a:r>
            <a:r>
              <a:rPr lang="en-US" altLang="zh-CN" dirty="0" smtClean="0"/>
              <a:t>Tag Index</a:t>
            </a:r>
            <a:r>
              <a:rPr lang="zh-CN" altLang="en-US" dirty="0" smtClean="0"/>
              <a:t>被删除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校验仅在释放时检查，分配时不检查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8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堆内部结构 </a:t>
            </a:r>
            <a:r>
              <a:rPr lang="en-US" altLang="zh-CN" dirty="0" smtClean="0"/>
              <a:t>– free chunk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79734" y="1638300"/>
            <a:ext cx="534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Free chunk structure – 8 Bytes</a:t>
            </a:r>
            <a:endParaRPr lang="zh-CN" alt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552575" y="2457450"/>
            <a:ext cx="8077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3533775" y="2457450"/>
            <a:ext cx="205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Previous chunk 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1552575" y="2457450"/>
            <a:ext cx="1981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Self Size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55911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Cookie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5817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Flags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7572375" y="245745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Unused</a:t>
            </a:r>
          </a:p>
          <a:p>
            <a:pPr algn="ctr"/>
            <a:r>
              <a:rPr lang="en-US" altLang="zh-CN" sz="1800">
                <a:ea typeface="宋体" panose="02010600030101010101" pitchFamily="2" charset="-122"/>
              </a:rPr>
              <a:t>bytes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8562975" y="2457450"/>
            <a:ext cx="1066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Segment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Index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64" name="Group 13"/>
          <p:cNvGrpSpPr>
            <a:grpSpLocks/>
          </p:cNvGrpSpPr>
          <p:nvPr/>
        </p:nvGrpSpPr>
        <p:grpSpPr bwMode="auto">
          <a:xfrm>
            <a:off x="1400175" y="4895850"/>
            <a:ext cx="8388350" cy="519113"/>
            <a:chOff x="144" y="2880"/>
            <a:chExt cx="5284" cy="327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240" y="2880"/>
              <a:ext cx="5088" cy="96"/>
              <a:chOff x="240" y="2928"/>
              <a:chExt cx="5088" cy="96"/>
            </a:xfrm>
          </p:grpSpPr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>
                <a:off x="2784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4032" y="2931"/>
                <a:ext cx="0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1"/>
              <p:cNvSpPr>
                <a:spLocks noChangeShapeType="1"/>
              </p:cNvSpPr>
              <p:nvPr/>
            </p:nvSpPr>
            <p:spPr bwMode="auto">
              <a:xfrm>
                <a:off x="465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>
                <a:off x="532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3"/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4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14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" name="Text Box 26"/>
            <p:cNvSpPr txBox="1">
              <a:spLocks noChangeArrowheads="1"/>
            </p:cNvSpPr>
            <p:nvPr/>
          </p:nvSpPr>
          <p:spPr bwMode="auto">
            <a:xfrm>
              <a:off x="71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138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201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0" name="Text Box 29"/>
            <p:cNvSpPr txBox="1">
              <a:spLocks noChangeArrowheads="1"/>
            </p:cNvSpPr>
            <p:nvPr/>
          </p:nvSpPr>
          <p:spPr bwMode="auto">
            <a:xfrm>
              <a:off x="2684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30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39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Text Box 32"/>
            <p:cNvSpPr txBox="1">
              <a:spLocks noChangeArrowheads="1"/>
            </p:cNvSpPr>
            <p:nvPr/>
          </p:nvSpPr>
          <p:spPr bwMode="auto">
            <a:xfrm>
              <a:off x="4556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5232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1552575" y="3448050"/>
            <a:ext cx="40386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dirty="0">
                <a:ea typeface="宋体" panose="02010600030101010101" pitchFamily="2" charset="-122"/>
              </a:rPr>
              <a:t>Next chunk</a:t>
            </a:r>
          </a:p>
        </p:txBody>
      </p:sp>
      <p:sp>
        <p:nvSpPr>
          <p:cNvPr id="86" name="Rectangle 37"/>
          <p:cNvSpPr>
            <a:spLocks noChangeArrowheads="1"/>
          </p:cNvSpPr>
          <p:nvPr/>
        </p:nvSpPr>
        <p:spPr bwMode="auto">
          <a:xfrm>
            <a:off x="5591175" y="3448050"/>
            <a:ext cx="40386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ea typeface="宋体" panose="02010600030101010101" pitchFamily="2" charset="-122"/>
              </a:rPr>
              <a:t>Previous chunk</a:t>
            </a:r>
          </a:p>
        </p:txBody>
      </p:sp>
    </p:spTree>
    <p:extLst>
      <p:ext uri="{BB962C8B-B14F-4D97-AF65-F5344CB8AC3E}">
        <p14:creationId xmlns:p14="http://schemas.microsoft.com/office/powerpoint/2010/main" val="32809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安全机制</a:t>
            </a:r>
            <a:r>
              <a:rPr lang="en-US" altLang="zh-CN" dirty="0" smtClean="0"/>
              <a:t>—Safe Unlinking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562100"/>
            <a:ext cx="55626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5824" y="4895850"/>
            <a:ext cx="905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前后的两个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来检查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是否被污染。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这一检查</a:t>
            </a:r>
            <a:r>
              <a:rPr lang="zh-CN" altLang="en-US" dirty="0" smtClean="0"/>
              <a:t>机制直接劝退了</a:t>
            </a:r>
            <a:r>
              <a:rPr lang="en-US" altLang="zh-CN" dirty="0" smtClean="0"/>
              <a:t>DWORD SHOOT</a:t>
            </a:r>
            <a:r>
              <a:rPr lang="zh-CN" altLang="en-US" dirty="0" smtClean="0"/>
              <a:t>手法。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但</a:t>
            </a:r>
            <a:r>
              <a:rPr lang="zh-CN" altLang="en-US" dirty="0" smtClean="0"/>
              <a:t>实际上仍然有绕过的方法，只是需要一些先决条件，在</a:t>
            </a:r>
            <a:r>
              <a:rPr lang="en-US" altLang="zh-CN" dirty="0" smtClean="0"/>
              <a:t>double free</a:t>
            </a:r>
            <a:r>
              <a:rPr lang="zh-CN" altLang="en-US" dirty="0" smtClean="0"/>
              <a:t>漏洞利用中非常常见。</a:t>
            </a:r>
            <a:endParaRPr lang="zh-CN" altLang="en-US" dirty="0"/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6972484" y="2678522"/>
            <a:ext cx="4495800" cy="838200"/>
            <a:chOff x="720" y="1680"/>
            <a:chExt cx="3552" cy="672"/>
          </a:xfrm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720" y="168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160" y="168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3552" y="1680"/>
              <a:ext cx="720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1440" y="1824"/>
              <a:ext cx="72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2880" y="1824"/>
              <a:ext cx="72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 rot="10790451">
              <a:off x="1440" y="2207"/>
              <a:ext cx="720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 rot="10790451">
              <a:off x="2832" y="2207"/>
              <a:ext cx="720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699421" y="3867933"/>
            <a:ext cx="5102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(B-&gt;</a:t>
            </a:r>
            <a:r>
              <a:rPr lang="en-US" altLang="zh-CN" dirty="0" err="1">
                <a:solidFill>
                  <a:schemeClr val="accent2"/>
                </a:solidFill>
              </a:rPr>
              <a:t>Flink</a:t>
            </a:r>
            <a:r>
              <a:rPr lang="en-US" altLang="zh-CN" dirty="0">
                <a:solidFill>
                  <a:schemeClr val="accent2"/>
                </a:solidFill>
              </a:rPr>
              <a:t>)-&gt;Blink == B &amp;&amp; (B-&gt;Blink)-&gt;</a:t>
            </a:r>
            <a:r>
              <a:rPr lang="en-US" altLang="zh-CN" dirty="0" err="1">
                <a:solidFill>
                  <a:schemeClr val="accent2"/>
                </a:solidFill>
              </a:rPr>
              <a:t>Flink</a:t>
            </a:r>
            <a:r>
              <a:rPr lang="en-US" altLang="zh-CN" dirty="0">
                <a:solidFill>
                  <a:schemeClr val="accent2"/>
                </a:solidFill>
              </a:rPr>
              <a:t> == B</a:t>
            </a:r>
          </a:p>
        </p:txBody>
      </p:sp>
    </p:spTree>
    <p:extLst>
      <p:ext uri="{BB962C8B-B14F-4D97-AF65-F5344CB8AC3E}">
        <p14:creationId xmlns:p14="http://schemas.microsoft.com/office/powerpoint/2010/main" val="1975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Bypass Safe Unlinking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800350" y="322428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00350" y="368148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[4] Blink</a:t>
            </a: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>
            <a:off x="2495550" y="3224289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047750" y="3543377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ListHead[n]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076950" y="368148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[4] Blink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76950" y="3224289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829550" y="3511627"/>
            <a:ext cx="1447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FreeChunk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3" name="AutoShape 11"/>
          <p:cNvSpPr>
            <a:spLocks/>
          </p:cNvSpPr>
          <p:nvPr/>
        </p:nvSpPr>
        <p:spPr bwMode="auto">
          <a:xfrm>
            <a:off x="7448550" y="3224289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895350" y="4214889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ListHead[n+1]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2800350" y="4138689"/>
            <a:ext cx="1219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819150" y="2781377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ListHead[n-1]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2800350" y="2767089"/>
            <a:ext cx="1219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[4] Blink</a:t>
            </a:r>
          </a:p>
        </p:txBody>
      </p:sp>
      <p:cxnSp>
        <p:nvCxnSpPr>
          <p:cNvPr id="28" name="AutoShape 20"/>
          <p:cNvCxnSpPr>
            <a:cxnSpLocks noChangeShapeType="1"/>
            <a:stCxn id="21" idx="1"/>
            <a:endCxn id="16" idx="3"/>
          </p:cNvCxnSpPr>
          <p:nvPr/>
        </p:nvCxnSpPr>
        <p:spPr bwMode="auto">
          <a:xfrm flipH="1">
            <a:off x="4019550" y="3452889"/>
            <a:ext cx="205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1"/>
          <p:cNvCxnSpPr>
            <a:cxnSpLocks noChangeShapeType="1"/>
            <a:stCxn id="20" idx="1"/>
            <a:endCxn id="16" idx="3"/>
          </p:cNvCxnSpPr>
          <p:nvPr/>
        </p:nvCxnSpPr>
        <p:spPr bwMode="auto">
          <a:xfrm flipH="1" flipV="1">
            <a:off x="4019550" y="3452889"/>
            <a:ext cx="2057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2"/>
          <p:cNvCxnSpPr>
            <a:cxnSpLocks noChangeShapeType="1"/>
            <a:stCxn id="16" idx="3"/>
            <a:endCxn id="21" idx="1"/>
          </p:cNvCxnSpPr>
          <p:nvPr/>
        </p:nvCxnSpPr>
        <p:spPr bwMode="auto">
          <a:xfrm>
            <a:off x="4019550" y="3452889"/>
            <a:ext cx="205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3"/>
          <p:cNvCxnSpPr>
            <a:cxnSpLocks noChangeShapeType="1"/>
            <a:stCxn id="17" idx="3"/>
            <a:endCxn id="21" idx="1"/>
          </p:cNvCxnSpPr>
          <p:nvPr/>
        </p:nvCxnSpPr>
        <p:spPr bwMode="auto">
          <a:xfrm flipV="1">
            <a:off x="4019550" y="3452889"/>
            <a:ext cx="2057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896359" y="1608892"/>
            <a:ext cx="915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左边为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，右边为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构成双向链表。</a:t>
            </a:r>
            <a:endParaRPr lang="en-US" altLang="zh-CN" dirty="0" smtClean="0"/>
          </a:p>
          <a:p>
            <a:r>
              <a:rPr lang="en-US" altLang="zh-CN" dirty="0" smtClean="0"/>
              <a:t>Safe unlinking B</a:t>
            </a:r>
            <a:r>
              <a:rPr lang="zh-CN" altLang="en-US" dirty="0" smtClean="0"/>
              <a:t>则判断：</a:t>
            </a:r>
            <a:r>
              <a:rPr lang="en-US" altLang="zh-CN" dirty="0" smtClean="0"/>
              <a:t>B-&gt;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-&gt;Blink == B &amp;&amp; B-&gt;Blink-&gt;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==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5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Bypass Safe Unlinking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6359" y="1608892"/>
            <a:ext cx="915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覆写为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[n-1]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覆写为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962459" y="2726156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2962459" y="3183356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[4] Blink</a:t>
            </a:r>
          </a:p>
        </p:txBody>
      </p:sp>
      <p:sp>
        <p:nvSpPr>
          <p:cNvPr id="35" name="AutoShape 6"/>
          <p:cNvSpPr>
            <a:spLocks/>
          </p:cNvSpPr>
          <p:nvPr/>
        </p:nvSpPr>
        <p:spPr bwMode="auto">
          <a:xfrm>
            <a:off x="2657659" y="2726156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209859" y="3045244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ListHead[n]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239059" y="3183356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[4] Blink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6239059" y="2726156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7991659" y="3013494"/>
            <a:ext cx="1447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FreeChunk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0" name="AutoShape 11"/>
          <p:cNvSpPr>
            <a:spLocks/>
          </p:cNvSpPr>
          <p:nvPr/>
        </p:nvSpPr>
        <p:spPr bwMode="auto">
          <a:xfrm>
            <a:off x="7610659" y="2726156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057459" y="3716756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ListHead[n+1]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2962459" y="3640556"/>
            <a:ext cx="1219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981259" y="2283244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ListHead[n-1]</a:t>
            </a: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2962459" y="2268956"/>
            <a:ext cx="1219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dirty="0">
                <a:ea typeface="宋体" panose="02010600030101010101" pitchFamily="2" charset="-122"/>
              </a:rPr>
              <a:t>[4] Blink</a:t>
            </a:r>
          </a:p>
        </p:txBody>
      </p:sp>
      <p:cxnSp>
        <p:nvCxnSpPr>
          <p:cNvPr id="45" name="AutoShape 22"/>
          <p:cNvCxnSpPr>
            <a:cxnSpLocks noChangeShapeType="1"/>
            <a:stCxn id="32" idx="3"/>
            <a:endCxn id="38" idx="1"/>
          </p:cNvCxnSpPr>
          <p:nvPr/>
        </p:nvCxnSpPr>
        <p:spPr bwMode="auto">
          <a:xfrm>
            <a:off x="4181659" y="2954756"/>
            <a:ext cx="205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3"/>
          <p:cNvCxnSpPr>
            <a:cxnSpLocks noChangeShapeType="1"/>
            <a:endCxn id="38" idx="1"/>
          </p:cNvCxnSpPr>
          <p:nvPr/>
        </p:nvCxnSpPr>
        <p:spPr bwMode="auto">
          <a:xfrm flipV="1">
            <a:off x="4181659" y="2954756"/>
            <a:ext cx="2057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4"/>
          <p:cNvCxnSpPr>
            <a:cxnSpLocks noChangeShapeType="1"/>
            <a:stCxn id="37" idx="1"/>
            <a:endCxn id="34" idx="3"/>
          </p:cNvCxnSpPr>
          <p:nvPr/>
        </p:nvCxnSpPr>
        <p:spPr bwMode="auto">
          <a:xfrm flipH="1">
            <a:off x="4181659" y="3411956"/>
            <a:ext cx="2057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5"/>
          <p:cNvCxnSpPr>
            <a:cxnSpLocks noChangeShapeType="1"/>
            <a:endCxn id="44" idx="3"/>
          </p:cNvCxnSpPr>
          <p:nvPr/>
        </p:nvCxnSpPr>
        <p:spPr bwMode="auto">
          <a:xfrm flipH="1" flipV="1">
            <a:off x="4181659" y="2497556"/>
            <a:ext cx="2057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981259" y="4554956"/>
            <a:ext cx="915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此时：</a:t>
            </a:r>
            <a:endParaRPr lang="en-US" altLang="zh-CN" dirty="0" smtClean="0"/>
          </a:p>
          <a:p>
            <a:r>
              <a:rPr lang="en-US" altLang="zh-CN" dirty="0" smtClean="0"/>
              <a:t>B-&gt;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[n-1].Blink</a:t>
            </a:r>
            <a:r>
              <a:rPr lang="zh-CN" altLang="en-US" dirty="0" smtClean="0"/>
              <a:t>，它的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[n].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，刚好指向</a:t>
            </a:r>
            <a:r>
              <a:rPr lang="en-US" altLang="zh-CN" dirty="0" smtClean="0"/>
              <a:t>B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B-&gt;Blink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[n].Blink</a:t>
            </a:r>
            <a:r>
              <a:rPr lang="zh-CN" altLang="en-US" dirty="0" smtClean="0"/>
              <a:t>，它的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[n].Blink</a:t>
            </a:r>
            <a:r>
              <a:rPr lang="zh-CN" altLang="en-US" dirty="0" smtClean="0"/>
              <a:t>，也指向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如此即绕过。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0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Bypass Safe Unlinking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62459" y="2395256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962459" y="2852456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dirty="0">
                <a:ea typeface="宋体" panose="02010600030101010101" pitchFamily="2" charset="-122"/>
              </a:rPr>
              <a:t>[4] Blink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2657659" y="2395256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209859" y="2714344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ListHead[n]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57459" y="3385856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ListHead[n+1]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62459" y="3309656"/>
            <a:ext cx="1219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[0] Flink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1259" y="1952344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ListHead</a:t>
            </a:r>
            <a:r>
              <a:rPr lang="en-US" altLang="zh-CN" sz="1800" dirty="0">
                <a:ea typeface="宋体" panose="02010600030101010101" pitchFamily="2" charset="-122"/>
              </a:rPr>
              <a:t>[n-1]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2459" y="1938056"/>
            <a:ext cx="1219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>
                <a:ea typeface="宋体" panose="02010600030101010101" pitchFamily="2" charset="-122"/>
              </a:rPr>
              <a:t>[4] Blink</a:t>
            </a:r>
          </a:p>
        </p:txBody>
      </p:sp>
      <p:cxnSp>
        <p:nvCxnSpPr>
          <p:cNvPr id="17" name="AutoShape 21"/>
          <p:cNvCxnSpPr>
            <a:cxnSpLocks noChangeShapeType="1"/>
          </p:cNvCxnSpPr>
          <p:nvPr/>
        </p:nvCxnSpPr>
        <p:spPr bwMode="auto">
          <a:xfrm rot="5400000" flipV="1">
            <a:off x="3953853" y="2851662"/>
            <a:ext cx="457200" cy="1588"/>
          </a:xfrm>
          <a:prstGeom prst="curvedConnector5">
            <a:avLst>
              <a:gd name="adj1" fmla="val -33333"/>
              <a:gd name="adj2" fmla="val 25999995"/>
              <a:gd name="adj3" fmla="val 1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3"/>
          <p:cNvCxnSpPr>
            <a:cxnSpLocks noChangeShapeType="1"/>
            <a:endCxn id="16" idx="3"/>
          </p:cNvCxnSpPr>
          <p:nvPr/>
        </p:nvCxnSpPr>
        <p:spPr bwMode="auto">
          <a:xfrm rot="5400000" flipH="1" flipV="1">
            <a:off x="3725253" y="2623062"/>
            <a:ext cx="914400" cy="1588"/>
          </a:xfrm>
          <a:prstGeom prst="curvedConnector4">
            <a:avLst>
              <a:gd name="adj1" fmla="val -25000"/>
              <a:gd name="adj2" fmla="val 3969999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1057459" y="4071656"/>
            <a:ext cx="9829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下一次分配返回的是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[n-1].Blink</a:t>
            </a:r>
            <a:r>
              <a:rPr lang="zh-CN" altLang="en-US" dirty="0" smtClean="0"/>
              <a:t>为起始地址的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，此时我们可以为所欲为修改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[n]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Flink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指向任何地址，再下一次同尺寸的分配</a:t>
            </a:r>
            <a:r>
              <a:rPr lang="en-US" altLang="zh-CN" dirty="0" smtClean="0"/>
              <a:t>(n*8)</a:t>
            </a:r>
            <a:r>
              <a:rPr lang="zh-CN" altLang="en-US" dirty="0" smtClean="0"/>
              <a:t>就会分配到指定的任意地址。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这种</a:t>
            </a:r>
            <a:r>
              <a:rPr lang="zh-CN" altLang="en-US" dirty="0"/>
              <a:t>方法其实本质上就是利用指针</a:t>
            </a:r>
            <a:r>
              <a:rPr lang="en-US" altLang="zh-CN" dirty="0"/>
              <a:t>+</a:t>
            </a:r>
            <a:r>
              <a:rPr lang="en-US" altLang="zh-CN" dirty="0" err="1"/>
              <a:t>fd</a:t>
            </a:r>
            <a:r>
              <a:rPr lang="en-US" altLang="zh-CN" dirty="0"/>
              <a:t>/</a:t>
            </a:r>
            <a:r>
              <a:rPr lang="en-US" altLang="zh-CN" dirty="0" err="1"/>
              <a:t>bk</a:t>
            </a:r>
            <a:r>
              <a:rPr lang="zh-CN" altLang="en-US" dirty="0"/>
              <a:t>偏移量的计算去满足校验表达式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5716959" y="1977525"/>
            <a:ext cx="4333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绕过以后，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的情况：</a:t>
            </a:r>
            <a:endParaRPr lang="en-US" altLang="zh-CN" dirty="0" smtClean="0"/>
          </a:p>
          <a:p>
            <a:r>
              <a:rPr lang="en-US" altLang="zh-CN" dirty="0" smtClean="0"/>
              <a:t>B-&gt;Blink-&gt;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= B-&gt;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B-&gt;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-&gt;Blink = B-&gt;Blink;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此时</a:t>
            </a:r>
            <a:r>
              <a:rPr lang="en-US" altLang="zh-CN" dirty="0" err="1" smtClean="0"/>
              <a:t>ListHead</a:t>
            </a:r>
            <a:r>
              <a:rPr lang="en-US" altLang="zh-CN" dirty="0" smtClean="0"/>
              <a:t>[n]</a:t>
            </a:r>
            <a:r>
              <a:rPr lang="zh-CN" altLang="en-US" dirty="0" smtClean="0"/>
              <a:t>的两个指针就很有意思了，而本次分配返回的是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3065</TotalTime>
  <Words>1437</Words>
  <Application>Microsoft Office PowerPoint</Application>
  <PresentationFormat>宽屏</PresentationFormat>
  <Paragraphs>192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Century Gothic</vt:lpstr>
      <vt:lpstr>宋体</vt:lpstr>
      <vt:lpstr>Arial</vt:lpstr>
      <vt:lpstr>Calibri</vt:lpstr>
      <vt:lpstr>Consolas</vt:lpstr>
      <vt:lpstr>Tahoma</vt:lpstr>
      <vt:lpstr>Times New Roman</vt:lpstr>
      <vt:lpstr>Wingdings 3</vt:lpstr>
      <vt:lpstr>离子</vt:lpstr>
      <vt:lpstr>近代Windows用户堆 利用基础 </vt:lpstr>
      <vt:lpstr>Windows堆历史</vt:lpstr>
      <vt:lpstr>安全机制—Heap Cookie</vt:lpstr>
      <vt:lpstr>堆内部结构 – busy chunk</vt:lpstr>
      <vt:lpstr>堆内部结构 – free chunk</vt:lpstr>
      <vt:lpstr>安全机制—Safe Unlinking</vt:lpstr>
      <vt:lpstr>Bypass Safe Unlinking</vt:lpstr>
      <vt:lpstr>Bypass Safe Unlinking</vt:lpstr>
      <vt:lpstr>Bypass Safe Unlinking</vt:lpstr>
      <vt:lpstr>安全机制—PEB random</vt:lpstr>
      <vt:lpstr>通用Exp技术之LAL overwrite</vt:lpstr>
      <vt:lpstr>通用Exp技术之LAL overwrite</vt:lpstr>
      <vt:lpstr>通用Exp技术之Freelist[0]</vt:lpstr>
      <vt:lpstr>Exploiting Freelist[0] ReLinking</vt:lpstr>
      <vt:lpstr>Exploiting Freelist[0] Searching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346</cp:revision>
  <dcterms:created xsi:type="dcterms:W3CDTF">2018-06-19T08:38:55Z</dcterms:created>
  <dcterms:modified xsi:type="dcterms:W3CDTF">2018-11-05T13:02:33Z</dcterms:modified>
</cp:coreProperties>
</file>