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DD4AF-4231-466A-8336-819983B48EF8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6486-D901-4820-A9EA-4A674C49A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6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39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5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1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C0A333-37D1-4425-9303-312D22B06EF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73B3-4C46-4CFD-B6EC-3D6785B87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3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elan.be/index.php/2010/06/16/exploit-writing-tutorial-part-10-chaining-dep-with-rop-the-rubikstm-cube/" TargetMode="External"/><Relationship Id="rId2" Type="http://schemas.openxmlformats.org/officeDocument/2006/relationships/hyperlink" Target="https://www.corelan.be/index.php/2009/09/21/exploit-writing-tutorial-part-6-bypassing-stack-cookies-safeseh-hw-dep-and-asl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rec0rd/p/7646857.html" TargetMode="External"/><Relationship Id="rId4" Type="http://schemas.openxmlformats.org/officeDocument/2006/relationships/hyperlink" Target="https://web.archive.org/web/20131007141933/http:/inseclab.org/papers/smashing_w8_stack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 smtClean="0"/>
              <a:t>DEP</a:t>
            </a:r>
            <a:r>
              <a:rPr lang="zh-CN" altLang="en-US" sz="6000"/>
              <a:t> </a:t>
            </a:r>
            <a:r>
              <a:rPr lang="en-US" altLang="zh-CN" sz="6000" smtClean="0"/>
              <a:t>&amp; ASLR</a:t>
            </a:r>
            <a:r>
              <a:rPr lang="zh-CN" altLang="en-US" sz="6000" smtClean="0"/>
              <a:t>简述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42445"/>
          </a:xfrm>
        </p:spPr>
        <p:txBody>
          <a:bodyPr>
            <a:noAutofit/>
          </a:bodyPr>
          <a:lstStyle/>
          <a:p>
            <a:pPr algn="ctr"/>
            <a:r>
              <a:rPr lang="zh-CN" altLang="en-US" sz="1800" cap="none" dirty="0" smtClean="0">
                <a:latin typeface="Times New Roman" panose="02020603050405020304" pitchFamily="18" charset="0"/>
              </a:rPr>
              <a:t>二进制安全系列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@author: </a:t>
            </a:r>
            <a:r>
              <a:rPr lang="zh-CN" altLang="en-US" sz="1800" cap="none" dirty="0" smtClean="0">
                <a:latin typeface="Times New Roman" panose="02020603050405020304" pitchFamily="18" charset="0"/>
              </a:rPr>
              <a:t>玉涵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 cap="none" dirty="0" smtClean="0">
                <a:latin typeface="Times New Roman" panose="02020603050405020304" pitchFamily="18" charset="0"/>
              </a:rPr>
              <a:t>@blog: https://r00tk1ts.github.io</a:t>
            </a:r>
            <a:br>
              <a:rPr lang="en-US" altLang="zh-CN" sz="1800" cap="none" dirty="0" smtClean="0">
                <a:latin typeface="Times New Roman" panose="02020603050405020304" pitchFamily="18" charset="0"/>
              </a:rPr>
            </a:br>
            <a:r>
              <a:rPr lang="en-US" altLang="zh-CN" sz="1800" cap="none" dirty="0" smtClean="0">
                <a:latin typeface="Times New Roman" panose="02020603050405020304" pitchFamily="18" charset="0"/>
              </a:rPr>
              <a:t>@date</a:t>
            </a:r>
            <a:r>
              <a:rPr lang="en-US" altLang="zh-CN" sz="1800" cap="none" smtClean="0">
                <a:latin typeface="Times New Roman" panose="02020603050405020304" pitchFamily="18" charset="0"/>
              </a:rPr>
              <a:t>: 2018-07-07</a:t>
            </a:r>
            <a:endParaRPr lang="en-US" altLang="zh-CN" sz="1800" cap="none" dirty="0" smtClean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333500" y="4221217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0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ASLR + PIE</a:t>
            </a:r>
            <a:r>
              <a:rPr lang="zh-CN" altLang="en-US" dirty="0" smtClean="0"/>
              <a:t>的表现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109773" y="4955991"/>
            <a:ext cx="8872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ASLR level = 0</a:t>
            </a:r>
            <a:r>
              <a:rPr lang="zh-CN" altLang="en-US" smtClean="0"/>
              <a:t>，</a:t>
            </a:r>
            <a:r>
              <a:rPr lang="en-US" altLang="zh-CN" smtClean="0"/>
              <a:t>no PIE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进程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加载基址和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文件中字段</a:t>
            </a:r>
            <a:r>
              <a:rPr lang="zh-CN" altLang="en-US" smtClean="0"/>
              <a:t>一致。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stack</a:t>
            </a:r>
            <a:r>
              <a:rPr lang="zh-CN" altLang="en-US" smtClean="0"/>
              <a:t>、</a:t>
            </a:r>
            <a:r>
              <a:rPr lang="en-US" altLang="zh-CN" smtClean="0"/>
              <a:t>heap</a:t>
            </a:r>
            <a:r>
              <a:rPr lang="zh-CN" altLang="en-US" smtClean="0"/>
              <a:t>和</a:t>
            </a:r>
            <a:r>
              <a:rPr lang="en-US" altLang="zh-CN" smtClean="0"/>
              <a:t>libraries</a:t>
            </a:r>
            <a:r>
              <a:rPr lang="zh-CN" altLang="en-US" smtClean="0"/>
              <a:t>都不变化。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288" y="1485583"/>
            <a:ext cx="5400124" cy="2983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5" y="1485583"/>
            <a:ext cx="5581177" cy="27079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45" y="4337718"/>
            <a:ext cx="5074227" cy="21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ASLR + PIE</a:t>
            </a:r>
            <a:r>
              <a:rPr lang="zh-CN" altLang="en-US" dirty="0" smtClean="0"/>
              <a:t>的表现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78113" y="4914125"/>
            <a:ext cx="8872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ASLR level</a:t>
            </a:r>
            <a:r>
              <a:rPr lang="zh-CN" altLang="en-US"/>
              <a:t> </a:t>
            </a:r>
            <a:r>
              <a:rPr lang="en-US" altLang="zh-CN" smtClean="0"/>
              <a:t>= 1</a:t>
            </a:r>
            <a:r>
              <a:rPr lang="zh-CN" altLang="en-US" smtClean="0"/>
              <a:t>，</a:t>
            </a:r>
            <a:r>
              <a:rPr lang="en-US" altLang="zh-CN" smtClean="0"/>
              <a:t>no PIE: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进程</a:t>
            </a:r>
            <a:r>
              <a:rPr lang="en-US" altLang="zh-CN" dirty="0" smtClean="0"/>
              <a:t>ELF</a:t>
            </a:r>
            <a:r>
              <a:rPr lang="zh-CN" altLang="en-US" dirty="0" smtClean="0"/>
              <a:t>加载基址和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文件中字段</a:t>
            </a:r>
            <a:r>
              <a:rPr lang="zh-CN" altLang="en-US" smtClean="0"/>
              <a:t>一致。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libraries</a:t>
            </a:r>
            <a:r>
              <a:rPr lang="zh-CN" altLang="en-US" smtClean="0"/>
              <a:t>和</a:t>
            </a:r>
            <a:r>
              <a:rPr lang="en-US" altLang="zh-CN" smtClean="0"/>
              <a:t>stack</a:t>
            </a:r>
            <a:r>
              <a:rPr lang="zh-CN" altLang="en-US" smtClean="0"/>
              <a:t>发生变化，</a:t>
            </a:r>
            <a:r>
              <a:rPr lang="en-US" altLang="zh-CN" smtClean="0"/>
              <a:t>heap</a:t>
            </a:r>
            <a:r>
              <a:rPr lang="zh-CN" altLang="en-US" smtClean="0"/>
              <a:t>不变。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1" y="1724010"/>
            <a:ext cx="5395267" cy="298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378" y="1724010"/>
            <a:ext cx="5368636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ASLR + PIE</a:t>
            </a:r>
            <a:r>
              <a:rPr lang="zh-CN" altLang="en-US" dirty="0" smtClean="0"/>
              <a:t>的表现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46111" y="4883995"/>
            <a:ext cx="8872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ASLR level = 2</a:t>
            </a:r>
            <a:r>
              <a:rPr lang="zh-CN" altLang="en-US" smtClean="0"/>
              <a:t>，</a:t>
            </a:r>
            <a:r>
              <a:rPr lang="en-US" altLang="zh-CN" smtClean="0"/>
              <a:t>-fPIE -pie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stack</a:t>
            </a:r>
            <a:r>
              <a:rPr lang="zh-CN" altLang="en-US" smtClean="0"/>
              <a:t>、</a:t>
            </a:r>
            <a:r>
              <a:rPr lang="en-US" altLang="zh-CN" smtClean="0"/>
              <a:t>libraries</a:t>
            </a:r>
            <a:r>
              <a:rPr lang="zh-CN" altLang="en-US" smtClean="0"/>
              <a:t>、</a:t>
            </a:r>
            <a:r>
              <a:rPr lang="en-US" altLang="zh-CN" smtClean="0"/>
              <a:t>heap</a:t>
            </a:r>
            <a:r>
              <a:rPr lang="zh-CN" altLang="en-US" smtClean="0"/>
              <a:t>全部随机化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ELF</a:t>
            </a:r>
            <a:r>
              <a:rPr lang="zh-CN" altLang="en-US" smtClean="0"/>
              <a:t>也随机化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0" y="1766016"/>
            <a:ext cx="5782704" cy="2975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36" y="4883995"/>
            <a:ext cx="3848100" cy="1076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636" y="1766016"/>
            <a:ext cx="5667768" cy="29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DEP/NX</a:t>
            </a:r>
            <a:r>
              <a:rPr lang="zh-CN" altLang="en-US" dirty="0" smtClean="0"/>
              <a:t>对抗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81259" y="1676400"/>
            <a:ext cx="8734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正面刚系列：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Ret2Libc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核心思想在于我不自己写</a:t>
            </a:r>
            <a:r>
              <a:rPr lang="en-US" altLang="zh-CN" dirty="0" err="1" smtClean="0"/>
              <a:t>shellcode</a:t>
            </a:r>
            <a:r>
              <a:rPr lang="zh-CN" altLang="en-US" dirty="0" smtClean="0"/>
              <a:t>，我通过布置栈上的参数去</a:t>
            </a:r>
            <a:r>
              <a:rPr lang="en-US" altLang="zh-CN" dirty="0" smtClean="0"/>
              <a:t>call</a:t>
            </a:r>
            <a:r>
              <a:rPr lang="zh-CN" altLang="en-US" dirty="0"/>
              <a:t>已</a:t>
            </a:r>
            <a:r>
              <a:rPr lang="zh-CN" altLang="en-US" dirty="0" smtClean="0"/>
              <a:t>有的函数，此时</a:t>
            </a:r>
            <a:r>
              <a:rPr lang="en-US" altLang="zh-CN" dirty="0" smtClean="0"/>
              <a:t>ret</a:t>
            </a:r>
            <a:r>
              <a:rPr lang="zh-CN" altLang="en-US" dirty="0"/>
              <a:t>不再</a:t>
            </a:r>
            <a:r>
              <a:rPr lang="zh-CN" altLang="en-US" dirty="0" smtClean="0"/>
              <a:t>是回到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页（比如栈），而是跳到某个函数（比如</a:t>
            </a:r>
            <a:r>
              <a:rPr lang="en-US" altLang="zh-CN" dirty="0" smtClean="0"/>
              <a:t>system()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ROP(Return Oriented Program)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ROP</a:t>
            </a:r>
            <a:r>
              <a:rPr lang="zh-CN" altLang="en-US" dirty="0" smtClean="0"/>
              <a:t>链实现原生的功能，由各种以</a:t>
            </a:r>
            <a:r>
              <a:rPr lang="en-US" altLang="zh-CN" dirty="0" smtClean="0"/>
              <a:t>ret [n]</a:t>
            </a:r>
            <a:r>
              <a:rPr lang="zh-CN" altLang="en-US" dirty="0" smtClean="0"/>
              <a:t>结尾的代码片段组成，称为</a:t>
            </a:r>
            <a:r>
              <a:rPr lang="en-US" altLang="zh-CN" dirty="0" smtClean="0"/>
              <a:t>gadget</a:t>
            </a:r>
            <a:r>
              <a:rPr lang="zh-CN" altLang="en-US" dirty="0" smtClean="0"/>
              <a:t>，然后通过控制调用链和栈上参数，</a:t>
            </a:r>
            <a:r>
              <a:rPr lang="en-US" altLang="zh-CN" dirty="0" smtClean="0"/>
              <a:t>step by step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因为历史原因，提供了各种</a:t>
            </a:r>
            <a:r>
              <a:rPr lang="en-US" altLang="zh-CN" dirty="0"/>
              <a:t>R</a:t>
            </a:r>
            <a:r>
              <a:rPr lang="en-US" altLang="zh-CN" dirty="0" smtClean="0"/>
              <a:t>ing3</a:t>
            </a:r>
            <a:r>
              <a:rPr lang="zh-CN" altLang="en-US" dirty="0" smtClean="0"/>
              <a:t>层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来设置</a:t>
            </a:r>
            <a:r>
              <a:rPr lang="en-US" altLang="zh-CN" dirty="0" smtClean="0"/>
              <a:t>DEP</a:t>
            </a:r>
            <a:r>
              <a:rPr lang="zh-CN" altLang="en-US" dirty="0" smtClean="0"/>
              <a:t>的开闭，也提供</a:t>
            </a:r>
            <a:r>
              <a:rPr lang="en-US" altLang="zh-CN" dirty="0" err="1" smtClean="0"/>
              <a:t>VirtualProtect</a:t>
            </a:r>
            <a:r>
              <a:rPr lang="zh-CN" altLang="en-US" dirty="0" smtClean="0"/>
              <a:t>等一干</a:t>
            </a:r>
            <a:r>
              <a:rPr lang="en-US" altLang="zh-CN" dirty="0" smtClean="0"/>
              <a:t>Ring3</a:t>
            </a:r>
            <a:r>
              <a:rPr lang="zh-CN" altLang="en-US" dirty="0" smtClean="0"/>
              <a:t>层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来设置数据内存页面的可执行位。于是可以</a:t>
            </a:r>
            <a:r>
              <a:rPr lang="en-US" altLang="zh-CN" dirty="0" smtClean="0"/>
              <a:t>ROP + data</a:t>
            </a:r>
            <a:r>
              <a:rPr lang="zh-CN" altLang="en-US" dirty="0" smtClean="0"/>
              <a:t>页执行</a:t>
            </a:r>
            <a:endParaRPr lang="en-US" altLang="zh-CN" dirty="0" smtClean="0"/>
          </a:p>
          <a:p>
            <a:r>
              <a:rPr lang="zh-CN" altLang="en-US" smtClean="0"/>
              <a:t>投机取巧</a:t>
            </a:r>
            <a:r>
              <a:rPr lang="zh-CN" altLang="en-US" smtClean="0"/>
              <a:t>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攻击</a:t>
            </a:r>
            <a:r>
              <a:rPr lang="zh-CN" altLang="en-US" dirty="0" smtClean="0"/>
              <a:t>未开启</a:t>
            </a:r>
            <a:r>
              <a:rPr lang="en-US" altLang="zh-CN" dirty="0" smtClean="0"/>
              <a:t>DEP</a:t>
            </a:r>
            <a:r>
              <a:rPr lang="zh-CN" altLang="en-US" dirty="0" smtClean="0"/>
              <a:t>的模块（当前常见的比如浏览器中的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2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ASLR + PIE</a:t>
            </a:r>
            <a:r>
              <a:rPr lang="zh-CN" altLang="en-US" dirty="0" smtClean="0"/>
              <a:t>对抗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81259" y="1676400"/>
            <a:ext cx="87344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攻击未启用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的模块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来说，由于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只随机化高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位，可以仅覆盖低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位的地址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利用堆喷射</a:t>
            </a:r>
            <a:r>
              <a:rPr lang="en-US" altLang="zh-CN" dirty="0" smtClean="0"/>
              <a:t>(Heap Spray)</a:t>
            </a:r>
            <a:r>
              <a:rPr lang="zh-CN" altLang="en-US" dirty="0" smtClean="0"/>
              <a:t>到稳定地址</a:t>
            </a:r>
            <a:r>
              <a:rPr lang="en-US" altLang="zh-CN" dirty="0" smtClean="0"/>
              <a:t>(0x0c0c0c0c/0x06060606)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Leak Info</a:t>
            </a:r>
            <a:r>
              <a:rPr lang="zh-CN" altLang="en-US" dirty="0" smtClean="0"/>
              <a:t>泄露出模块基址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Linux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PIE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Ret2plt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Got</a:t>
            </a:r>
            <a:r>
              <a:rPr lang="zh-CN" altLang="en-US" dirty="0" smtClean="0"/>
              <a:t>表劫持</a:t>
            </a:r>
            <a:endParaRPr lang="en-US" altLang="zh-CN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Stack-pivot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Leak info</a:t>
            </a:r>
            <a:r>
              <a:rPr lang="zh-CN" altLang="en-US" dirty="0" smtClean="0"/>
              <a:t>泄露出模块基址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开启</a:t>
            </a:r>
            <a:r>
              <a:rPr lang="en-US" altLang="zh-CN" dirty="0" smtClean="0"/>
              <a:t>PIE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Leak info</a:t>
            </a:r>
            <a:r>
              <a:rPr lang="zh-CN" altLang="en-US" dirty="0" smtClean="0"/>
              <a:t>泄露出模块基址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12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References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81259" y="1762125"/>
            <a:ext cx="8734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《0day</a:t>
            </a:r>
            <a:r>
              <a:rPr lang="zh-CN" altLang="en-US" dirty="0" smtClean="0"/>
              <a:t>安全：软件漏洞分析技术</a:t>
            </a:r>
            <a:r>
              <a:rPr lang="en-US" altLang="zh-CN" dirty="0" smtClean="0"/>
              <a:t>》——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【</a:t>
            </a:r>
            <a:r>
              <a:rPr lang="zh-CN" altLang="en-US" smtClean="0"/>
              <a:t>看雪翻译</a:t>
            </a:r>
            <a:r>
              <a:rPr lang="en-US" altLang="zh-CN" smtClean="0"/>
              <a:t>】《</a:t>
            </a:r>
            <a:r>
              <a:rPr lang="zh-CN" altLang="en-US" dirty="0" smtClean="0"/>
              <a:t>现代化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漏洞利用程序开发</a:t>
            </a:r>
            <a:r>
              <a:rPr lang="en-US" altLang="zh-CN" dirty="0" smtClean="0"/>
              <a:t>》——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hlinkClick r:id="rId2"/>
              </a:rPr>
              <a:t>Exploit writing tutorial part 6 _ Bypass Cookie, </a:t>
            </a:r>
            <a:r>
              <a:rPr lang="en-US" altLang="zh-CN" dirty="0" err="1" smtClean="0">
                <a:hlinkClick r:id="rId2"/>
              </a:rPr>
              <a:t>SafeSEH</a:t>
            </a:r>
            <a:r>
              <a:rPr lang="en-US" altLang="zh-CN" dirty="0" smtClean="0">
                <a:hlinkClick r:id="rId2"/>
              </a:rPr>
              <a:t>, HW DEP, ASLR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Exploit writing tutorial part 10 _ Chaining DEP with </a:t>
            </a:r>
            <a:r>
              <a:rPr lang="en-US" altLang="zh-CN" dirty="0" smtClean="0">
                <a:hlinkClick r:id="rId3"/>
              </a:rPr>
              <a:t>ROP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hlinkClick r:id="rId4"/>
              </a:rPr>
              <a:t>Smashing w8 stack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5"/>
              </a:rPr>
              <a:t>关于</a:t>
            </a:r>
            <a:r>
              <a:rPr lang="en-US" altLang="zh-CN" dirty="0">
                <a:hlinkClick r:id="rId5"/>
              </a:rPr>
              <a:t>Linux</a:t>
            </a:r>
            <a:r>
              <a:rPr lang="zh-CN" altLang="en-US" dirty="0">
                <a:hlinkClick r:id="rId5"/>
              </a:rPr>
              <a:t>下</a:t>
            </a:r>
            <a:r>
              <a:rPr lang="en-US" altLang="zh-CN" dirty="0">
                <a:hlinkClick r:id="rId5"/>
              </a:rPr>
              <a:t>ASLR</a:t>
            </a:r>
            <a:r>
              <a:rPr lang="zh-CN" altLang="en-US" dirty="0">
                <a:hlinkClick r:id="rId5"/>
              </a:rPr>
              <a:t>与</a:t>
            </a:r>
            <a:r>
              <a:rPr lang="en-US" altLang="zh-CN" dirty="0">
                <a:hlinkClick r:id="rId5"/>
              </a:rPr>
              <a:t>PIE</a:t>
            </a:r>
            <a:r>
              <a:rPr lang="zh-CN" altLang="en-US" dirty="0">
                <a:hlinkClick r:id="rId5"/>
              </a:rPr>
              <a:t>的一些</a:t>
            </a:r>
            <a:r>
              <a:rPr lang="zh-CN" altLang="en-US" dirty="0" smtClean="0">
                <a:hlinkClick r:id="rId5"/>
              </a:rPr>
              <a:t>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DEP</a:t>
            </a:r>
            <a:r>
              <a:rPr lang="zh-CN" altLang="en-US" dirty="0" smtClean="0"/>
              <a:t>解读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81259" y="1676400"/>
            <a:ext cx="8734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DEP</a:t>
            </a:r>
            <a:r>
              <a:rPr lang="zh-CN" altLang="en-US" dirty="0" smtClean="0"/>
              <a:t>全称</a:t>
            </a:r>
            <a:r>
              <a:rPr lang="en-US" altLang="zh-CN" dirty="0" smtClean="0"/>
              <a:t>Data Execution Prevention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平台的一个说法。早年的</a:t>
            </a:r>
            <a:r>
              <a:rPr lang="en-US" altLang="zh-CN" dirty="0" smtClean="0"/>
              <a:t>DEP</a:t>
            </a:r>
            <a:r>
              <a:rPr lang="zh-CN" altLang="en-US" dirty="0" smtClean="0"/>
              <a:t>分硬件</a:t>
            </a:r>
            <a:r>
              <a:rPr lang="en-US" altLang="zh-CN" dirty="0" smtClean="0"/>
              <a:t>DEP</a:t>
            </a:r>
            <a:r>
              <a:rPr lang="zh-CN" altLang="en-US" dirty="0" smtClean="0"/>
              <a:t>和软件</a:t>
            </a:r>
            <a:r>
              <a:rPr lang="en-US" altLang="zh-CN" dirty="0" smtClean="0"/>
              <a:t>DEP</a:t>
            </a:r>
            <a:r>
              <a:rPr lang="zh-CN" altLang="en-US" dirty="0" smtClean="0"/>
              <a:t>，软件</a:t>
            </a:r>
            <a:r>
              <a:rPr lang="en-US" altLang="zh-CN" dirty="0" smtClean="0"/>
              <a:t>DEP</a:t>
            </a:r>
            <a:r>
              <a:rPr lang="zh-CN" altLang="en-US" dirty="0" smtClean="0"/>
              <a:t>实际上是指</a:t>
            </a:r>
            <a:r>
              <a:rPr lang="en-US" altLang="zh-CN" dirty="0" err="1" smtClean="0"/>
              <a:t>SafeSEH</a:t>
            </a:r>
            <a:r>
              <a:rPr lang="zh-CN" altLang="en-US" dirty="0" smtClean="0"/>
              <a:t>。现在大部分提到</a:t>
            </a:r>
            <a:r>
              <a:rPr lang="en-US" altLang="zh-CN" dirty="0" smtClean="0"/>
              <a:t>DEP</a:t>
            </a:r>
            <a:r>
              <a:rPr lang="zh-CN" altLang="en-US" dirty="0" smtClean="0"/>
              <a:t>都是指硬件</a:t>
            </a:r>
            <a:r>
              <a:rPr lang="en-US" altLang="zh-CN" dirty="0" smtClean="0"/>
              <a:t>DEP</a:t>
            </a:r>
            <a:r>
              <a:rPr lang="zh-CN" altLang="en-US" dirty="0" smtClean="0"/>
              <a:t>，也叫</a:t>
            </a:r>
            <a:r>
              <a:rPr lang="en-US" altLang="zh-CN" dirty="0" smtClean="0"/>
              <a:t>NX(</a:t>
            </a:r>
            <a:r>
              <a:rPr lang="zh-CN" altLang="en-US" dirty="0" smtClean="0"/>
              <a:t>编译选项</a:t>
            </a:r>
            <a:r>
              <a:rPr lang="en-US" altLang="zh-CN" dirty="0" smtClean="0"/>
              <a:t>/NXCOMPAT)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上只有硬件</a:t>
            </a:r>
            <a:r>
              <a:rPr lang="en-US" altLang="zh-CN" dirty="0" smtClean="0"/>
              <a:t>DEP</a:t>
            </a:r>
            <a:r>
              <a:rPr lang="zh-CN" altLang="en-US" dirty="0" smtClean="0"/>
              <a:t>（因为异常处理并非</a:t>
            </a:r>
            <a:r>
              <a:rPr lang="en-US" altLang="zh-CN" dirty="0" smtClean="0"/>
              <a:t>SEH</a:t>
            </a:r>
            <a:r>
              <a:rPr lang="zh-CN" altLang="en-US" dirty="0" smtClean="0"/>
              <a:t>机制），但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上一般不用</a:t>
            </a:r>
            <a:r>
              <a:rPr lang="en-US" altLang="zh-CN" dirty="0" smtClean="0"/>
              <a:t>DEP</a:t>
            </a:r>
            <a:r>
              <a:rPr lang="zh-CN" altLang="en-US" dirty="0" smtClean="0"/>
              <a:t>来描述，而是仅仅用</a:t>
            </a:r>
            <a:r>
              <a:rPr lang="en-US" altLang="zh-CN" dirty="0" smtClean="0"/>
              <a:t>NX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NX</a:t>
            </a:r>
            <a:r>
              <a:rPr lang="zh-CN" altLang="en-US" dirty="0" smtClean="0"/>
              <a:t>的作用是防止数据页上的数据被当成代码来执行，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是通过</a:t>
            </a:r>
            <a:r>
              <a:rPr lang="en-US" altLang="zh-CN" dirty="0" smtClean="0"/>
              <a:t>PAE</a:t>
            </a:r>
            <a:r>
              <a:rPr lang="zh-CN" altLang="en-US" dirty="0" smtClean="0"/>
              <a:t>的扩充位来标志</a:t>
            </a:r>
            <a:r>
              <a:rPr lang="en-US" altLang="zh-CN" dirty="0" smtClean="0"/>
              <a:t>PTE</a:t>
            </a:r>
            <a:r>
              <a:rPr lang="zh-CN" altLang="en-US" dirty="0" smtClean="0"/>
              <a:t>内存页是否具有可执行权限。开启了</a:t>
            </a:r>
            <a:r>
              <a:rPr lang="en-US" altLang="zh-CN" dirty="0" smtClean="0"/>
              <a:t>NX</a:t>
            </a:r>
            <a:r>
              <a:rPr lang="zh-CN" altLang="en-US" dirty="0" smtClean="0"/>
              <a:t>后，数据页（首当其冲的就是堆页和堆栈页）就不再具有可执行权限。</a:t>
            </a:r>
            <a:r>
              <a:rPr lang="en-US" altLang="zh-CN" dirty="0" smtClean="0"/>
              <a:t>X64</a:t>
            </a:r>
            <a:r>
              <a:rPr lang="zh-CN" altLang="en-US" dirty="0" smtClean="0"/>
              <a:t>因为本身就富余扩展位，所以无需</a:t>
            </a:r>
            <a:r>
              <a:rPr lang="en-US" altLang="zh-CN" dirty="0" smtClean="0"/>
              <a:t>PAE</a:t>
            </a:r>
            <a:r>
              <a:rPr lang="zh-CN" altLang="en-US" dirty="0"/>
              <a:t>即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NX</a:t>
            </a:r>
            <a:r>
              <a:rPr lang="zh-CN" altLang="en-US" dirty="0" smtClean="0"/>
              <a:t>，原理一致。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比较老的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可能不支持</a:t>
            </a:r>
            <a:r>
              <a:rPr lang="en-US" altLang="zh-CN" dirty="0" smtClean="0"/>
              <a:t>PAE</a:t>
            </a:r>
            <a:r>
              <a:rPr lang="zh-CN" altLang="en-US" dirty="0" smtClean="0"/>
              <a:t>（设计上就没有扩展的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根地址总线），所以</a:t>
            </a:r>
            <a:r>
              <a:rPr lang="en-US" altLang="zh-CN" dirty="0" smtClean="0"/>
              <a:t>DEP</a:t>
            </a:r>
            <a:r>
              <a:rPr lang="zh-CN" altLang="en-US" dirty="0" smtClean="0"/>
              <a:t>也就形同虚设。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16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DEP</a:t>
            </a:r>
            <a:r>
              <a:rPr lang="zh-CN" altLang="en-US" dirty="0" smtClean="0"/>
              <a:t>解读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0" y="2166656"/>
            <a:ext cx="4700181" cy="3250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32" y="2166656"/>
            <a:ext cx="4957646" cy="32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/>
              <a:t>下</a:t>
            </a:r>
            <a:r>
              <a:rPr lang="en-US" altLang="zh-CN" dirty="0" smtClean="0"/>
              <a:t>DEP</a:t>
            </a:r>
            <a:r>
              <a:rPr lang="zh-CN" altLang="en-US" dirty="0"/>
              <a:t>部署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4" y="1546394"/>
            <a:ext cx="6013380" cy="48327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5099" y="4231339"/>
            <a:ext cx="5229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依赖于系统本身的支持，系统本身有</a:t>
            </a:r>
            <a:r>
              <a:rPr lang="en-US" altLang="zh-CN" dirty="0" smtClean="0"/>
              <a:t>DEP</a:t>
            </a:r>
            <a:r>
              <a:rPr lang="zh-CN" altLang="en-US" dirty="0" smtClean="0"/>
              <a:t>开关。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根据系统策略，应用程序可能需要自己开启或关闭</a:t>
            </a:r>
            <a:r>
              <a:rPr lang="en-US" altLang="zh-CN" dirty="0" smtClean="0"/>
              <a:t>DEP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Win 8.1</a:t>
            </a:r>
            <a:r>
              <a:rPr lang="zh-CN" altLang="en-US" dirty="0" smtClean="0"/>
              <a:t>上测试默认策略值确实为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，所以应用程序自己需要编译时指定。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/NXCOMPACT</a:t>
            </a:r>
            <a:r>
              <a:rPr lang="zh-CN" altLang="en-US" dirty="0" smtClean="0"/>
              <a:t>开启实际上是对</a:t>
            </a:r>
            <a:r>
              <a:rPr lang="en-US" altLang="zh-CN" dirty="0" smtClean="0"/>
              <a:t>PE</a:t>
            </a:r>
            <a:r>
              <a:rPr lang="zh-CN" altLang="en-US" dirty="0" smtClean="0"/>
              <a:t>可选头的某个字段进行了设置。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546394"/>
            <a:ext cx="5229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8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DEP</a:t>
            </a:r>
            <a:r>
              <a:rPr lang="zh-CN" altLang="en-US" dirty="0" smtClean="0"/>
              <a:t>的表现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59" y="2450203"/>
            <a:ext cx="3790950" cy="337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05" y="1400810"/>
            <a:ext cx="4998657" cy="2566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105" y="4136128"/>
            <a:ext cx="4998657" cy="25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 smtClean="0"/>
              <a:t>下</a:t>
            </a:r>
            <a:r>
              <a:rPr lang="en-US" altLang="zh-CN" dirty="0"/>
              <a:t>NX</a:t>
            </a:r>
            <a:r>
              <a:rPr lang="zh-CN" altLang="en-US" dirty="0" smtClean="0"/>
              <a:t>的表现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05" y="1602888"/>
            <a:ext cx="4912066" cy="16688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05" y="3531864"/>
            <a:ext cx="4912066" cy="29072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185" y="1970046"/>
            <a:ext cx="5458318" cy="29218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184" y="5620549"/>
            <a:ext cx="5420591" cy="4935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93184" y="1458180"/>
            <a:ext cx="542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NX</a:t>
            </a:r>
            <a:r>
              <a:rPr lang="zh-CN" altLang="en-US" smtClean="0"/>
              <a:t>开启，</a:t>
            </a:r>
            <a:r>
              <a:rPr lang="en-US" altLang="zh-CN" smtClean="0"/>
              <a:t>stack</a:t>
            </a:r>
            <a:r>
              <a:rPr lang="zh-CN" altLang="en-US" smtClean="0"/>
              <a:t>没有</a:t>
            </a:r>
            <a:r>
              <a:rPr lang="en-US" altLang="zh-CN" smtClean="0"/>
              <a:t>execute</a:t>
            </a:r>
            <a:r>
              <a:rPr lang="zh-CN" altLang="en-US" smtClean="0"/>
              <a:t>权限：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93183" y="5097375"/>
            <a:ext cx="542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NX</a:t>
            </a:r>
            <a:r>
              <a:rPr lang="zh-CN" altLang="en-US"/>
              <a:t>关闭</a:t>
            </a:r>
            <a:r>
              <a:rPr lang="zh-CN" altLang="en-US" smtClean="0"/>
              <a:t>，</a:t>
            </a:r>
            <a:r>
              <a:rPr lang="en-US" altLang="zh-CN" smtClean="0"/>
              <a:t>stack</a:t>
            </a:r>
            <a:r>
              <a:rPr lang="zh-CN" altLang="en-US"/>
              <a:t>具</a:t>
            </a:r>
            <a:r>
              <a:rPr lang="zh-CN" altLang="en-US" smtClean="0"/>
              <a:t>有</a:t>
            </a:r>
            <a:r>
              <a:rPr lang="en-US" altLang="zh-CN" smtClean="0"/>
              <a:t>execute</a:t>
            </a:r>
            <a:r>
              <a:rPr lang="zh-CN" altLang="en-US" smtClean="0"/>
              <a:t>权限：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ASLR</a:t>
            </a:r>
            <a:r>
              <a:rPr lang="zh-CN" altLang="en-US" dirty="0" smtClean="0"/>
              <a:t>解读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81259" y="1676400"/>
            <a:ext cx="8734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ASLR</a:t>
            </a:r>
            <a:r>
              <a:rPr lang="zh-CN" altLang="en-US" dirty="0" smtClean="0"/>
              <a:t>全称</a:t>
            </a:r>
            <a:r>
              <a:rPr lang="en-US" altLang="zh-CN" dirty="0" smtClean="0"/>
              <a:t>Address Space Layout Randomization. </a:t>
            </a:r>
            <a:r>
              <a:rPr lang="zh-CN" altLang="en-US" dirty="0"/>
              <a:t>本质</a:t>
            </a:r>
            <a:r>
              <a:rPr lang="zh-CN" altLang="en-US" dirty="0" smtClean="0"/>
              <a:t>上是一种技术思想。应用程序的虚拟内存空间中有着堆、栈、共享库、</a:t>
            </a:r>
            <a:r>
              <a:rPr lang="en-US" altLang="zh-CN" dirty="0" smtClean="0"/>
              <a:t>PE</a:t>
            </a:r>
            <a:r>
              <a:rPr lang="zh-CN" altLang="en-US" dirty="0" smtClean="0"/>
              <a:t>映像等等模块，这些模块的地址是固定的。而因为其固定性，很多包含硬编码合适的地址的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都一度相当稳定。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ASLR</a:t>
            </a:r>
            <a:r>
              <a:rPr lang="zh-CN" altLang="en-US" dirty="0" smtClean="0"/>
              <a:t>旨在把各种模块的地址在程序加载期间随机化处理，让</a:t>
            </a:r>
            <a:r>
              <a:rPr lang="en-US" altLang="zh-CN" dirty="0" err="1" smtClean="0"/>
              <a:t>exp</a:t>
            </a:r>
            <a:r>
              <a:rPr lang="zh-CN" altLang="en-US" dirty="0" smtClean="0"/>
              <a:t>的开发者无法硬编码地址。对不同的平台来说，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的实现大同小异，但因为受限于平台原本加载方式的设计，所以表现上有些差异。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以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类似</a:t>
            </a:r>
            <a:r>
              <a:rPr lang="en-US" altLang="zh-CN" dirty="0" smtClean="0"/>
              <a:t>DEP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是“系统支持 </a:t>
            </a:r>
            <a:r>
              <a:rPr lang="en-US" altLang="zh-CN" dirty="0" smtClean="0"/>
              <a:t>+</a:t>
            </a:r>
            <a:r>
              <a:rPr lang="zh-CN" altLang="en-US" dirty="0"/>
              <a:t> </a:t>
            </a:r>
            <a:r>
              <a:rPr lang="zh-CN" altLang="en-US" dirty="0" smtClean="0"/>
              <a:t>程序链接选项开启”。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/</a:t>
            </a:r>
            <a:r>
              <a:rPr lang="en-US" altLang="zh-CN" dirty="0" err="1" smtClean="0"/>
              <a:t>dynamicbase</a:t>
            </a:r>
            <a:r>
              <a:rPr lang="zh-CN" altLang="en-US" dirty="0" smtClean="0"/>
              <a:t>一旦开启，程序每次启动时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TEB</a:t>
            </a:r>
            <a:r>
              <a:rPr lang="zh-CN" altLang="en-US" dirty="0" smtClean="0"/>
              <a:t>都会变化，每次重启系统其</a:t>
            </a:r>
            <a:r>
              <a:rPr lang="en-US" altLang="zh-CN" dirty="0" smtClean="0"/>
              <a:t>PE</a:t>
            </a:r>
            <a:r>
              <a:rPr lang="zh-CN" altLang="en-US" dirty="0" smtClean="0"/>
              <a:t>映像也会发生变化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ASLR</a:t>
            </a:r>
            <a:r>
              <a:rPr lang="zh-CN" altLang="en-US" dirty="0"/>
              <a:t>则</a:t>
            </a:r>
            <a:r>
              <a:rPr lang="zh-CN" altLang="en-US" dirty="0" smtClean="0"/>
              <a:t>是“系统支持</a:t>
            </a:r>
            <a:r>
              <a:rPr lang="en-US" altLang="zh-CN" dirty="0"/>
              <a:t> </a:t>
            </a:r>
            <a:r>
              <a:rPr lang="en-US" altLang="zh-CN" dirty="0" smtClean="0"/>
              <a:t>+ PIE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有</a:t>
            </a:r>
            <a:r>
              <a:rPr lang="en-US" altLang="zh-CN" dirty="0" smtClean="0"/>
              <a:t>0/1/2</a:t>
            </a:r>
            <a:r>
              <a:rPr lang="zh-CN" altLang="en-US" dirty="0" smtClean="0"/>
              <a:t>三个级别，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表示未开启，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表示随机化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libraries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进一步随机化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elf</a:t>
            </a:r>
            <a:r>
              <a:rPr lang="zh-CN" altLang="en-US" dirty="0" smtClean="0"/>
              <a:t>编译时使用了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fPIE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ELF</a:t>
            </a:r>
            <a:r>
              <a:rPr lang="zh-CN" altLang="en-US" dirty="0" smtClean="0"/>
              <a:t>被视为特殊的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，加载时也会随机化基址。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101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 smtClean="0"/>
              <a:t>下</a:t>
            </a:r>
            <a:r>
              <a:rPr lang="en-US" altLang="zh-CN" dirty="0"/>
              <a:t>ASLR</a:t>
            </a:r>
            <a:r>
              <a:rPr lang="zh-CN" altLang="en-US" dirty="0" smtClean="0"/>
              <a:t>的表现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05" y="1643062"/>
            <a:ext cx="8829675" cy="3743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1259" y="5667375"/>
            <a:ext cx="887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未开启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</a:t>
            </a:r>
            <a:r>
              <a:rPr lang="zh-CN" altLang="en-US" dirty="0" smtClean="0"/>
              <a:t>映像加载和</a:t>
            </a:r>
            <a:r>
              <a:rPr lang="en-US" altLang="zh-CN" dirty="0" smtClean="0"/>
              <a:t>PE</a:t>
            </a:r>
            <a:r>
              <a:rPr lang="zh-CN" altLang="en-US" dirty="0" smtClean="0"/>
              <a:t>文件头一致，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每次都相同，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每次则不同。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5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 altLang="zh-CN" dirty="0"/>
              <a:t>Windows</a:t>
            </a:r>
            <a:r>
              <a:rPr lang="zh-CN" altLang="en-US" dirty="0" smtClean="0"/>
              <a:t>下</a:t>
            </a:r>
            <a:r>
              <a:rPr lang="en-US" altLang="zh-CN" dirty="0"/>
              <a:t>ASLR</a:t>
            </a:r>
            <a:r>
              <a:rPr lang="zh-CN" altLang="en-US" dirty="0" smtClean="0"/>
              <a:t>的表现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981259" y="1277992"/>
            <a:ext cx="8734425" cy="63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81259" y="5667375"/>
            <a:ext cx="887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开启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</a:t>
            </a:r>
            <a:r>
              <a:rPr lang="zh-CN" altLang="en-US" dirty="0" smtClean="0"/>
              <a:t>映像加载和</a:t>
            </a:r>
            <a:r>
              <a:rPr lang="en-US" altLang="zh-CN" dirty="0" smtClean="0"/>
              <a:t>PE</a:t>
            </a:r>
            <a:r>
              <a:rPr lang="zh-CN" altLang="en-US" dirty="0" smtClean="0"/>
              <a:t>文件头不一致会重定向，每次运行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都不同，而系统重启前</a:t>
            </a:r>
            <a:r>
              <a:rPr lang="en-US" altLang="zh-CN" dirty="0" smtClean="0"/>
              <a:t>PE Image</a:t>
            </a:r>
            <a:r>
              <a:rPr lang="zh-CN" altLang="en-US" dirty="0"/>
              <a:t>都</a:t>
            </a:r>
            <a:r>
              <a:rPr lang="zh-CN" altLang="en-US" dirty="0" smtClean="0"/>
              <a:t>相同。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1" y="1485900"/>
            <a:ext cx="8791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1744</TotalTime>
  <Words>974</Words>
  <Application>Microsoft Office PowerPoint</Application>
  <PresentationFormat>宽屏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Century Gothic</vt:lpstr>
      <vt:lpstr>宋体</vt:lpstr>
      <vt:lpstr>Arial</vt:lpstr>
      <vt:lpstr>Calibri</vt:lpstr>
      <vt:lpstr>Times New Roman</vt:lpstr>
      <vt:lpstr>Wingdings 3</vt:lpstr>
      <vt:lpstr>离子</vt:lpstr>
      <vt:lpstr>DEP &amp; ASLR简述 </vt:lpstr>
      <vt:lpstr>DEP解读</vt:lpstr>
      <vt:lpstr>DEP解读</vt:lpstr>
      <vt:lpstr>Windows下DEP部署</vt:lpstr>
      <vt:lpstr>Windows下DEP的表现</vt:lpstr>
      <vt:lpstr>Linux下NX的表现</vt:lpstr>
      <vt:lpstr>ASLR解读</vt:lpstr>
      <vt:lpstr>Windows下ASLR的表现</vt:lpstr>
      <vt:lpstr>Windows下ASLR的表现</vt:lpstr>
      <vt:lpstr>Linux下ASLR + PIE的表现</vt:lpstr>
      <vt:lpstr>Linux下ASLR + PIE的表现</vt:lpstr>
      <vt:lpstr>Linux下ASLR + PIE的表现</vt:lpstr>
      <vt:lpstr>DEP/NX对抗</vt:lpstr>
      <vt:lpstr>ASLR + PIE对抗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经典栈溢出 —————————</dc:title>
  <dc:creator>admin</dc:creator>
  <cp:lastModifiedBy>Administrator</cp:lastModifiedBy>
  <cp:revision>186</cp:revision>
  <dcterms:created xsi:type="dcterms:W3CDTF">2018-06-19T08:38:55Z</dcterms:created>
  <dcterms:modified xsi:type="dcterms:W3CDTF">2018-07-07T09:13:40Z</dcterms:modified>
</cp:coreProperties>
</file>