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71" r:id="rId3"/>
    <p:sldId id="269" r:id="rId4"/>
    <p:sldId id="268" r:id="rId5"/>
    <p:sldId id="270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4" r:id="rId18"/>
    <p:sldId id="285" r:id="rId19"/>
    <p:sldId id="283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DD4AF-4231-466A-8336-819983B48EF8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DD6486-D901-4820-A9EA-4A674C49AD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077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D6486-D901-4820-A9EA-4A674C49AD3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80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D6486-D901-4820-A9EA-4A674C49AD3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433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234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76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855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5975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87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239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936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1508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650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91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671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450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751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795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58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712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55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9C0A333-37D1-4425-9303-312D22B06EFD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7375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write@got.pl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write@got.plt" TargetMode="Externa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jmpews/pwn2exploit" TargetMode="External"/><Relationship Id="rId13" Type="http://schemas.openxmlformats.org/officeDocument/2006/relationships/hyperlink" Target="https://sploitfun.wordpress.com/2015/05/08/bypassing-nx-bit-using-chained-return-to-libc/" TargetMode="External"/><Relationship Id="rId3" Type="http://schemas.openxmlformats.org/officeDocument/2006/relationships/hyperlink" Target="http://www.vuln.cn/6645" TargetMode="External"/><Relationship Id="rId7" Type="http://schemas.openxmlformats.org/officeDocument/2006/relationships/hyperlink" Target="http://shar33f12.blogspot.com/2012/10/rop.html" TargetMode="External"/><Relationship Id="rId12" Type="http://schemas.openxmlformats.org/officeDocument/2006/relationships/hyperlink" Target="https://sploitfun.wordpress.com/2015/05/08/bypassing-nx-bit-using-return-to-libc/" TargetMode="External"/><Relationship Id="rId17" Type="http://schemas.openxmlformats.org/officeDocument/2006/relationships/hyperlink" Target="https://sploitfun.wordpress.com/2015/06/26/linux-x86-exploit-development-tutorial-series/" TargetMode="External"/><Relationship Id="rId2" Type="http://schemas.openxmlformats.org/officeDocument/2006/relationships/hyperlink" Target="https://blog.csdn.net/column/details/buffer-overflow.html" TargetMode="External"/><Relationship Id="rId16" Type="http://schemas.openxmlformats.org/officeDocument/2006/relationships/hyperlink" Target="http://uaf.io/exploitation/misc/2016/04/02/Finding-Function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nquanke.com/post/id/85831" TargetMode="External"/><Relationship Id="rId11" Type="http://schemas.openxmlformats.org/officeDocument/2006/relationships/hyperlink" Target="http://drops.xmd5.com/static/drops/papers-3602.html" TargetMode="External"/><Relationship Id="rId5" Type="http://schemas.openxmlformats.org/officeDocument/2006/relationships/hyperlink" Target="http://www.vuln.cn/6643" TargetMode="External"/><Relationship Id="rId15" Type="http://schemas.openxmlformats.org/officeDocument/2006/relationships/hyperlink" Target="http://muhe.live/2016/12/24/what-DynELF-does-basically/" TargetMode="External"/><Relationship Id="rId10" Type="http://schemas.openxmlformats.org/officeDocument/2006/relationships/hyperlink" Target="http://www.blackhat.com/presentations/bh-usa-08/Shacham/BH_US_08_Shacham_Return_Oriented_Programming.pdf" TargetMode="External"/><Relationship Id="rId4" Type="http://schemas.openxmlformats.org/officeDocument/2006/relationships/hyperlink" Target="http://www.vuln.cn/6644" TargetMode="External"/><Relationship Id="rId9" Type="http://schemas.openxmlformats.org/officeDocument/2006/relationships/hyperlink" Target="https://en.wikipedia.org/wiki/Return-oriented_programming" TargetMode="External"/><Relationship Id="rId14" Type="http://schemas.openxmlformats.org/officeDocument/2006/relationships/hyperlink" Target="https://sploitfun.wordpress.com/2015/05/08/bypassing-aslr-part-i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sz="6000" smtClean="0"/>
              <a:t>Linux</a:t>
            </a:r>
            <a:r>
              <a:rPr lang="zh-CN" altLang="en-US" sz="6000" smtClean="0"/>
              <a:t>环境</a:t>
            </a:r>
            <a:r>
              <a:rPr lang="zh-CN" altLang="en-US" sz="6000" dirty="0" smtClean="0"/>
              <a:t>下的</a:t>
            </a:r>
            <a:r>
              <a:rPr lang="en-US" altLang="zh-CN" sz="6000" dirty="0" smtClean="0"/>
              <a:t>ROP</a:t>
            </a:r>
            <a:r>
              <a:rPr lang="en-US" altLang="zh-CN" sz="6000" dirty="0"/>
              <a:t/>
            </a:r>
            <a:br>
              <a:rPr lang="en-US" altLang="zh-CN" sz="6000" dirty="0"/>
            </a:b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442445"/>
          </a:xfrm>
        </p:spPr>
        <p:txBody>
          <a:bodyPr>
            <a:noAutofit/>
          </a:bodyPr>
          <a:lstStyle/>
          <a:p>
            <a:pPr algn="ctr"/>
            <a:r>
              <a:rPr lang="zh-CN" altLang="en-US" sz="1800" cap="none" dirty="0" smtClean="0">
                <a:latin typeface="Times New Roman" panose="02020603050405020304" pitchFamily="18" charset="0"/>
              </a:rPr>
              <a:t>二进制安全系列</a:t>
            </a:r>
            <a:endParaRPr lang="en-US" altLang="zh-CN" sz="1800" cap="none" dirty="0" smtClean="0">
              <a:latin typeface="Times New Roman" panose="02020603050405020304" pitchFamily="18" charset="0"/>
            </a:endParaRPr>
          </a:p>
          <a:p>
            <a:pPr algn="ctr"/>
            <a:r>
              <a:rPr lang="en-US" altLang="zh-CN" sz="1800" cap="none" dirty="0" smtClean="0">
                <a:latin typeface="Times New Roman" panose="02020603050405020304" pitchFamily="18" charset="0"/>
              </a:rPr>
              <a:t>@author: </a:t>
            </a:r>
            <a:r>
              <a:rPr lang="zh-CN" altLang="en-US" sz="1800" cap="none" dirty="0" smtClean="0">
                <a:latin typeface="Times New Roman" panose="02020603050405020304" pitchFamily="18" charset="0"/>
              </a:rPr>
              <a:t>玉涵</a:t>
            </a:r>
            <a:endParaRPr lang="en-US" altLang="zh-CN" sz="1800" cap="none" dirty="0" smtClean="0">
              <a:latin typeface="Times New Roman" panose="02020603050405020304" pitchFamily="18" charset="0"/>
            </a:endParaRPr>
          </a:p>
          <a:p>
            <a:pPr algn="ctr"/>
            <a:r>
              <a:rPr lang="en-US" altLang="zh-CN" sz="1800" cap="none" dirty="0" smtClean="0">
                <a:latin typeface="Times New Roman" panose="02020603050405020304" pitchFamily="18" charset="0"/>
              </a:rPr>
              <a:t>@blog: https://r00tk1ts.github.io</a:t>
            </a:r>
            <a:br>
              <a:rPr lang="en-US" altLang="zh-CN" sz="1800" cap="none" dirty="0" smtClean="0">
                <a:latin typeface="Times New Roman" panose="02020603050405020304" pitchFamily="18" charset="0"/>
              </a:rPr>
            </a:br>
            <a:r>
              <a:rPr lang="en-US" altLang="zh-CN" sz="1800" cap="none" dirty="0" smtClean="0">
                <a:latin typeface="Times New Roman" panose="02020603050405020304" pitchFamily="18" charset="0"/>
              </a:rPr>
              <a:t>@date</a:t>
            </a:r>
            <a:r>
              <a:rPr lang="en-US" altLang="zh-CN" sz="1800" cap="none" smtClean="0">
                <a:latin typeface="Times New Roman" panose="02020603050405020304" pitchFamily="18" charset="0"/>
              </a:rPr>
              <a:t>: 2018-07-12</a:t>
            </a:r>
            <a:endParaRPr lang="en-US" altLang="zh-CN" sz="1800" cap="none" dirty="0" smtClean="0">
              <a:latin typeface="Times New Roman" panose="02020603050405020304" pitchFamily="18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1333500" y="4221217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01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运行时</a:t>
            </a:r>
            <a:r>
              <a:rPr lang="zh-CN" altLang="en-US" dirty="0" smtClean="0"/>
              <a:t>重定位中的</a:t>
            </a:r>
            <a:r>
              <a:rPr lang="en-US" altLang="zh-CN" dirty="0" err="1" smtClean="0"/>
              <a:t>plt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got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927" y="1538978"/>
            <a:ext cx="7743087" cy="500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85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运行时</a:t>
            </a:r>
            <a:r>
              <a:rPr lang="zh-CN" altLang="en-US" dirty="0" smtClean="0"/>
              <a:t>重定位之后的</a:t>
            </a:r>
            <a:r>
              <a:rPr lang="en-US" altLang="zh-CN" dirty="0" err="1" smtClean="0"/>
              <a:t>plt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got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708" y="1566057"/>
            <a:ext cx="7671525" cy="500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50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Ret2plt</a:t>
            </a:r>
            <a:r>
              <a:rPr lang="zh-CN" altLang="en-US" dirty="0" smtClean="0"/>
              <a:t>到</a:t>
            </a:r>
            <a:r>
              <a:rPr lang="en-US" altLang="zh-CN" dirty="0" smtClean="0"/>
              <a:t>ROP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929" y="1536742"/>
            <a:ext cx="6681943" cy="514589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60203" y="1755192"/>
            <a:ext cx="3806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Ret2plt</a:t>
            </a:r>
            <a:r>
              <a:rPr lang="zh-CN" altLang="en-US" dirty="0" smtClean="0"/>
              <a:t>较之</a:t>
            </a:r>
            <a:r>
              <a:rPr lang="en-US" altLang="zh-CN" dirty="0" smtClean="0"/>
              <a:t>ret2libc</a:t>
            </a:r>
            <a:r>
              <a:rPr lang="zh-CN" altLang="en-US" dirty="0" smtClean="0"/>
              <a:t>更为局限，因为只有漏洞程序调用的库函数才会出现在</a:t>
            </a:r>
            <a:r>
              <a:rPr lang="en-US" altLang="zh-CN" dirty="0" err="1" smtClean="0"/>
              <a:t>plt</a:t>
            </a:r>
            <a:r>
              <a:rPr lang="zh-CN" altLang="en-US" dirty="0" smtClean="0"/>
              <a:t>表。</a:t>
            </a:r>
            <a:endParaRPr lang="en-US" altLang="zh-CN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846195" y="2811129"/>
            <a:ext cx="3657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Redhat</a:t>
            </a:r>
            <a:r>
              <a:rPr lang="zh-CN" altLang="en-US"/>
              <a:t>和</a:t>
            </a:r>
            <a:r>
              <a:rPr lang="en-US" altLang="zh-CN"/>
              <a:t>fedora</a:t>
            </a:r>
            <a:r>
              <a:rPr lang="zh-CN" altLang="en-US"/>
              <a:t>上</a:t>
            </a:r>
            <a:r>
              <a:rPr lang="zh-CN" altLang="en-US" smtClean="0"/>
              <a:t>部署了一种叫</a:t>
            </a:r>
            <a:r>
              <a:rPr lang="en-US" altLang="zh-CN" smtClean="0"/>
              <a:t>ASCII armoring</a:t>
            </a:r>
            <a:r>
              <a:rPr lang="zh-CN" altLang="en-US" smtClean="0"/>
              <a:t>的保护机制。</a:t>
            </a:r>
            <a:r>
              <a:rPr lang="zh-CN" altLang="en-US"/>
              <a:t>这一机制使得库函数地址都包含一个</a:t>
            </a:r>
            <a:r>
              <a:rPr lang="en-US" altLang="zh-CN"/>
              <a:t>\x00</a:t>
            </a:r>
            <a:r>
              <a:rPr lang="zh-CN" altLang="en-US" smtClean="0"/>
              <a:t>字节（用以截断</a:t>
            </a:r>
            <a:r>
              <a:rPr lang="en-US" altLang="zh-CN" smtClean="0"/>
              <a:t>copy</a:t>
            </a:r>
            <a:r>
              <a:rPr lang="zh-CN" altLang="en-US" smtClean="0"/>
              <a:t>）。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846195" y="4421064"/>
            <a:ext cx="38066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衍生出一种利用</a:t>
            </a:r>
            <a:r>
              <a:rPr lang="en-US" altLang="zh-CN" dirty="0" smtClean="0"/>
              <a:t>PPR</a:t>
            </a:r>
            <a:r>
              <a:rPr lang="zh-CN" altLang="en-US" dirty="0" smtClean="0"/>
              <a:t>链和</a:t>
            </a:r>
            <a:r>
              <a:rPr lang="en-US" altLang="zh-CN" dirty="0" err="1" smtClean="0"/>
              <a:t>strcpy@plt</a:t>
            </a:r>
            <a:r>
              <a:rPr lang="zh-CN" altLang="en-US" dirty="0"/>
              <a:t>拼凑</a:t>
            </a:r>
            <a:r>
              <a:rPr lang="zh-CN" altLang="en-US" dirty="0" smtClean="0"/>
              <a:t>出</a:t>
            </a:r>
            <a:r>
              <a:rPr lang="en-US" altLang="zh-CN" dirty="0" smtClean="0"/>
              <a:t>system</a:t>
            </a:r>
            <a:r>
              <a:rPr lang="zh-CN" altLang="en-US" smtClean="0"/>
              <a:t>地址的新的</a:t>
            </a:r>
            <a:r>
              <a:rPr lang="en-US" altLang="zh-CN" smtClean="0"/>
              <a:t>ret2plt</a:t>
            </a:r>
            <a:r>
              <a:rPr lang="zh-CN" altLang="en-US" smtClean="0"/>
              <a:t>方法</a:t>
            </a:r>
            <a:r>
              <a:rPr lang="zh-CN" altLang="en-US" dirty="0" smtClean="0"/>
              <a:t>，并覆写某个其他</a:t>
            </a:r>
            <a:r>
              <a:rPr lang="en-US" altLang="zh-CN" dirty="0" err="1" smtClean="0"/>
              <a:t>plt</a:t>
            </a:r>
            <a:r>
              <a:rPr lang="zh-CN" altLang="en-US" dirty="0" smtClean="0"/>
              <a:t>函数的</a:t>
            </a:r>
            <a:r>
              <a:rPr lang="en-US" altLang="zh-CN" dirty="0" smtClean="0"/>
              <a:t>got</a:t>
            </a:r>
            <a:r>
              <a:rPr lang="zh-CN" altLang="en-US" smtClean="0"/>
              <a:t>项。这种手法虽因后</a:t>
            </a:r>
            <a:r>
              <a:rPr lang="en-US" altLang="zh-CN" smtClean="0"/>
              <a:t>ASLR</a:t>
            </a:r>
            <a:r>
              <a:rPr lang="zh-CN" altLang="en-US" smtClean="0"/>
              <a:t>时代的流行而不长见，但思想却源远流长（链式</a:t>
            </a:r>
            <a:r>
              <a:rPr lang="en-US" altLang="zh-CN" smtClean="0"/>
              <a:t>+got</a:t>
            </a:r>
            <a:r>
              <a:rPr lang="zh-CN" altLang="en-US" smtClean="0"/>
              <a:t>覆盖）。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5581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后</a:t>
            </a:r>
            <a:r>
              <a:rPr lang="en-US" altLang="zh-CN" dirty="0" smtClean="0"/>
              <a:t>ASLR</a:t>
            </a:r>
            <a:r>
              <a:rPr lang="zh-CN" altLang="en-US" dirty="0" smtClean="0"/>
              <a:t>时代：</a:t>
            </a:r>
            <a:r>
              <a:rPr lang="en-US" altLang="zh-CN" dirty="0" smtClean="0"/>
              <a:t>ROP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981259" y="1500476"/>
            <a:ext cx="881044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如果</a:t>
            </a:r>
            <a:r>
              <a:rPr lang="en-US" altLang="zh-CN" dirty="0" smtClean="0"/>
              <a:t>system</a:t>
            </a:r>
            <a:r>
              <a:rPr lang="zh-CN" altLang="en-US" dirty="0" smtClean="0"/>
              <a:t>不出现于</a:t>
            </a:r>
            <a:r>
              <a:rPr lang="en-US" altLang="zh-CN" dirty="0" err="1" smtClean="0"/>
              <a:t>plt</a:t>
            </a:r>
            <a:r>
              <a:rPr lang="zh-CN" altLang="en-US" dirty="0" smtClean="0"/>
              <a:t>表，那么由于</a:t>
            </a:r>
            <a:r>
              <a:rPr lang="en-US" altLang="zh-CN" dirty="0" smtClean="0"/>
              <a:t>libc.so</a:t>
            </a:r>
            <a:r>
              <a:rPr lang="zh-CN" altLang="en-US" dirty="0" smtClean="0"/>
              <a:t>的基址随机化，</a:t>
            </a:r>
            <a:r>
              <a:rPr lang="en-US" altLang="zh-CN" dirty="0" smtClean="0"/>
              <a:t>ret2libc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ret2plt</a:t>
            </a:r>
            <a:r>
              <a:rPr lang="zh-CN" altLang="en-US" dirty="0" smtClean="0"/>
              <a:t>都无法直接用。我们需要某种方法来动态定位出</a:t>
            </a:r>
            <a:r>
              <a:rPr lang="en-US" altLang="zh-CN" dirty="0" smtClean="0"/>
              <a:t>system</a:t>
            </a:r>
            <a:r>
              <a:rPr lang="zh-CN" altLang="en-US" dirty="0" smtClean="0"/>
              <a:t>地址。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这一阶段的思路如下：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利用</a:t>
            </a:r>
            <a:r>
              <a:rPr lang="en-US" altLang="zh-CN" dirty="0" smtClean="0"/>
              <a:t>write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printf</a:t>
            </a:r>
            <a:r>
              <a:rPr lang="zh-CN" altLang="en-US" dirty="0" smtClean="0"/>
              <a:t>等特性函数，它们需要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个特点：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具有输出功能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与</a:t>
            </a:r>
            <a:r>
              <a:rPr lang="en-US" altLang="zh-CN" dirty="0" smtClean="0"/>
              <a:t>system</a:t>
            </a:r>
            <a:r>
              <a:rPr lang="zh-CN" altLang="en-US" dirty="0"/>
              <a:t>同</a:t>
            </a:r>
            <a:r>
              <a:rPr lang="zh-CN" altLang="en-US" dirty="0" smtClean="0"/>
              <a:t>在一个模块</a:t>
            </a:r>
            <a:r>
              <a:rPr lang="en-US" altLang="zh-CN" dirty="0" smtClean="0"/>
              <a:t>(libc.so)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存在</a:t>
            </a:r>
            <a:r>
              <a:rPr lang="zh-CN" altLang="en-US" dirty="0" smtClean="0"/>
              <a:t>于程序</a:t>
            </a:r>
            <a:r>
              <a:rPr lang="en-US" altLang="zh-CN" dirty="0" err="1" smtClean="0"/>
              <a:t>plt</a:t>
            </a:r>
            <a:r>
              <a:rPr lang="zh-CN" altLang="en-US" dirty="0" smtClean="0"/>
              <a:t>表（即被漏洞程序所用到）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以</a:t>
            </a:r>
            <a:r>
              <a:rPr lang="en-US" altLang="zh-CN" dirty="0" smtClean="0"/>
              <a:t>write</a:t>
            </a:r>
            <a:r>
              <a:rPr lang="zh-CN" altLang="en-US" dirty="0" smtClean="0"/>
              <a:t>为例，将</a:t>
            </a:r>
            <a:r>
              <a:rPr lang="en-US" altLang="zh-CN" dirty="0" err="1" smtClean="0"/>
              <a:t>write@plt</a:t>
            </a:r>
            <a:r>
              <a:rPr lang="zh-CN" altLang="en-US" dirty="0" smtClean="0"/>
              <a:t>地址覆盖</a:t>
            </a:r>
            <a:r>
              <a:rPr lang="en-US" altLang="zh-CN" dirty="0" smtClean="0"/>
              <a:t>ret </a:t>
            </a:r>
            <a:r>
              <a:rPr lang="en-US" altLang="zh-CN" dirty="0" err="1" smtClean="0"/>
              <a:t>addr</a:t>
            </a:r>
            <a:r>
              <a:rPr lang="zh-CN" altLang="en-US" dirty="0" smtClean="0"/>
              <a:t>，并布置参数为</a:t>
            </a:r>
            <a:r>
              <a:rPr lang="en-US" altLang="zh-CN" dirty="0" smtClean="0"/>
              <a:t>1, </a:t>
            </a:r>
            <a:r>
              <a:rPr lang="en-US" altLang="zh-CN" dirty="0" err="1" smtClean="0">
                <a:hlinkClick r:id="rId2"/>
              </a:rPr>
              <a:t>write@got.plt</a:t>
            </a:r>
            <a:r>
              <a:rPr lang="en-US" altLang="zh-CN" dirty="0" smtClean="0"/>
              <a:t>, 4</a:t>
            </a:r>
            <a:r>
              <a:rPr lang="zh-CN" altLang="en-US" dirty="0" smtClean="0"/>
              <a:t>，如此可以输出</a:t>
            </a:r>
            <a:r>
              <a:rPr lang="en-US" altLang="zh-CN" dirty="0" smtClean="0"/>
              <a:t>write</a:t>
            </a:r>
            <a:r>
              <a:rPr lang="zh-CN" altLang="en-US" dirty="0" smtClean="0"/>
              <a:t>在</a:t>
            </a:r>
            <a:r>
              <a:rPr lang="en-US" altLang="zh-CN" dirty="0" smtClean="0"/>
              <a:t>libc.so</a:t>
            </a:r>
            <a:r>
              <a:rPr lang="zh-CN" altLang="en-US" dirty="0" smtClean="0"/>
              <a:t>中的地址，</a:t>
            </a:r>
            <a:r>
              <a:rPr lang="en-US" altLang="zh-CN" dirty="0" smtClean="0"/>
              <a:t>write</a:t>
            </a:r>
            <a:r>
              <a:rPr lang="zh-CN" altLang="en-US" dirty="0" smtClean="0"/>
              <a:t>地址相对于</a:t>
            </a:r>
            <a:r>
              <a:rPr lang="en-US" altLang="zh-CN" dirty="0" smtClean="0"/>
              <a:t>libc.so</a:t>
            </a:r>
            <a:r>
              <a:rPr lang="zh-CN" altLang="en-US" dirty="0" smtClean="0"/>
              <a:t>加载基址偏移固定。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根据</a:t>
            </a:r>
            <a:r>
              <a:rPr lang="en-US" altLang="zh-CN" dirty="0" smtClean="0"/>
              <a:t>libc.so</a:t>
            </a:r>
            <a:r>
              <a:rPr lang="zh-CN" altLang="en-US" dirty="0" smtClean="0"/>
              <a:t>是否已知：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已知，就可以通过</a:t>
            </a:r>
            <a:r>
              <a:rPr lang="en-US" altLang="zh-CN" dirty="0" smtClean="0"/>
              <a:t>ELF</a:t>
            </a:r>
            <a:r>
              <a:rPr lang="zh-CN" altLang="en-US" dirty="0" smtClean="0"/>
              <a:t>先计算出</a:t>
            </a:r>
            <a:r>
              <a:rPr lang="en-US" altLang="zh-CN" dirty="0" smtClean="0"/>
              <a:t>write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system</a:t>
            </a:r>
            <a:r>
              <a:rPr lang="zh-CN" altLang="en-US" dirty="0" smtClean="0"/>
              <a:t>的偏移，再用输出地址减去</a:t>
            </a:r>
            <a:r>
              <a:rPr lang="en-US" altLang="zh-CN" dirty="0" smtClean="0"/>
              <a:t>write</a:t>
            </a:r>
            <a:r>
              <a:rPr lang="zh-CN" altLang="en-US" dirty="0" smtClean="0"/>
              <a:t>的偏移就可以算出</a:t>
            </a:r>
            <a:r>
              <a:rPr lang="en-US" altLang="zh-CN" dirty="0" smtClean="0"/>
              <a:t>libc.so</a:t>
            </a:r>
            <a:r>
              <a:rPr lang="zh-CN" altLang="en-US" dirty="0" smtClean="0"/>
              <a:t>的基址，再用</a:t>
            </a:r>
            <a:r>
              <a:rPr lang="en-US" altLang="zh-CN" dirty="0" smtClean="0"/>
              <a:t>libc.so</a:t>
            </a:r>
            <a:r>
              <a:rPr lang="zh-CN" altLang="en-US" dirty="0" smtClean="0"/>
              <a:t>机制加上</a:t>
            </a:r>
            <a:r>
              <a:rPr lang="en-US" altLang="zh-CN" dirty="0" smtClean="0"/>
              <a:t>system</a:t>
            </a:r>
            <a:r>
              <a:rPr lang="zh-CN" altLang="en-US" dirty="0" smtClean="0"/>
              <a:t>的偏移就可以动态算出</a:t>
            </a:r>
            <a:r>
              <a:rPr lang="en-US" altLang="zh-CN" dirty="0" smtClean="0"/>
              <a:t>system</a:t>
            </a:r>
            <a:r>
              <a:rPr lang="zh-CN" altLang="en-US" dirty="0" smtClean="0"/>
              <a:t>在本次运行时的地址。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未知，则需要额外的</a:t>
            </a:r>
            <a:r>
              <a:rPr lang="en-US" altLang="zh-CN" dirty="0" smtClean="0"/>
              <a:t>leak</a:t>
            </a:r>
            <a:r>
              <a:rPr lang="zh-CN" altLang="en-US" dirty="0" smtClean="0"/>
              <a:t>函数。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zh-CN" dirty="0"/>
          </a:p>
          <a:p>
            <a:r>
              <a:rPr lang="zh-CN" altLang="en-US" dirty="0" smtClean="0"/>
              <a:t>这一思路是近年来</a:t>
            </a:r>
            <a:r>
              <a:rPr lang="en-US" altLang="zh-CN" dirty="0" smtClean="0"/>
              <a:t>CTF PWN</a:t>
            </a:r>
            <a:r>
              <a:rPr lang="zh-CN" altLang="en-US" dirty="0" smtClean="0"/>
              <a:t>题的基本功，它依赖于应用程序与</a:t>
            </a:r>
            <a:r>
              <a:rPr lang="en-US" altLang="zh-CN" dirty="0" smtClean="0"/>
              <a:t>exp.py</a:t>
            </a:r>
            <a:r>
              <a:rPr lang="zh-CN" altLang="en-US" dirty="0" smtClean="0"/>
              <a:t>的交互。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5133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mtClean="0"/>
              <a:t>libc.so</a:t>
            </a:r>
            <a:r>
              <a:rPr lang="zh-CN" altLang="en-US" smtClean="0"/>
              <a:t>已知的</a:t>
            </a:r>
            <a:r>
              <a:rPr lang="en-US" altLang="zh-CN" smtClean="0"/>
              <a:t>ROP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18" y="1461335"/>
            <a:ext cx="5691385" cy="287324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18" y="4576165"/>
            <a:ext cx="5684707" cy="165668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3240" y="4410856"/>
            <a:ext cx="5108864" cy="193648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3240" y="1461335"/>
            <a:ext cx="5030145" cy="274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82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mtClean="0"/>
              <a:t>libc.so</a:t>
            </a:r>
            <a:r>
              <a:rPr lang="zh-CN" altLang="en-US" smtClean="0"/>
              <a:t>已知的</a:t>
            </a:r>
            <a:r>
              <a:rPr lang="en-US" altLang="zh-CN" smtClean="0"/>
              <a:t>ROP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20" y="1463686"/>
            <a:ext cx="5691385" cy="287324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496" y="1435693"/>
            <a:ext cx="4701672" cy="324179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7496" y="4677485"/>
            <a:ext cx="4701672" cy="198944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21420" y="4497355"/>
            <a:ext cx="56913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1. </a:t>
            </a:r>
            <a:r>
              <a:rPr lang="zh-CN" altLang="en-US" smtClean="0"/>
              <a:t>通过</a:t>
            </a:r>
            <a:r>
              <a:rPr lang="en-US" altLang="zh-CN" smtClean="0"/>
              <a:t>write(1, </a:t>
            </a:r>
            <a:r>
              <a:rPr lang="en-US" altLang="zh-CN" smtClean="0">
                <a:hlinkClick r:id="rId5"/>
              </a:rPr>
              <a:t>write@got.plt</a:t>
            </a:r>
            <a:r>
              <a:rPr lang="en-US" altLang="zh-CN" smtClean="0"/>
              <a:t>, 4)</a:t>
            </a:r>
            <a:r>
              <a:rPr lang="zh-CN" altLang="en-US" smtClean="0"/>
              <a:t>输出</a:t>
            </a:r>
            <a:r>
              <a:rPr lang="en-US" altLang="zh-CN" smtClean="0"/>
              <a:t>write</a:t>
            </a:r>
            <a:r>
              <a:rPr lang="zh-CN" altLang="en-US" smtClean="0"/>
              <a:t>在</a:t>
            </a:r>
            <a:r>
              <a:rPr lang="en-US" altLang="zh-CN" smtClean="0"/>
              <a:t>libc.so</a:t>
            </a:r>
            <a:r>
              <a:rPr lang="zh-CN" altLang="en-US" smtClean="0"/>
              <a:t>的地址。</a:t>
            </a:r>
            <a:endParaRPr lang="en-US" altLang="zh-CN" smtClean="0"/>
          </a:p>
          <a:p>
            <a:r>
              <a:rPr lang="en-US" altLang="zh-CN" smtClean="0"/>
              <a:t>2. </a:t>
            </a:r>
            <a:r>
              <a:rPr lang="zh-CN" altLang="en-US" smtClean="0"/>
              <a:t>程序控制流返回到</a:t>
            </a:r>
            <a:r>
              <a:rPr lang="en-US" altLang="zh-CN" smtClean="0"/>
              <a:t>vul_func</a:t>
            </a:r>
            <a:r>
              <a:rPr lang="zh-CN" altLang="en-US" smtClean="0"/>
              <a:t>，进行第二轮的溢出。</a:t>
            </a:r>
            <a:endParaRPr lang="en-US" altLang="zh-CN" smtClean="0"/>
          </a:p>
          <a:p>
            <a:r>
              <a:rPr lang="en-US" altLang="zh-CN" smtClean="0"/>
              <a:t>3. </a:t>
            </a:r>
            <a:r>
              <a:rPr lang="zh-CN" altLang="en-US" smtClean="0"/>
              <a:t>通过</a:t>
            </a:r>
            <a:r>
              <a:rPr lang="en-US" altLang="zh-CN" smtClean="0"/>
              <a:t>write</a:t>
            </a:r>
            <a:r>
              <a:rPr lang="zh-CN" altLang="en-US" smtClean="0"/>
              <a:t>的地址结合</a:t>
            </a:r>
            <a:r>
              <a:rPr lang="en-US" altLang="zh-CN" smtClean="0"/>
              <a:t>libc.so</a:t>
            </a:r>
            <a:r>
              <a:rPr lang="zh-CN" altLang="en-US" smtClean="0"/>
              <a:t>相关</a:t>
            </a:r>
            <a:r>
              <a:rPr lang="en-US" altLang="zh-CN" smtClean="0"/>
              <a:t>offset</a:t>
            </a:r>
            <a:r>
              <a:rPr lang="zh-CN" altLang="en-US" smtClean="0"/>
              <a:t>算出</a:t>
            </a:r>
            <a:r>
              <a:rPr lang="en-US" altLang="zh-CN" smtClean="0"/>
              <a:t>system</a:t>
            </a:r>
            <a:r>
              <a:rPr lang="zh-CN" altLang="en-US" smtClean="0"/>
              <a:t>地址，</a:t>
            </a:r>
            <a:r>
              <a:rPr lang="en-US" altLang="zh-CN" smtClean="0"/>
              <a:t>”/bin/sh”</a:t>
            </a:r>
            <a:r>
              <a:rPr lang="zh-CN" altLang="en-US" smtClean="0"/>
              <a:t>地址。</a:t>
            </a:r>
            <a:endParaRPr lang="en-US" altLang="zh-CN" smtClean="0"/>
          </a:p>
          <a:p>
            <a:r>
              <a:rPr lang="en-US" altLang="zh-CN" smtClean="0"/>
              <a:t>4. </a:t>
            </a:r>
            <a:r>
              <a:rPr lang="zh-CN" altLang="en-US" smtClean="0"/>
              <a:t>第二轮布置</a:t>
            </a:r>
            <a:r>
              <a:rPr lang="en-US" altLang="zh-CN" smtClean="0"/>
              <a:t>system + vul_func + addr of “/bin/sh”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37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mtClean="0"/>
              <a:t>libc.so</a:t>
            </a:r>
            <a:r>
              <a:rPr lang="zh-CN" altLang="en-US"/>
              <a:t>未</a:t>
            </a:r>
            <a:r>
              <a:rPr lang="zh-CN" altLang="en-US" smtClean="0"/>
              <a:t>知的</a:t>
            </a:r>
            <a:r>
              <a:rPr lang="en-US" altLang="zh-CN" smtClean="0"/>
              <a:t>ROP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452" y="3348152"/>
            <a:ext cx="5131048" cy="285535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259" y="1780927"/>
            <a:ext cx="4444045" cy="37355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084" y="5516502"/>
            <a:ext cx="4446220" cy="687003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760452" y="1780927"/>
            <a:ext cx="51310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1. </a:t>
            </a:r>
            <a:r>
              <a:rPr lang="zh-CN" altLang="en-US" smtClean="0"/>
              <a:t>利用</a:t>
            </a:r>
            <a:r>
              <a:rPr lang="en-US" altLang="zh-CN" smtClean="0"/>
              <a:t>write.plt</a:t>
            </a:r>
            <a:r>
              <a:rPr lang="zh-CN" altLang="en-US" smtClean="0"/>
              <a:t>构造了一个</a:t>
            </a:r>
            <a:r>
              <a:rPr lang="en-US" altLang="zh-CN" smtClean="0"/>
              <a:t>leak</a:t>
            </a:r>
            <a:r>
              <a:rPr lang="zh-CN" altLang="en-US" smtClean="0"/>
              <a:t>函数，</a:t>
            </a:r>
            <a:r>
              <a:rPr lang="en-US" altLang="zh-CN" smtClean="0"/>
              <a:t>DynELF</a:t>
            </a:r>
            <a:r>
              <a:rPr lang="zh-CN" altLang="en-US" smtClean="0"/>
              <a:t>利用一个至少</a:t>
            </a:r>
            <a:r>
              <a:rPr lang="en-US" altLang="zh-CN" smtClean="0"/>
              <a:t>leak</a:t>
            </a:r>
            <a:r>
              <a:rPr lang="zh-CN" altLang="en-US" smtClean="0"/>
              <a:t>一个字节的函数就可以定位</a:t>
            </a:r>
            <a:r>
              <a:rPr lang="en-US" altLang="zh-CN" smtClean="0"/>
              <a:t>glibc</a:t>
            </a:r>
            <a:r>
              <a:rPr lang="zh-CN" altLang="en-US" smtClean="0"/>
              <a:t>基址。</a:t>
            </a:r>
            <a:endParaRPr lang="en-US" altLang="zh-CN" smtClean="0"/>
          </a:p>
          <a:p>
            <a:r>
              <a:rPr lang="en-US" altLang="zh-CN" smtClean="0"/>
              <a:t>2. </a:t>
            </a:r>
            <a:r>
              <a:rPr lang="zh-CN" altLang="en-US" smtClean="0"/>
              <a:t>构造</a:t>
            </a:r>
            <a:r>
              <a:rPr lang="en-US" altLang="zh-CN" smtClean="0"/>
              <a:t>ROP</a:t>
            </a:r>
            <a:r>
              <a:rPr lang="zh-CN" altLang="en-US" smtClean="0"/>
              <a:t>链，从标准输入将</a:t>
            </a:r>
            <a:r>
              <a:rPr lang="en-US" altLang="zh-CN" smtClean="0"/>
              <a:t>/bin/sh</a:t>
            </a:r>
            <a:r>
              <a:rPr lang="zh-CN" altLang="en-US" smtClean="0"/>
              <a:t>读入到</a:t>
            </a:r>
            <a:r>
              <a:rPr lang="en-US" altLang="zh-CN" smtClean="0"/>
              <a:t>.bss</a:t>
            </a:r>
            <a:r>
              <a:rPr lang="zh-CN" altLang="en-US" smtClean="0"/>
              <a:t>段起始地址，再调用</a:t>
            </a:r>
            <a:r>
              <a:rPr lang="en-US" altLang="zh-CN" smtClean="0"/>
              <a:t>system(“/bin/sh”)</a:t>
            </a:r>
            <a:r>
              <a:rPr lang="en-US" altLang="zh-CN"/>
              <a:t>.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08033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mtClean="0"/>
              <a:t>X64</a:t>
            </a:r>
            <a:r>
              <a:rPr lang="zh-CN" altLang="en-US" smtClean="0"/>
              <a:t>环境下的</a:t>
            </a:r>
            <a:r>
              <a:rPr lang="en-US" altLang="zh-CN" smtClean="0"/>
              <a:t>ROP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905069" y="1511559"/>
            <a:ext cx="88106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形成</a:t>
            </a:r>
            <a:r>
              <a:rPr lang="en-US" altLang="zh-CN" smtClean="0"/>
              <a:t>ROP</a:t>
            </a:r>
            <a:r>
              <a:rPr lang="zh-CN" altLang="en-US" smtClean="0"/>
              <a:t>链的思想和</a:t>
            </a:r>
            <a:r>
              <a:rPr lang="en-US" altLang="zh-CN" smtClean="0"/>
              <a:t>x86</a:t>
            </a:r>
            <a:r>
              <a:rPr lang="zh-CN" altLang="en-US" smtClean="0"/>
              <a:t>是一致的，但因为</a:t>
            </a:r>
            <a:r>
              <a:rPr lang="en-US" altLang="zh-CN" smtClean="0"/>
              <a:t>x64</a:t>
            </a:r>
            <a:r>
              <a:rPr lang="zh-CN" altLang="en-US" smtClean="0"/>
              <a:t>的一些变化，构造</a:t>
            </a:r>
            <a:r>
              <a:rPr lang="en-US" altLang="zh-CN" smtClean="0"/>
              <a:t>ROP</a:t>
            </a:r>
            <a:r>
              <a:rPr lang="zh-CN" altLang="en-US" smtClean="0"/>
              <a:t>链复杂了一些。</a:t>
            </a:r>
            <a:endParaRPr lang="en-US" altLang="zh-CN" smtClean="0"/>
          </a:p>
          <a:p>
            <a:r>
              <a:rPr lang="en-US" altLang="zh-CN" smtClean="0"/>
              <a:t>x64</a:t>
            </a:r>
            <a:r>
              <a:rPr lang="zh-CN" altLang="en-US" smtClean="0"/>
              <a:t>最为重要的两个变化：</a:t>
            </a:r>
            <a:endParaRPr lang="en-US" altLang="zh-CN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mtClean="0"/>
              <a:t>应用程序地址空间的变化。</a:t>
            </a:r>
            <a:endParaRPr lang="en-US" altLang="zh-CN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mtClean="0"/>
              <a:t>参数传参方式的变化（</a:t>
            </a:r>
            <a:r>
              <a:rPr lang="en-US" altLang="zh-CN" smtClean="0"/>
              <a:t>RDI</a:t>
            </a:r>
            <a:r>
              <a:rPr lang="zh-CN" altLang="en-US" smtClean="0"/>
              <a:t>、</a:t>
            </a:r>
            <a:r>
              <a:rPr lang="en-US" altLang="zh-CN" smtClean="0"/>
              <a:t>RSI</a:t>
            </a:r>
            <a:r>
              <a:rPr lang="zh-CN" altLang="en-US" smtClean="0"/>
              <a:t>、</a:t>
            </a:r>
            <a:r>
              <a:rPr lang="en-US" altLang="zh-CN" smtClean="0"/>
              <a:t>RDX</a:t>
            </a:r>
            <a:r>
              <a:rPr lang="zh-CN" altLang="en-US" smtClean="0"/>
              <a:t>、</a:t>
            </a:r>
            <a:r>
              <a:rPr lang="en-US" altLang="zh-CN" smtClean="0"/>
              <a:t>RCX</a:t>
            </a:r>
            <a:r>
              <a:rPr lang="zh-CN" altLang="en-US" smtClean="0"/>
              <a:t>、</a:t>
            </a:r>
            <a:r>
              <a:rPr lang="en-US" altLang="zh-CN" smtClean="0"/>
              <a:t>R8</a:t>
            </a:r>
            <a:r>
              <a:rPr lang="zh-CN" altLang="en-US" smtClean="0"/>
              <a:t>、</a:t>
            </a:r>
            <a:r>
              <a:rPr lang="en-US" altLang="zh-CN" smtClean="0"/>
              <a:t>R9 + Stack</a:t>
            </a:r>
            <a:r>
              <a:rPr lang="zh-CN" altLang="en-US" smtClean="0"/>
              <a:t>）</a:t>
            </a:r>
            <a:endParaRPr lang="en-US" altLang="zh-CN" smtClean="0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endParaRPr lang="en-US" altLang="zh-CN" smtClean="0"/>
          </a:p>
          <a:p>
            <a:pPr marL="342900" indent="-342900">
              <a:buFont typeface="+mj-lt"/>
              <a:buAutoNum type="arabicPeriod"/>
            </a:pPr>
            <a:endParaRPr lang="en-US" altLang="zh-CN" smtClean="0"/>
          </a:p>
          <a:p>
            <a:pPr marL="342900" indent="-342900">
              <a:buFont typeface="+mj-lt"/>
              <a:buAutoNum type="arabicPeriod"/>
            </a:pPr>
            <a:endParaRPr lang="en-US" altLang="zh-CN" smtClean="0"/>
          </a:p>
          <a:p>
            <a:endParaRPr lang="en-US" altLang="zh-CN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6" y="2909723"/>
            <a:ext cx="5715000" cy="349512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0735" y="2693765"/>
            <a:ext cx="5053760" cy="416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68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mtClean="0"/>
              <a:t>X64</a:t>
            </a:r>
            <a:r>
              <a:rPr lang="zh-CN" altLang="en-US" smtClean="0"/>
              <a:t>环境下的</a:t>
            </a:r>
            <a:r>
              <a:rPr lang="en-US" altLang="zh-CN" smtClean="0"/>
              <a:t>ROP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259" y="1440157"/>
            <a:ext cx="6218802" cy="487342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590" y="6313580"/>
            <a:ext cx="6218802" cy="51525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436497" y="1440157"/>
            <a:ext cx="36949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该示例</a:t>
            </a:r>
            <a:r>
              <a:rPr lang="en-US" altLang="zh-CN" smtClean="0"/>
              <a:t>ROP</a:t>
            </a:r>
            <a:r>
              <a:rPr lang="zh-CN" altLang="en-US" smtClean="0"/>
              <a:t>依赖的基本条件：</a:t>
            </a:r>
            <a:endParaRPr lang="en-US" altLang="zh-CN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smtClean="0"/>
              <a:t>write</a:t>
            </a:r>
            <a:r>
              <a:rPr lang="zh-CN" altLang="en-US" smtClean="0"/>
              <a:t>函数在</a:t>
            </a:r>
            <a:r>
              <a:rPr lang="en-US" altLang="zh-CN" smtClean="0"/>
              <a:t>plt</a:t>
            </a:r>
            <a:r>
              <a:rPr lang="zh-CN" altLang="en-US" smtClean="0"/>
              <a:t>表里存在；</a:t>
            </a:r>
            <a:endParaRPr lang="en-US" altLang="zh-CN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mtClean="0"/>
              <a:t>程序未开启</a:t>
            </a:r>
            <a:r>
              <a:rPr lang="en-US" altLang="zh-CN" smtClean="0"/>
              <a:t>PIE</a:t>
            </a:r>
            <a:r>
              <a:rPr lang="zh-CN" altLang="en-US" smtClean="0"/>
              <a:t>，这意味着通用</a:t>
            </a:r>
            <a:r>
              <a:rPr lang="en-US" altLang="zh-CN" smtClean="0"/>
              <a:t>__libc_csu_init</a:t>
            </a:r>
            <a:r>
              <a:rPr lang="zh-CN" altLang="en-US" smtClean="0"/>
              <a:t>的</a:t>
            </a:r>
            <a:r>
              <a:rPr lang="en-US" altLang="zh-CN" smtClean="0"/>
              <a:t>gadget</a:t>
            </a:r>
            <a:r>
              <a:rPr lang="zh-CN" altLang="en-US" smtClean="0"/>
              <a:t>可用；</a:t>
            </a:r>
            <a:endParaRPr lang="en-US" altLang="zh-CN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smtClean="0"/>
              <a:t>libc.so</a:t>
            </a:r>
            <a:r>
              <a:rPr lang="zh-CN" altLang="en-US" smtClean="0"/>
              <a:t>已知；</a:t>
            </a:r>
            <a:endParaRPr lang="en-US" altLang="zh-CN" smtClean="0"/>
          </a:p>
          <a:p>
            <a:pPr marL="342900" indent="-342900">
              <a:buFont typeface="+mj-lt"/>
              <a:buAutoNum type="arabicPeriod"/>
            </a:pPr>
            <a:endParaRPr lang="en-US" altLang="zh-CN" smtClean="0"/>
          </a:p>
        </p:txBody>
      </p:sp>
      <p:sp>
        <p:nvSpPr>
          <p:cNvPr id="10" name="文本框 9"/>
          <p:cNvSpPr txBox="1"/>
          <p:nvPr/>
        </p:nvSpPr>
        <p:spPr>
          <a:xfrm>
            <a:off x="7436497" y="3138204"/>
            <a:ext cx="369492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归纳：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/>
              <a:t>真实的</a:t>
            </a:r>
            <a:r>
              <a:rPr lang="en-US" altLang="zh-CN" smtClean="0"/>
              <a:t>ROP</a:t>
            </a:r>
            <a:r>
              <a:rPr lang="zh-CN" altLang="en-US" smtClean="0"/>
              <a:t>链往往是千变万化的，需要具体环境具体构造，但万变不离其宗。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/>
              <a:t>除了</a:t>
            </a:r>
            <a:r>
              <a:rPr lang="en-US" altLang="zh-CN" smtClean="0"/>
              <a:t>__libc_csu_init</a:t>
            </a:r>
            <a:r>
              <a:rPr lang="zh-CN" altLang="en-US" smtClean="0"/>
              <a:t>以外，还有很多通用</a:t>
            </a:r>
            <a:r>
              <a:rPr lang="en-US" altLang="zh-CN" smtClean="0"/>
              <a:t>gadget</a:t>
            </a:r>
            <a:r>
              <a:rPr lang="zh-CN" altLang="en-US" smtClean="0"/>
              <a:t>遁形之处，多分析千人</a:t>
            </a:r>
            <a:r>
              <a:rPr lang="en-US" altLang="zh-CN" smtClean="0"/>
              <a:t>exp</a:t>
            </a:r>
            <a:r>
              <a:rPr lang="zh-CN" altLang="en-US" smtClean="0"/>
              <a:t>解锁姿势，抑或闭门造车。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Linux ROP</a:t>
            </a:r>
            <a:r>
              <a:rPr lang="zh-CN" altLang="en-US" smtClean="0"/>
              <a:t>当然不仅仅只是执行个</a:t>
            </a:r>
            <a:r>
              <a:rPr lang="en-US" altLang="zh-CN" smtClean="0"/>
              <a:t>system</a:t>
            </a:r>
            <a:r>
              <a:rPr lang="zh-CN" altLang="en-US" smtClean="0"/>
              <a:t>那么简单，也完全可以自己布置</a:t>
            </a:r>
            <a:r>
              <a:rPr lang="en-US" altLang="zh-CN" smtClean="0"/>
              <a:t>shellcode</a:t>
            </a:r>
            <a:r>
              <a:rPr lang="zh-CN" altLang="en-US" smtClean="0"/>
              <a:t>，通过</a:t>
            </a:r>
            <a:r>
              <a:rPr lang="en-US" altLang="zh-CN" smtClean="0"/>
              <a:t>mmap</a:t>
            </a:r>
            <a:r>
              <a:rPr lang="zh-CN" altLang="en-US" smtClean="0"/>
              <a:t>拷贝或是</a:t>
            </a:r>
            <a:r>
              <a:rPr lang="en-US" altLang="zh-CN" smtClean="0"/>
              <a:t>mprotect</a:t>
            </a:r>
            <a:r>
              <a:rPr lang="zh-CN" altLang="en-US" smtClean="0"/>
              <a:t>开放</a:t>
            </a:r>
            <a:r>
              <a:rPr lang="en-US" altLang="zh-CN" smtClean="0"/>
              <a:t>data</a:t>
            </a:r>
            <a:r>
              <a:rPr lang="zh-CN" altLang="en-US" smtClean="0"/>
              <a:t>区的</a:t>
            </a:r>
            <a:r>
              <a:rPr lang="en-US" altLang="zh-CN" smtClean="0"/>
              <a:t>X</a:t>
            </a:r>
            <a:r>
              <a:rPr lang="zh-CN" altLang="en-US" smtClean="0"/>
              <a:t>属性</a:t>
            </a:r>
            <a:r>
              <a:rPr lang="zh-CN" altLang="en-US"/>
              <a:t>。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01236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mtClean="0"/>
              <a:t>References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981259" y="1500476"/>
            <a:ext cx="881044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hlinkClick r:id="rId2"/>
              </a:rPr>
              <a:t>海</a:t>
            </a:r>
            <a:r>
              <a:rPr lang="zh-CN" altLang="en-US" smtClean="0">
                <a:hlinkClick r:id="rId2"/>
              </a:rPr>
              <a:t>枫的专栏：深入浅出缓冲区溢出攻击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hlinkClick r:id="rId3"/>
              </a:rPr>
              <a:t>一步一步学</a:t>
            </a:r>
            <a:r>
              <a:rPr lang="en-US" altLang="zh-CN">
                <a:hlinkClick r:id="rId3"/>
              </a:rPr>
              <a:t>ROP</a:t>
            </a:r>
            <a:r>
              <a:rPr lang="zh-CN" altLang="en-US">
                <a:hlinkClick r:id="rId3"/>
              </a:rPr>
              <a:t>之</a:t>
            </a:r>
            <a:r>
              <a:rPr lang="en-US" altLang="zh-CN">
                <a:hlinkClick r:id="rId3"/>
              </a:rPr>
              <a:t>linux_x86</a:t>
            </a:r>
            <a:r>
              <a:rPr lang="zh-CN" altLang="en-US">
                <a:hlinkClick r:id="rId3"/>
              </a:rPr>
              <a:t>篇 </a:t>
            </a:r>
            <a:r>
              <a:rPr lang="en-US" altLang="zh-CN">
                <a:hlinkClick r:id="rId3"/>
              </a:rPr>
              <a:t>– </a:t>
            </a:r>
            <a:r>
              <a:rPr lang="zh-CN" altLang="en-US">
                <a:hlinkClick r:id="rId3"/>
              </a:rPr>
              <a:t>蒸</a:t>
            </a:r>
            <a:r>
              <a:rPr lang="zh-CN" altLang="en-US" smtClean="0">
                <a:hlinkClick r:id="rId3"/>
              </a:rPr>
              <a:t>米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hlinkClick r:id="rId4"/>
              </a:rPr>
              <a:t>一步一步学</a:t>
            </a:r>
            <a:r>
              <a:rPr lang="en-US" altLang="zh-CN">
                <a:hlinkClick r:id="rId4"/>
              </a:rPr>
              <a:t>ROP</a:t>
            </a:r>
            <a:r>
              <a:rPr lang="zh-CN" altLang="en-US">
                <a:hlinkClick r:id="rId4"/>
              </a:rPr>
              <a:t>之</a:t>
            </a:r>
            <a:r>
              <a:rPr lang="en-US" altLang="zh-CN">
                <a:hlinkClick r:id="rId4"/>
              </a:rPr>
              <a:t>linux_x64</a:t>
            </a:r>
            <a:r>
              <a:rPr lang="zh-CN" altLang="en-US">
                <a:hlinkClick r:id="rId4"/>
              </a:rPr>
              <a:t>篇 </a:t>
            </a:r>
            <a:r>
              <a:rPr lang="en-US" altLang="zh-CN">
                <a:hlinkClick r:id="rId4"/>
              </a:rPr>
              <a:t>– </a:t>
            </a:r>
            <a:r>
              <a:rPr lang="zh-CN" altLang="en-US">
                <a:hlinkClick r:id="rId4"/>
              </a:rPr>
              <a:t>蒸</a:t>
            </a:r>
            <a:r>
              <a:rPr lang="zh-CN" altLang="en-US" smtClean="0">
                <a:hlinkClick r:id="rId4"/>
              </a:rPr>
              <a:t>米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hlinkClick r:id="rId5"/>
              </a:rPr>
              <a:t>一步一</a:t>
            </a:r>
            <a:r>
              <a:rPr lang="zh-CN" altLang="en-US" smtClean="0">
                <a:hlinkClick r:id="rId5"/>
              </a:rPr>
              <a:t>步学</a:t>
            </a:r>
            <a:r>
              <a:rPr lang="en-US" altLang="zh-CN" smtClean="0">
                <a:hlinkClick r:id="rId5"/>
              </a:rPr>
              <a:t>ROP</a:t>
            </a:r>
            <a:r>
              <a:rPr lang="zh-CN" altLang="en-US" smtClean="0">
                <a:hlinkClick r:id="rId5"/>
              </a:rPr>
              <a:t>之</a:t>
            </a:r>
            <a:r>
              <a:rPr lang="en-US" altLang="zh-CN">
                <a:hlinkClick r:id="rId5"/>
              </a:rPr>
              <a:t>gadgets</a:t>
            </a:r>
            <a:r>
              <a:rPr lang="zh-CN" altLang="en-US">
                <a:hlinkClick r:id="rId5"/>
              </a:rPr>
              <a:t>和</a:t>
            </a:r>
            <a:r>
              <a:rPr lang="en-US" altLang="zh-CN">
                <a:hlinkClick r:id="rId5"/>
              </a:rPr>
              <a:t>2free</a:t>
            </a:r>
            <a:r>
              <a:rPr lang="zh-CN" altLang="en-US" smtClean="0">
                <a:hlinkClick r:id="rId5"/>
              </a:rPr>
              <a:t>篇 </a:t>
            </a:r>
            <a:r>
              <a:rPr lang="en-US" altLang="zh-CN" smtClean="0">
                <a:hlinkClick r:id="rId5"/>
              </a:rPr>
              <a:t>– </a:t>
            </a:r>
            <a:r>
              <a:rPr lang="zh-CN" altLang="en-US" smtClean="0">
                <a:hlinkClick r:id="rId5"/>
              </a:rPr>
              <a:t>蒸米</a:t>
            </a:r>
            <a:r>
              <a:rPr lang="zh-CN" altLang="en-US"/>
              <a:t> 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>
                <a:hlinkClick r:id="rId6"/>
              </a:rPr>
              <a:t>现代栈溢出利用技术基础：</a:t>
            </a:r>
            <a:r>
              <a:rPr lang="en-US" altLang="zh-CN" smtClean="0">
                <a:hlinkClick r:id="rId6"/>
              </a:rPr>
              <a:t>ROP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>
                <a:hlinkClick r:id="rId7"/>
              </a:rPr>
              <a:t>ROP</a:t>
            </a:r>
            <a:r>
              <a:rPr lang="en-US" altLang="zh-CN" smtClean="0"/>
              <a:t> - SHAREEF12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>
                <a:hlinkClick r:id="rId8"/>
              </a:rPr>
              <a:t>jmpews</a:t>
            </a:r>
            <a:r>
              <a:rPr lang="zh-CN" altLang="en-US" smtClean="0">
                <a:hlinkClick r:id="rId8"/>
              </a:rPr>
              <a:t>师傅收集的一些</a:t>
            </a:r>
            <a:r>
              <a:rPr lang="en-US" altLang="zh-CN" smtClean="0">
                <a:hlinkClick r:id="rId8"/>
              </a:rPr>
              <a:t>ELF</a:t>
            </a:r>
            <a:r>
              <a:rPr lang="zh-CN" altLang="en-US" smtClean="0">
                <a:hlinkClick r:id="rId8"/>
              </a:rPr>
              <a:t>相关资料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《</a:t>
            </a:r>
            <a:r>
              <a:rPr lang="zh-CN" altLang="en-US" smtClean="0"/>
              <a:t>程序员的自我修养</a:t>
            </a:r>
            <a:r>
              <a:rPr lang="en-US" altLang="zh-CN" smtClean="0"/>
              <a:t>——</a:t>
            </a:r>
            <a:r>
              <a:rPr lang="zh-CN" altLang="en-US" smtClean="0"/>
              <a:t>链接、装载与库</a:t>
            </a:r>
            <a:r>
              <a:rPr lang="en-US" altLang="zh-CN" smtClean="0"/>
              <a:t>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hlinkClick r:id="rId9"/>
              </a:rPr>
              <a:t>维基</a:t>
            </a:r>
            <a:r>
              <a:rPr lang="zh-CN" altLang="en-US" smtClean="0">
                <a:hlinkClick r:id="rId9"/>
              </a:rPr>
              <a:t>百科</a:t>
            </a:r>
            <a:r>
              <a:rPr lang="en-US" altLang="zh-CN" smtClean="0">
                <a:hlinkClick r:id="rId9"/>
              </a:rPr>
              <a:t>——Return-oriented programming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>
                <a:hlinkClick r:id="rId10"/>
              </a:rPr>
              <a:t>BH_US_08_Shacham_Return_Oriented_Programming.pdf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hlinkClick r:id="rId11"/>
              </a:rPr>
              <a:t>利用</a:t>
            </a:r>
            <a:r>
              <a:rPr lang="en-US" altLang="zh-CN">
                <a:hlinkClick r:id="rId11"/>
              </a:rPr>
              <a:t>ROP</a:t>
            </a:r>
            <a:r>
              <a:rPr lang="zh-CN" altLang="en-US">
                <a:hlinkClick r:id="rId11"/>
              </a:rPr>
              <a:t>绕过</a:t>
            </a:r>
            <a:r>
              <a:rPr lang="en-US" altLang="zh-CN">
                <a:hlinkClick r:id="rId11"/>
              </a:rPr>
              <a:t>DEP</a:t>
            </a:r>
            <a:r>
              <a:rPr lang="zh-CN" altLang="en-US">
                <a:hlinkClick r:id="rId11"/>
              </a:rPr>
              <a:t>（</a:t>
            </a:r>
            <a:r>
              <a:rPr lang="en-US" altLang="zh-CN">
                <a:hlinkClick r:id="rId11"/>
              </a:rPr>
              <a:t>Defeating DEP with ROP</a:t>
            </a:r>
            <a:r>
              <a:rPr lang="zh-CN" altLang="en-US">
                <a:hlinkClick r:id="rId11"/>
              </a:rPr>
              <a:t>）调试</a:t>
            </a:r>
            <a:r>
              <a:rPr lang="zh-CN" altLang="en-US" smtClean="0">
                <a:hlinkClick r:id="rId11"/>
              </a:rPr>
              <a:t>笔记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hlinkClick r:id="rId12"/>
              </a:rPr>
              <a:t>Bypassing NX bit using </a:t>
            </a:r>
            <a:r>
              <a:rPr lang="en-US" altLang="zh-CN" smtClean="0">
                <a:hlinkClick r:id="rId12"/>
              </a:rPr>
              <a:t>return-to-libc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hlinkClick r:id="rId13"/>
              </a:rPr>
              <a:t>Bypassing NX bit using chained return-to-libc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hlinkClick r:id="rId14"/>
              </a:rPr>
              <a:t>Bypassing ASLR – Part </a:t>
            </a:r>
            <a:r>
              <a:rPr lang="en-US" altLang="zh-CN" smtClean="0">
                <a:hlinkClick r:id="rId14"/>
              </a:rPr>
              <a:t>I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>
                <a:hlinkClick r:id="rId15"/>
              </a:rPr>
              <a:t>what DynELF does basically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>
                <a:hlinkClick r:id="rId16"/>
              </a:rPr>
              <a:t>Finding Function’s Load </a:t>
            </a:r>
            <a:r>
              <a:rPr lang="en-US" altLang="zh-CN" smtClean="0">
                <a:hlinkClick r:id="rId16"/>
              </a:rPr>
              <a:t>Address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>
                <a:hlinkClick r:id="rId17"/>
              </a:rPr>
              <a:t>SploitFun Level2: Bypassing Exploit Mitigation Techniques</a:t>
            </a:r>
            <a:endParaRPr lang="en-US" altLang="zh-CN" smtClean="0"/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018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回顾经典栈溢出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51" y="2166656"/>
            <a:ext cx="10529747" cy="310227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33051" y="5397677"/>
            <a:ext cx="425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可以归纳为</a:t>
            </a:r>
            <a:r>
              <a:rPr lang="en-US" altLang="zh-CN" dirty="0"/>
              <a:t>R</a:t>
            </a:r>
            <a:r>
              <a:rPr lang="en-US" altLang="zh-CN" dirty="0" smtClean="0"/>
              <a:t>et2addr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456420" y="5397677"/>
            <a:ext cx="425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可以归纳为</a:t>
            </a:r>
            <a:r>
              <a:rPr lang="en-US" altLang="zh-CN" dirty="0" smtClean="0"/>
              <a:t>Ret2reg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140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NX</a:t>
            </a:r>
            <a:r>
              <a:rPr lang="zh-CN" altLang="en-US" dirty="0" smtClean="0"/>
              <a:t>启用的重重困境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956054"/>
            <a:ext cx="4700181" cy="325068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032" y="1956054"/>
            <a:ext cx="4957646" cy="325068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81260" y="5309548"/>
            <a:ext cx="90695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要点：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非</a:t>
            </a:r>
            <a:r>
              <a:rPr lang="zh-CN" altLang="en-US" dirty="0"/>
              <a:t>代码段的地址空间设置成不可执行属性，一旦系统从这些地址空间进行取指令时，</a:t>
            </a:r>
            <a:r>
              <a:rPr lang="en-US" altLang="zh-CN" dirty="0"/>
              <a:t>CPU</a:t>
            </a:r>
            <a:r>
              <a:rPr lang="zh-CN" altLang="en-US" dirty="0"/>
              <a:t>就是报内存违例</a:t>
            </a:r>
            <a:r>
              <a:rPr lang="zh-CN" altLang="en-US" dirty="0" smtClean="0"/>
              <a:t>异常。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/>
              <a:t>封死</a:t>
            </a:r>
            <a:r>
              <a:rPr lang="zh-CN" altLang="en-US" dirty="0" smtClean="0"/>
              <a:t>了将</a:t>
            </a:r>
            <a:r>
              <a:rPr lang="en-US" altLang="zh-CN" dirty="0" err="1" smtClean="0"/>
              <a:t>shellcode</a:t>
            </a:r>
            <a:r>
              <a:rPr lang="zh-CN" altLang="en-US" dirty="0" smtClean="0"/>
              <a:t>布局在</a:t>
            </a:r>
            <a:r>
              <a:rPr lang="zh-CN" altLang="en-US" dirty="0"/>
              <a:t>数据</a:t>
            </a:r>
            <a:r>
              <a:rPr lang="zh-CN" altLang="en-US" dirty="0" smtClean="0"/>
              <a:t>区来跳转执行等一干</a:t>
            </a:r>
            <a:r>
              <a:rPr lang="en-US" altLang="zh-CN" dirty="0" err="1" smtClean="0"/>
              <a:t>exp</a:t>
            </a:r>
            <a:r>
              <a:rPr lang="zh-CN" altLang="en-US" dirty="0" smtClean="0"/>
              <a:t>手法。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52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追根溯源</a:t>
            </a:r>
            <a:r>
              <a:rPr lang="en-US" altLang="zh-CN" dirty="0" smtClean="0"/>
              <a:t>——ROP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889" y="1510131"/>
            <a:ext cx="6869164" cy="515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68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R</a:t>
            </a:r>
            <a:r>
              <a:rPr lang="en-US" altLang="zh-CN" dirty="0" smtClean="0"/>
              <a:t>et2libc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981258" y="1743075"/>
            <a:ext cx="873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Ret2libc</a:t>
            </a:r>
            <a:r>
              <a:rPr lang="zh-CN" altLang="en-US" dirty="0" smtClean="0"/>
              <a:t>即</a:t>
            </a:r>
            <a:r>
              <a:rPr lang="en-US" altLang="zh-CN" dirty="0" smtClean="0"/>
              <a:t>return-to-</a:t>
            </a:r>
            <a:r>
              <a:rPr lang="en-US" altLang="zh-CN" dirty="0" err="1" smtClean="0"/>
              <a:t>libc</a:t>
            </a:r>
            <a:r>
              <a:rPr lang="zh-CN" altLang="en-US" dirty="0" smtClean="0"/>
              <a:t>，返回到系统库函数执行。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640" y="2254941"/>
            <a:ext cx="8711660" cy="302661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92640" y="5424089"/>
            <a:ext cx="10246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原本</a:t>
            </a:r>
            <a:r>
              <a:rPr lang="en-US" altLang="zh-CN" dirty="0" smtClean="0"/>
              <a:t>ret </a:t>
            </a:r>
            <a:r>
              <a:rPr lang="en-US" altLang="zh-CN" dirty="0" err="1" smtClean="0"/>
              <a:t>addr</a:t>
            </a:r>
            <a:r>
              <a:rPr lang="zh-CN" altLang="en-US" dirty="0" smtClean="0"/>
              <a:t>返回到</a:t>
            </a:r>
            <a:r>
              <a:rPr lang="en-US" altLang="zh-CN" dirty="0" smtClean="0"/>
              <a:t>caller</a:t>
            </a:r>
            <a:r>
              <a:rPr lang="zh-CN" altLang="en-US" dirty="0"/>
              <a:t> </a:t>
            </a:r>
            <a:r>
              <a:rPr lang="en-US" altLang="zh-CN" dirty="0" err="1" smtClean="0"/>
              <a:t>func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call </a:t>
            </a:r>
            <a:r>
              <a:rPr lang="en-US" altLang="zh-CN" dirty="0" err="1" smtClean="0"/>
              <a:t>callee</a:t>
            </a:r>
            <a:r>
              <a:rPr lang="en-US" altLang="zh-CN" dirty="0" smtClean="0"/>
              <a:t>;</a:t>
            </a:r>
            <a:r>
              <a:rPr lang="zh-CN" altLang="en-US" dirty="0" smtClean="0"/>
              <a:t>下一条指令处，但我们将其修改为</a:t>
            </a:r>
            <a:r>
              <a:rPr lang="en-US" altLang="zh-CN" dirty="0" smtClean="0"/>
              <a:t>system</a:t>
            </a:r>
            <a:r>
              <a:rPr lang="zh-CN" altLang="en-US" dirty="0" smtClean="0"/>
              <a:t>函数的地址，此时</a:t>
            </a:r>
            <a:r>
              <a:rPr lang="en-US" altLang="zh-CN" dirty="0" smtClean="0"/>
              <a:t>ret</a:t>
            </a:r>
            <a:r>
              <a:rPr lang="zh-CN" altLang="en-US" dirty="0" smtClean="0"/>
              <a:t>就相当于调用了</a:t>
            </a:r>
            <a:r>
              <a:rPr lang="en-US" altLang="zh-CN" dirty="0" smtClean="0"/>
              <a:t>system</a:t>
            </a:r>
            <a:r>
              <a:rPr lang="zh-CN" altLang="en-US" dirty="0"/>
              <a:t>。</a:t>
            </a:r>
            <a:r>
              <a:rPr lang="zh-CN" altLang="en-US" dirty="0" smtClean="0"/>
              <a:t>而</a:t>
            </a:r>
            <a:r>
              <a:rPr lang="en-US" altLang="zh-CN" dirty="0" smtClean="0"/>
              <a:t>system</a:t>
            </a:r>
            <a:r>
              <a:rPr lang="zh-CN" altLang="en-US" dirty="0" smtClean="0"/>
              <a:t>调用时我们已经伪造了栈帧，布置其</a:t>
            </a:r>
            <a:r>
              <a:rPr lang="en-US" altLang="zh-CN" dirty="0" smtClean="0"/>
              <a:t>ret </a:t>
            </a:r>
            <a:r>
              <a:rPr lang="en-US" altLang="zh-CN" dirty="0" err="1" smtClean="0"/>
              <a:t>addr</a:t>
            </a:r>
            <a:r>
              <a:rPr lang="zh-CN" altLang="en-US" dirty="0" smtClean="0"/>
              <a:t>为</a:t>
            </a:r>
            <a:r>
              <a:rPr lang="en-US" altLang="zh-CN" dirty="0" smtClean="0"/>
              <a:t>exit</a:t>
            </a:r>
            <a:r>
              <a:rPr lang="zh-CN" altLang="en-US" dirty="0" smtClean="0"/>
              <a:t>函数地址，调用参数为我们想要的值即可完成</a:t>
            </a:r>
            <a:r>
              <a:rPr lang="en-US" altLang="zh-CN" dirty="0" smtClean="0"/>
              <a:t>ret -&gt; system(</a:t>
            </a:r>
            <a:r>
              <a:rPr lang="en-US" altLang="zh-CN" dirty="0" err="1" smtClean="0"/>
              <a:t>arg</a:t>
            </a:r>
            <a:r>
              <a:rPr lang="en-US" altLang="zh-CN" dirty="0" smtClean="0"/>
              <a:t>) -&gt; exit</a:t>
            </a:r>
            <a:r>
              <a:rPr lang="zh-CN" altLang="en-US" dirty="0" smtClean="0"/>
              <a:t>的攻击链。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82088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Ret2libc</a:t>
            </a:r>
            <a:r>
              <a:rPr lang="zh-CN" altLang="en-US" dirty="0"/>
              <a:t>范例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672196"/>
            <a:ext cx="3990975" cy="46386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833" y="1448619"/>
            <a:ext cx="5682802" cy="182605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833" y="3274672"/>
            <a:ext cx="5667060" cy="342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9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Ret2libc</a:t>
            </a:r>
            <a:r>
              <a:rPr lang="zh-CN" altLang="en-US" dirty="0"/>
              <a:t>范例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658" y="1679463"/>
            <a:ext cx="6277056" cy="48484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658" y="2164311"/>
            <a:ext cx="6259740" cy="335064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11" y="1672196"/>
            <a:ext cx="3990975" cy="463867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880658" y="5676900"/>
            <a:ext cx="6259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–Wall –g –o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stack_overflow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stack_overflow.c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fno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-stack-protector –m32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36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Ret2plt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981259" y="1500476"/>
            <a:ext cx="9237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ASLR</a:t>
            </a:r>
            <a:r>
              <a:rPr lang="zh-CN" altLang="en-US" smtClean="0"/>
              <a:t>的出现导致</a:t>
            </a:r>
            <a:r>
              <a:rPr lang="en-US" altLang="zh-CN" smtClean="0"/>
              <a:t>libc.so</a:t>
            </a:r>
            <a:r>
              <a:rPr lang="zh-CN" altLang="en-US" smtClean="0"/>
              <a:t>基址随机化，而</a:t>
            </a:r>
            <a:r>
              <a:rPr lang="en-US" altLang="zh-CN" smtClean="0"/>
              <a:t>plt</a:t>
            </a:r>
            <a:r>
              <a:rPr lang="zh-CN" altLang="en-US"/>
              <a:t>却</a:t>
            </a:r>
            <a:r>
              <a:rPr lang="zh-CN" altLang="en-US" smtClean="0"/>
              <a:t>因为</a:t>
            </a:r>
            <a:r>
              <a:rPr lang="en-US" altLang="zh-CN" smtClean="0"/>
              <a:t>ELF</a:t>
            </a:r>
            <a:r>
              <a:rPr lang="zh-CN" altLang="en-US" smtClean="0"/>
              <a:t>本身没有随机化（前</a:t>
            </a:r>
            <a:r>
              <a:rPr lang="en-US" altLang="zh-CN" smtClean="0"/>
              <a:t>PIE</a:t>
            </a:r>
            <a:r>
              <a:rPr lang="zh-CN" altLang="en-US" smtClean="0"/>
              <a:t>时代）而不会发生变化。所以我们可以不</a:t>
            </a:r>
            <a:r>
              <a:rPr lang="zh-CN" altLang="en-US" dirty="0" smtClean="0"/>
              <a:t>直接</a:t>
            </a:r>
            <a:r>
              <a:rPr lang="en-US" altLang="zh-CN" dirty="0" smtClean="0"/>
              <a:t>ret2libc</a:t>
            </a:r>
            <a:r>
              <a:rPr lang="zh-CN" altLang="en-US" dirty="0" smtClean="0"/>
              <a:t>，而是间接</a:t>
            </a:r>
            <a:r>
              <a:rPr lang="en-US" altLang="zh-CN" dirty="0" smtClean="0"/>
              <a:t>ret2plt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107" y="2678522"/>
            <a:ext cx="6743700" cy="28479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75610" y="2678522"/>
            <a:ext cx="37621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谈到这一手法，就要提到</a:t>
            </a:r>
            <a:r>
              <a:rPr lang="en-US" altLang="zh-CN" dirty="0" err="1"/>
              <a:t>plt</a:t>
            </a:r>
            <a:r>
              <a:rPr lang="zh-CN" altLang="en-US" dirty="0"/>
              <a:t>和</a:t>
            </a:r>
            <a:r>
              <a:rPr lang="en-US" altLang="zh-CN" dirty="0"/>
              <a:t>got</a:t>
            </a:r>
            <a:r>
              <a:rPr lang="zh-CN" altLang="en-US" dirty="0"/>
              <a:t>：</a:t>
            </a:r>
            <a:r>
              <a:rPr lang="en-US" altLang="zh-CN" dirty="0" err="1"/>
              <a:t>Plt</a:t>
            </a:r>
            <a:r>
              <a:rPr lang="zh-CN" altLang="en-US" dirty="0"/>
              <a:t>全称为</a:t>
            </a:r>
            <a:r>
              <a:rPr lang="en-US" altLang="zh-CN" dirty="0" err="1"/>
              <a:t>Proceduce</a:t>
            </a:r>
            <a:r>
              <a:rPr lang="en-US" altLang="zh-CN" dirty="0"/>
              <a:t> Link Table</a:t>
            </a:r>
            <a:r>
              <a:rPr lang="zh-CN" altLang="en-US" dirty="0"/>
              <a:t>，</a:t>
            </a:r>
            <a:r>
              <a:rPr lang="en-US" altLang="zh-CN" dirty="0"/>
              <a:t>Got</a:t>
            </a:r>
            <a:r>
              <a:rPr lang="zh-CN" altLang="en-US" dirty="0"/>
              <a:t>全称为</a:t>
            </a:r>
            <a:r>
              <a:rPr lang="en-US" altLang="zh-CN" dirty="0"/>
              <a:t>Global Offset Table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对于</a:t>
            </a:r>
            <a:r>
              <a:rPr lang="en-US" altLang="zh-CN" dirty="0"/>
              <a:t>Linux ELF</a:t>
            </a:r>
            <a:r>
              <a:rPr lang="zh-CN" altLang="en-US" dirty="0"/>
              <a:t>来说，</a:t>
            </a:r>
            <a:r>
              <a:rPr lang="en-US" altLang="zh-CN" dirty="0" err="1"/>
              <a:t>plt</a:t>
            </a:r>
            <a:r>
              <a:rPr lang="zh-CN" altLang="en-US" dirty="0"/>
              <a:t>和</a:t>
            </a:r>
            <a:r>
              <a:rPr lang="en-US" altLang="zh-CN" dirty="0"/>
              <a:t>got</a:t>
            </a:r>
            <a:r>
              <a:rPr lang="zh-CN" altLang="en-US" dirty="0"/>
              <a:t>两个表是非常重要的组成结构，它们共同完成了</a:t>
            </a:r>
            <a:r>
              <a:rPr lang="en-US" altLang="zh-CN" dirty="0"/>
              <a:t>Linux</a:t>
            </a:r>
            <a:r>
              <a:rPr lang="zh-CN" altLang="en-US" dirty="0"/>
              <a:t>延迟加载（动态运行时重定位，注意区分静态链接时重定位），这一设计也使得</a:t>
            </a:r>
            <a:r>
              <a:rPr lang="en-US" altLang="zh-CN" dirty="0"/>
              <a:t>Linux</a:t>
            </a:r>
            <a:r>
              <a:rPr lang="zh-CN" altLang="en-US" dirty="0"/>
              <a:t>支持</a:t>
            </a:r>
            <a:r>
              <a:rPr lang="en-US" altLang="zh-CN" dirty="0"/>
              <a:t>so</a:t>
            </a:r>
            <a:r>
              <a:rPr lang="zh-CN" altLang="en-US" dirty="0"/>
              <a:t>的浮动加载。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977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ELF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plt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got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834" y="1669823"/>
            <a:ext cx="7385275" cy="479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3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2291</TotalTime>
  <Words>1015</Words>
  <Application>Microsoft Office PowerPoint</Application>
  <PresentationFormat>宽屏</PresentationFormat>
  <Paragraphs>93</Paragraphs>
  <Slides>19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Century Gothic</vt:lpstr>
      <vt:lpstr>宋体</vt:lpstr>
      <vt:lpstr>Arial</vt:lpstr>
      <vt:lpstr>Calibri</vt:lpstr>
      <vt:lpstr>Consolas</vt:lpstr>
      <vt:lpstr>Times New Roman</vt:lpstr>
      <vt:lpstr>Wingdings 3</vt:lpstr>
      <vt:lpstr>离子</vt:lpstr>
      <vt:lpstr>Linux环境下的ROP </vt:lpstr>
      <vt:lpstr>回顾经典栈溢出</vt:lpstr>
      <vt:lpstr>NX启用的重重困境</vt:lpstr>
      <vt:lpstr>追根溯源——ROP</vt:lpstr>
      <vt:lpstr>Ret2libc</vt:lpstr>
      <vt:lpstr>Ret2libc范例</vt:lpstr>
      <vt:lpstr>Ret2libc范例</vt:lpstr>
      <vt:lpstr>Ret2plt</vt:lpstr>
      <vt:lpstr>ELF中的plt和got</vt:lpstr>
      <vt:lpstr>运行时重定位中的plt和got</vt:lpstr>
      <vt:lpstr>运行时重定位之后的plt和got</vt:lpstr>
      <vt:lpstr>Ret2plt到ROP</vt:lpstr>
      <vt:lpstr>后ASLR时代：ROP</vt:lpstr>
      <vt:lpstr>libc.so已知的ROP</vt:lpstr>
      <vt:lpstr>libc.so已知的ROP</vt:lpstr>
      <vt:lpstr>libc.so未知的ROP</vt:lpstr>
      <vt:lpstr>X64环境下的ROP</vt:lpstr>
      <vt:lpstr>X64环境下的ROP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经典栈溢出 —————————</dc:title>
  <dc:creator>admin</dc:creator>
  <cp:lastModifiedBy>Administrator</cp:lastModifiedBy>
  <cp:revision>207</cp:revision>
  <dcterms:created xsi:type="dcterms:W3CDTF">2018-06-19T08:38:55Z</dcterms:created>
  <dcterms:modified xsi:type="dcterms:W3CDTF">2018-07-13T11:28:39Z</dcterms:modified>
</cp:coreProperties>
</file>