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79" r:id="rId3"/>
    <p:sldId id="287" r:id="rId4"/>
    <p:sldId id="280" r:id="rId5"/>
    <p:sldId id="281" r:id="rId6"/>
    <p:sldId id="283" r:id="rId7"/>
    <p:sldId id="286" r:id="rId8"/>
    <p:sldId id="284" r:id="rId9"/>
    <p:sldId id="285" r:id="rId10"/>
    <p:sldId id="288" r:id="rId11"/>
    <p:sldId id="289" r:id="rId12"/>
    <p:sldId id="290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2DD4AF-4231-466A-8336-819983B48EF8}" type="datetimeFigureOut">
              <a:rPr lang="zh-CN" altLang="en-US" smtClean="0"/>
              <a:t>2018/7/23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DD6486-D901-4820-A9EA-4A674C49AD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40776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0A333-37D1-4425-9303-312D22B06EFD}" type="datetimeFigureOut">
              <a:rPr lang="zh-CN" altLang="en-US" smtClean="0"/>
              <a:t>2018/7/23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373B3-4C46-4CFD-B6EC-3D6785B87A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3234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0A333-37D1-4425-9303-312D22B06EFD}" type="datetimeFigureOut">
              <a:rPr lang="zh-CN" altLang="en-US" smtClean="0"/>
              <a:t>2018/7/23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373B3-4C46-4CFD-B6EC-3D6785B87A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8762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0A333-37D1-4425-9303-312D22B06EFD}" type="datetimeFigureOut">
              <a:rPr lang="zh-CN" altLang="en-US" smtClean="0"/>
              <a:t>2018/7/23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373B3-4C46-4CFD-B6EC-3D6785B87A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78558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0A333-37D1-4425-9303-312D22B06EFD}" type="datetimeFigureOut">
              <a:rPr lang="zh-CN" altLang="en-US" smtClean="0"/>
              <a:t>2018/7/23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373B3-4C46-4CFD-B6EC-3D6785B87A8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859759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0A333-37D1-4425-9303-312D22B06EFD}" type="datetimeFigureOut">
              <a:rPr lang="zh-CN" altLang="en-US" smtClean="0"/>
              <a:t>2018/7/23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373B3-4C46-4CFD-B6EC-3D6785B87A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8879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0A333-37D1-4425-9303-312D22B06EFD}" type="datetimeFigureOut">
              <a:rPr lang="zh-CN" altLang="en-US" smtClean="0"/>
              <a:t>2018/7/23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373B3-4C46-4CFD-B6EC-3D6785B87A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92397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0A333-37D1-4425-9303-312D22B06EFD}" type="datetimeFigureOut">
              <a:rPr lang="zh-CN" altLang="en-US" smtClean="0"/>
              <a:t>2018/7/23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373B3-4C46-4CFD-B6EC-3D6785B87A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19362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0A333-37D1-4425-9303-312D22B06EFD}" type="datetimeFigureOut">
              <a:rPr lang="zh-CN" altLang="en-US" smtClean="0"/>
              <a:t>2018/7/23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373B3-4C46-4CFD-B6EC-3D6785B87A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61508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0A333-37D1-4425-9303-312D22B06EFD}" type="datetimeFigureOut">
              <a:rPr lang="zh-CN" altLang="en-US" smtClean="0"/>
              <a:t>2018/7/23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373B3-4C46-4CFD-B6EC-3D6785B87A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8650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0A333-37D1-4425-9303-312D22B06EFD}" type="datetimeFigureOut">
              <a:rPr lang="zh-CN" altLang="en-US" smtClean="0"/>
              <a:t>2018/7/23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373B3-4C46-4CFD-B6EC-3D6785B87A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3913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0A333-37D1-4425-9303-312D22B06EFD}" type="datetimeFigureOut">
              <a:rPr lang="zh-CN" altLang="en-US" smtClean="0"/>
              <a:t>2018/7/23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373B3-4C46-4CFD-B6EC-3D6785B87A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4671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0A333-37D1-4425-9303-312D22B06EFD}" type="datetimeFigureOut">
              <a:rPr lang="zh-CN" altLang="en-US" smtClean="0"/>
              <a:t>2018/7/23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373B3-4C46-4CFD-B6EC-3D6785B87A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7450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0A333-37D1-4425-9303-312D22B06EFD}" type="datetimeFigureOut">
              <a:rPr lang="zh-CN" altLang="en-US" smtClean="0"/>
              <a:t>2018/7/23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373B3-4C46-4CFD-B6EC-3D6785B87A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5751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0A333-37D1-4425-9303-312D22B06EFD}" type="datetimeFigureOut">
              <a:rPr lang="zh-CN" altLang="en-US" smtClean="0"/>
              <a:t>2018/7/23</a:t>
            </a:fld>
            <a:endParaRPr lang="zh-CN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373B3-4C46-4CFD-B6EC-3D6785B87A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8795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0A333-37D1-4425-9303-312D22B06EFD}" type="datetimeFigureOut">
              <a:rPr lang="zh-CN" altLang="en-US" smtClean="0"/>
              <a:t>2018/7/23</a:t>
            </a:fld>
            <a:endParaRPr lang="zh-CN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373B3-4C46-4CFD-B6EC-3D6785B87A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158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0A333-37D1-4425-9303-312D22B06EFD}" type="datetimeFigureOut">
              <a:rPr lang="zh-CN" altLang="en-US" smtClean="0"/>
              <a:t>2018/7/23</a:t>
            </a:fld>
            <a:endParaRPr lang="zh-CN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373B3-4C46-4CFD-B6EC-3D6785B87A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1712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0A333-37D1-4425-9303-312D22B06EFD}" type="datetimeFigureOut">
              <a:rPr lang="zh-CN" altLang="en-US" smtClean="0"/>
              <a:t>2018/7/23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373B3-4C46-4CFD-B6EC-3D6785B87A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4556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9C0A333-37D1-4425-9303-312D22B06EFD}" type="datetimeFigureOut">
              <a:rPr lang="zh-CN" altLang="en-US" smtClean="0"/>
              <a:t>2018/7/23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8373B3-4C46-4CFD-B6EC-3D6785B87A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57375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microsoft.com/zh-cn/windows/desktop/api/heapapi/nf-heapapi-heapalloc" TargetMode="External"/><Relationship Id="rId3" Type="http://schemas.openxmlformats.org/officeDocument/2006/relationships/hyperlink" Target="http://drops.xmd5.com/static/drops/papers-3602.html" TargetMode="External"/><Relationship Id="rId7" Type="http://schemas.openxmlformats.org/officeDocument/2006/relationships/hyperlink" Target="https://docs.microsoft.com/zh-cn/windows/desktop/api/heapapi/nf-heapapi-heapcreate" TargetMode="External"/><Relationship Id="rId2" Type="http://schemas.openxmlformats.org/officeDocument/2006/relationships/hyperlink" Target="https://www.corelan.be/index.php/2009/09/21/exploit-writing-tutorial-part-6-bypassing-stack-cookies-safeseh-hw-dep-and-aslr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sdn.microsoft.com/en-us/library/ms918445.aspx" TargetMode="External"/><Relationship Id="rId5" Type="http://schemas.openxmlformats.org/officeDocument/2006/relationships/hyperlink" Target="https://msdn.microsoft.com/en-us/library/windows/desktop/aa366898(v=vs.85).aspx" TargetMode="External"/><Relationship Id="rId4" Type="http://schemas.openxmlformats.org/officeDocument/2006/relationships/hyperlink" Target="http://www.freebuf.com/vuls/450.html" TargetMode="External"/><Relationship Id="rId9" Type="http://schemas.openxmlformats.org/officeDocument/2006/relationships/hyperlink" Target="https://msdn.microsoft.com/en-us/library/ms681674.aspx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zh-CN" sz="6000" dirty="0"/>
              <a:t>Windows</a:t>
            </a:r>
            <a:r>
              <a:rPr lang="zh-CN" altLang="en-US" sz="6000" dirty="0" smtClean="0"/>
              <a:t>环境下的</a:t>
            </a:r>
            <a:r>
              <a:rPr lang="en-US" altLang="zh-CN" sz="6000" dirty="0" smtClean="0"/>
              <a:t>ROP</a:t>
            </a:r>
            <a:r>
              <a:rPr lang="en-US" altLang="zh-CN" sz="6000" dirty="0"/>
              <a:t/>
            </a:r>
            <a:br>
              <a:rPr lang="en-US" altLang="zh-CN" sz="6000" dirty="0"/>
            </a:br>
            <a:endParaRPr lang="zh-CN" altLang="en-US" sz="6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54955" y="4777379"/>
            <a:ext cx="8825658" cy="1442445"/>
          </a:xfrm>
        </p:spPr>
        <p:txBody>
          <a:bodyPr>
            <a:noAutofit/>
          </a:bodyPr>
          <a:lstStyle/>
          <a:p>
            <a:pPr algn="ctr"/>
            <a:r>
              <a:rPr lang="zh-CN" altLang="en-US" sz="1800" cap="none" dirty="0" smtClean="0">
                <a:latin typeface="Times New Roman" panose="02020603050405020304" pitchFamily="18" charset="0"/>
              </a:rPr>
              <a:t>二进制安全系列</a:t>
            </a:r>
            <a:endParaRPr lang="en-US" altLang="zh-CN" sz="1800" cap="none" dirty="0" smtClean="0">
              <a:latin typeface="Times New Roman" panose="02020603050405020304" pitchFamily="18" charset="0"/>
            </a:endParaRPr>
          </a:p>
          <a:p>
            <a:pPr algn="ctr"/>
            <a:r>
              <a:rPr lang="en-US" altLang="zh-CN" sz="1800" cap="none" dirty="0" smtClean="0">
                <a:latin typeface="Times New Roman" panose="02020603050405020304" pitchFamily="18" charset="0"/>
              </a:rPr>
              <a:t>@author: </a:t>
            </a:r>
            <a:r>
              <a:rPr lang="zh-CN" altLang="en-US" sz="1800" cap="none" dirty="0" smtClean="0">
                <a:latin typeface="Times New Roman" panose="02020603050405020304" pitchFamily="18" charset="0"/>
              </a:rPr>
              <a:t>玉涵</a:t>
            </a:r>
            <a:endParaRPr lang="en-US" altLang="zh-CN" sz="1800" cap="none" dirty="0" smtClean="0">
              <a:latin typeface="Times New Roman" panose="02020603050405020304" pitchFamily="18" charset="0"/>
            </a:endParaRPr>
          </a:p>
          <a:p>
            <a:pPr algn="ctr"/>
            <a:r>
              <a:rPr lang="en-US" altLang="zh-CN" sz="1800" cap="none" dirty="0" smtClean="0">
                <a:latin typeface="Times New Roman" panose="02020603050405020304" pitchFamily="18" charset="0"/>
              </a:rPr>
              <a:t>@blog: https://r00tk1ts.github.io</a:t>
            </a:r>
            <a:br>
              <a:rPr lang="en-US" altLang="zh-CN" sz="1800" cap="none" dirty="0" smtClean="0">
                <a:latin typeface="Times New Roman" panose="02020603050405020304" pitchFamily="18" charset="0"/>
              </a:rPr>
            </a:br>
            <a:r>
              <a:rPr lang="en-US" altLang="zh-CN" sz="1800" cap="none" dirty="0" smtClean="0">
                <a:latin typeface="Times New Roman" panose="02020603050405020304" pitchFamily="18" charset="0"/>
              </a:rPr>
              <a:t>@date</a:t>
            </a:r>
            <a:r>
              <a:rPr lang="en-US" altLang="zh-CN" sz="1800" cap="none" smtClean="0">
                <a:latin typeface="Times New Roman" panose="02020603050405020304" pitchFamily="18" charset="0"/>
              </a:rPr>
              <a:t>: 2018-07-18</a:t>
            </a:r>
            <a:endParaRPr lang="en-US" altLang="zh-CN" sz="1800" cap="none" dirty="0" smtClean="0">
              <a:latin typeface="Times New Roman" panose="02020603050405020304" pitchFamily="18" charset="0"/>
            </a:endParaRPr>
          </a:p>
        </p:txBody>
      </p:sp>
      <p:cxnSp>
        <p:nvCxnSpPr>
          <p:cNvPr id="5" name="直接连接符 4"/>
          <p:cNvCxnSpPr/>
          <p:nvPr/>
        </p:nvCxnSpPr>
        <p:spPr>
          <a:xfrm flipV="1">
            <a:off x="1333500" y="4221217"/>
            <a:ext cx="8734425" cy="6339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3013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smtClean="0"/>
              <a:t>VirtualProtect</a:t>
            </a:r>
            <a:r>
              <a:rPr lang="zh-CN" altLang="en-US" smtClean="0"/>
              <a:t>范例</a:t>
            </a:r>
            <a:endParaRPr lang="zh-CN" altLang="en-US" dirty="0"/>
          </a:p>
        </p:txBody>
      </p:sp>
      <p:cxnSp>
        <p:nvCxnSpPr>
          <p:cNvPr id="4" name="直接连接符 3"/>
          <p:cNvCxnSpPr/>
          <p:nvPr/>
        </p:nvCxnSpPr>
        <p:spPr>
          <a:xfrm flipV="1">
            <a:off x="981259" y="1277992"/>
            <a:ext cx="8734425" cy="6339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027" y="1554456"/>
            <a:ext cx="5004955" cy="3316432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646111" y="5649460"/>
            <a:ext cx="77584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!mona rop –m “kernel32.dll,ntdll.dll,kernelbase.dll”</a:t>
            </a:r>
          </a:p>
          <a:p>
            <a:r>
              <a:rPr lang="en-US" altLang="zh-CN" smtClean="0"/>
              <a:t>Corelan Team</a:t>
            </a:r>
            <a:r>
              <a:rPr lang="zh-CN" altLang="en-US" smtClean="0"/>
              <a:t>的</a:t>
            </a:r>
            <a:r>
              <a:rPr lang="en-US" altLang="zh-CN" smtClean="0"/>
              <a:t>mona</a:t>
            </a:r>
            <a:r>
              <a:rPr lang="zh-CN" altLang="en-US" smtClean="0"/>
              <a:t>会生成</a:t>
            </a:r>
            <a:r>
              <a:rPr lang="en-US" altLang="zh-CN" smtClean="0"/>
              <a:t>rop_chains.txt</a:t>
            </a:r>
            <a:r>
              <a:rPr lang="zh-CN" altLang="en-US" smtClean="0"/>
              <a:t>，自动生成左图的</a:t>
            </a:r>
            <a:r>
              <a:rPr lang="en-US" altLang="zh-CN" smtClean="0"/>
              <a:t>rop chain</a:t>
            </a:r>
            <a:r>
              <a:rPr lang="zh-CN" altLang="en-US" smtClean="0"/>
              <a:t>。</a:t>
            </a:r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0370" y="1554456"/>
            <a:ext cx="5439484" cy="3754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016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smtClean="0"/>
              <a:t>VirtualAlloc</a:t>
            </a:r>
            <a:r>
              <a:rPr lang="zh-CN" altLang="en-US" smtClean="0"/>
              <a:t>范例</a:t>
            </a:r>
            <a:endParaRPr lang="zh-CN" altLang="en-US" dirty="0"/>
          </a:p>
        </p:txBody>
      </p:sp>
      <p:cxnSp>
        <p:nvCxnSpPr>
          <p:cNvPr id="4" name="直接连接符 3"/>
          <p:cNvCxnSpPr/>
          <p:nvPr/>
        </p:nvCxnSpPr>
        <p:spPr>
          <a:xfrm flipV="1">
            <a:off x="981259" y="1277992"/>
            <a:ext cx="8734425" cy="6339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670" y="1523405"/>
            <a:ext cx="5178136" cy="342034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3104" y="1523405"/>
            <a:ext cx="4892386" cy="3602182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3104" y="5307609"/>
            <a:ext cx="4608108" cy="1157487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718687" y="5222740"/>
            <a:ext cx="52491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Corelan Team</a:t>
            </a:r>
            <a:r>
              <a:rPr lang="zh-CN" altLang="en-US" smtClean="0"/>
              <a:t>的</a:t>
            </a:r>
            <a:r>
              <a:rPr lang="en-US" altLang="zh-CN" smtClean="0"/>
              <a:t>mona</a:t>
            </a:r>
            <a:r>
              <a:rPr lang="zh-CN" altLang="en-US" smtClean="0"/>
              <a:t>插件生成的自动</a:t>
            </a:r>
            <a:r>
              <a:rPr lang="en-US" altLang="zh-CN" smtClean="0"/>
              <a:t>rop_chain.txt</a:t>
            </a:r>
            <a:r>
              <a:rPr lang="zh-CN" altLang="en-US" smtClean="0"/>
              <a:t>并不智能，也没有做什么神奇的事情，不过是按照一种模板生搬硬套。</a:t>
            </a:r>
            <a:endParaRPr lang="en-US" altLang="zh-CN" smtClean="0"/>
          </a:p>
          <a:p>
            <a:r>
              <a:rPr lang="zh-CN" altLang="en-US" smtClean="0"/>
              <a:t>当前仅支持</a:t>
            </a:r>
            <a:r>
              <a:rPr lang="en-US" altLang="zh-CN" smtClean="0"/>
              <a:t>VirtualProtect</a:t>
            </a:r>
            <a:r>
              <a:rPr lang="zh-CN" altLang="en-US" smtClean="0"/>
              <a:t>和</a:t>
            </a:r>
            <a:r>
              <a:rPr lang="en-US" altLang="zh-CN" smtClean="0"/>
              <a:t>VirtualAlloc</a:t>
            </a:r>
            <a:r>
              <a:rPr lang="zh-CN" altLang="en-US" smtClean="0"/>
              <a:t>。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2588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smtClean="0"/>
              <a:t>references</a:t>
            </a:r>
            <a:endParaRPr lang="zh-CN" altLang="en-US" dirty="0"/>
          </a:p>
        </p:txBody>
      </p:sp>
      <p:cxnSp>
        <p:nvCxnSpPr>
          <p:cNvPr id="4" name="直接连接符 3"/>
          <p:cNvCxnSpPr/>
          <p:nvPr/>
        </p:nvCxnSpPr>
        <p:spPr>
          <a:xfrm flipV="1">
            <a:off x="981259" y="1277992"/>
            <a:ext cx="8734425" cy="6339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981259" y="1561237"/>
            <a:ext cx="8734425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kern="100" smtClean="0">
                <a:latin typeface="Consolas" panose="020B0609020204030204" pitchFamily="49" charset="0"/>
                <a:cs typeface="Times New Roman" panose="02020603050405020304" pitchFamily="18" charset="0"/>
              </a:rPr>
              <a:t>现代化</a:t>
            </a:r>
            <a:r>
              <a:rPr lang="en-US" altLang="zh-CN" kern="100">
                <a:latin typeface="Consolas" panose="020B0609020204030204" pitchFamily="49" charset="0"/>
                <a:cs typeface="Times New Roman" panose="02020603050405020304" pitchFamily="18" charset="0"/>
              </a:rPr>
              <a:t>windows</a:t>
            </a:r>
            <a:r>
              <a:rPr lang="zh-CN" altLang="en-US" kern="100">
                <a:latin typeface="Consolas" panose="020B0609020204030204" pitchFamily="49" charset="0"/>
                <a:cs typeface="Times New Roman" panose="02020603050405020304" pitchFamily="18" charset="0"/>
              </a:rPr>
              <a:t>漏洞利用</a:t>
            </a:r>
            <a:r>
              <a:rPr lang="zh-CN" altLang="en-US" kern="100">
                <a:latin typeface="Consolas" panose="020B0609020204030204" pitchFamily="49" charset="0"/>
                <a:cs typeface="Times New Roman" panose="02020603050405020304" pitchFamily="18" charset="0"/>
              </a:rPr>
              <a:t>程序</a:t>
            </a:r>
            <a:r>
              <a:rPr lang="zh-CN" altLang="en-US" kern="100" smtClean="0">
                <a:latin typeface="Consolas" panose="020B0609020204030204" pitchFamily="49" charset="0"/>
                <a:cs typeface="Times New Roman" panose="02020603050405020304" pitchFamily="18" charset="0"/>
              </a:rPr>
              <a:t>开发</a:t>
            </a:r>
            <a:r>
              <a:rPr lang="en-US" altLang="zh-CN" kern="100" smtClean="0">
                <a:latin typeface="Consolas" panose="020B0609020204030204" pitchFamily="49" charset="0"/>
                <a:cs typeface="Times New Roman" panose="02020603050405020304" pitchFamily="18" charset="0"/>
              </a:rPr>
              <a:t>-</a:t>
            </a:r>
            <a:r>
              <a:rPr lang="en-US" altLang="zh-CN" kern="100" smtClean="0">
                <a:latin typeface="Consolas" panose="020B0609020204030204" pitchFamily="49" charset="0"/>
                <a:cs typeface="Times New Roman" panose="02020603050405020304" pitchFamily="18" charset="0"/>
              </a:rPr>
              <a:t>9.Exploitme3(DEP)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zh-CN">
                <a:hlinkClick r:id="rId2"/>
              </a:rPr>
              <a:t>Exploit writing tutorial part 6 : Bypassing Stack Cookies, SafeSeh, SEHOP, HW DEP </a:t>
            </a:r>
            <a:r>
              <a:rPr lang="en-US" altLang="zh-CN">
                <a:hlinkClick r:id="rId2"/>
              </a:rPr>
              <a:t>and </a:t>
            </a:r>
            <a:r>
              <a:rPr lang="en-US" altLang="zh-CN" smtClean="0">
                <a:hlinkClick r:id="rId2"/>
              </a:rPr>
              <a:t>ASLR</a:t>
            </a:r>
            <a:endParaRPr lang="en-US" altLang="zh-CN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zh-CN" altLang="en-US">
                <a:hlinkClick r:id="rId3"/>
              </a:rPr>
              <a:t>利用</a:t>
            </a:r>
            <a:r>
              <a:rPr lang="en-US" altLang="zh-CN">
                <a:hlinkClick r:id="rId3"/>
              </a:rPr>
              <a:t>ROP</a:t>
            </a:r>
            <a:r>
              <a:rPr lang="zh-CN" altLang="en-US">
                <a:hlinkClick r:id="rId3"/>
              </a:rPr>
              <a:t>绕过</a:t>
            </a:r>
            <a:r>
              <a:rPr lang="en-US" altLang="zh-CN">
                <a:hlinkClick r:id="rId3"/>
              </a:rPr>
              <a:t>DEP</a:t>
            </a:r>
            <a:r>
              <a:rPr lang="zh-CN" altLang="en-US">
                <a:hlinkClick r:id="rId3"/>
              </a:rPr>
              <a:t>（</a:t>
            </a:r>
            <a:r>
              <a:rPr lang="en-US" altLang="zh-CN">
                <a:hlinkClick r:id="rId3"/>
              </a:rPr>
              <a:t>Defeating DEP with ROP</a:t>
            </a:r>
            <a:r>
              <a:rPr lang="zh-CN" altLang="en-US">
                <a:hlinkClick r:id="rId3"/>
              </a:rPr>
              <a:t>）调试笔记</a:t>
            </a:r>
            <a:endParaRPr lang="zh-CN" altLang="en-US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zh-CN" smtClean="0"/>
              <a:t>《0day</a:t>
            </a:r>
            <a:r>
              <a:rPr lang="zh-CN" altLang="en-US" smtClean="0"/>
              <a:t>安全：软件漏洞分析技术</a:t>
            </a:r>
            <a:r>
              <a:rPr lang="en-US" altLang="zh-CN" smtClean="0"/>
              <a:t>》</a:t>
            </a:r>
            <a:r>
              <a:rPr lang="zh-CN" altLang="en-US" smtClean="0"/>
              <a:t>第十二章</a:t>
            </a:r>
            <a:endParaRPr lang="en-US" altLang="zh-CN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zh-CN" smtClean="0"/>
              <a:t>《Windows PE</a:t>
            </a:r>
            <a:r>
              <a:rPr lang="zh-CN" altLang="en-US" smtClean="0"/>
              <a:t>权威指南</a:t>
            </a:r>
            <a:r>
              <a:rPr lang="en-US" altLang="zh-CN" smtClean="0"/>
              <a:t>》</a:t>
            </a:r>
            <a:r>
              <a:rPr lang="zh-CN" altLang="en-US" smtClean="0"/>
              <a:t>第四章</a:t>
            </a:r>
            <a:endParaRPr lang="en-US" altLang="zh-CN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zh-CN" smtClean="0"/>
              <a:t>《</a:t>
            </a:r>
            <a:r>
              <a:rPr lang="zh-CN" altLang="en-US" smtClean="0"/>
              <a:t>程序员的自我修养：链接、装载与库</a:t>
            </a:r>
            <a:r>
              <a:rPr lang="en-US" altLang="zh-CN" smtClean="0"/>
              <a:t>》</a:t>
            </a:r>
          </a:p>
          <a:p>
            <a:pPr marL="285750" lvl="0" indent="-28575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kern="100" smtClean="0">
                <a:latin typeface="Consolas" panose="020B0609020204030204" pitchFamily="49" charset="0"/>
                <a:cs typeface="Times New Roman" panose="02020603050405020304" pitchFamily="18" charset="0"/>
                <a:hlinkClick r:id="rId4"/>
              </a:rPr>
              <a:t>ASLR/DEP</a:t>
            </a:r>
            <a:r>
              <a:rPr lang="zh-CN" altLang="en-US" kern="100" smtClean="0">
                <a:latin typeface="Consolas" panose="020B0609020204030204" pitchFamily="49" charset="0"/>
                <a:cs typeface="Times New Roman" panose="02020603050405020304" pitchFamily="18" charset="0"/>
                <a:hlinkClick r:id="rId4"/>
              </a:rPr>
              <a:t>绕过技术概览</a:t>
            </a:r>
            <a:endParaRPr lang="en-US" altLang="zh-CN" kern="100" smtClean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marL="285750" lvl="0" indent="-28575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kern="100" smtClean="0">
                <a:latin typeface="Consolas" panose="020B0609020204030204" pitchFamily="49" charset="0"/>
                <a:cs typeface="Times New Roman" panose="02020603050405020304" pitchFamily="18" charset="0"/>
                <a:hlinkClick r:id="rId5"/>
              </a:rPr>
              <a:t>VirtualProtect</a:t>
            </a:r>
            <a:endParaRPr lang="en-US" altLang="zh-CN" kern="10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marL="285750" lvl="0" indent="-28575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kern="100" smtClean="0">
                <a:latin typeface="Consolas" panose="020B0609020204030204" pitchFamily="49" charset="0"/>
                <a:cs typeface="Times New Roman" panose="02020603050405020304" pitchFamily="18" charset="0"/>
                <a:hlinkClick r:id="rId6"/>
              </a:rPr>
              <a:t>VirtualAlloc</a:t>
            </a:r>
            <a:endParaRPr lang="en-US" altLang="zh-CN" kern="100" smtClean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marL="285750" lvl="0" indent="-28575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kern="100" smtClean="0">
                <a:latin typeface="Consolas" panose="020B0609020204030204" pitchFamily="49" charset="0"/>
                <a:cs typeface="Times New Roman" panose="02020603050405020304" pitchFamily="18" charset="0"/>
                <a:hlinkClick r:id="rId7"/>
              </a:rPr>
              <a:t>HeapCreate</a:t>
            </a:r>
            <a:endParaRPr lang="en-US" altLang="zh-CN" kern="100" smtClean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marL="285750" lvl="0" indent="-28575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kern="100" smtClean="0">
                <a:latin typeface="Consolas" panose="020B0609020204030204" pitchFamily="49" charset="0"/>
                <a:cs typeface="Times New Roman" panose="02020603050405020304" pitchFamily="18" charset="0"/>
                <a:hlinkClick r:id="rId8"/>
              </a:rPr>
              <a:t>HeapAlloc</a:t>
            </a:r>
            <a:endParaRPr lang="en-US" altLang="zh-CN" kern="100" smtClean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marL="285750" lvl="0" indent="-28575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kern="100" smtClean="0">
                <a:latin typeface="Consolas" panose="020B0609020204030204" pitchFamily="49" charset="0"/>
                <a:cs typeface="Times New Roman" panose="02020603050405020304" pitchFamily="18" charset="0"/>
                <a:hlinkClick r:id="rId9"/>
              </a:rPr>
              <a:t>WriteProcessMemory</a:t>
            </a:r>
            <a:endParaRPr lang="zh-CN" altLang="zh-CN" kern="1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7747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ROP</a:t>
            </a:r>
            <a:r>
              <a:rPr lang="zh-CN" altLang="en-US" dirty="0" smtClean="0"/>
              <a:t>的本质</a:t>
            </a:r>
            <a:endParaRPr lang="zh-CN" altLang="en-US" dirty="0"/>
          </a:p>
        </p:txBody>
      </p:sp>
      <p:cxnSp>
        <p:nvCxnSpPr>
          <p:cNvPr id="4" name="直接连接符 3"/>
          <p:cNvCxnSpPr/>
          <p:nvPr/>
        </p:nvCxnSpPr>
        <p:spPr>
          <a:xfrm flipV="1">
            <a:off x="981259" y="1277992"/>
            <a:ext cx="8734425" cy="6339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259" y="1533525"/>
            <a:ext cx="5200650" cy="36195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6410325" y="1533525"/>
            <a:ext cx="402907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 smtClean="0"/>
              <a:t>复用已存在于各个模块的代码片段：</a:t>
            </a:r>
            <a:endParaRPr lang="en-US" altLang="zh-CN" dirty="0" smtClean="0"/>
          </a:p>
          <a:p>
            <a:pPr marL="800100" lvl="1" indent="-342900">
              <a:buAutoNum type="arabicPeriod"/>
            </a:pPr>
            <a:r>
              <a:rPr lang="zh-CN" altLang="en-US" dirty="0" smtClean="0"/>
              <a:t>模块基址要已知</a:t>
            </a:r>
            <a:endParaRPr lang="en-US" altLang="zh-CN" dirty="0" smtClean="0"/>
          </a:p>
          <a:p>
            <a:pPr marL="800100" lvl="1" indent="-342900">
              <a:buAutoNum type="arabicPeriod"/>
            </a:pPr>
            <a:r>
              <a:rPr lang="zh-CN" altLang="en-US" dirty="0"/>
              <a:t>代码</a:t>
            </a:r>
            <a:r>
              <a:rPr lang="zh-CN" altLang="en-US" dirty="0" smtClean="0"/>
              <a:t>片段通常是</a:t>
            </a:r>
            <a:r>
              <a:rPr lang="en-US" altLang="zh-CN" dirty="0" smtClean="0"/>
              <a:t>ret</a:t>
            </a:r>
            <a:r>
              <a:rPr lang="zh-CN" altLang="en-US" dirty="0" smtClean="0"/>
              <a:t>结尾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仅使用栈来控制数据和程序执行流。</a:t>
            </a:r>
            <a:endParaRPr lang="en-US" altLang="zh-CN" dirty="0" smtClean="0"/>
          </a:p>
          <a:p>
            <a:pPr marL="800100" lvl="1" indent="-342900">
              <a:buAutoNum type="arabicPeriod"/>
            </a:pPr>
            <a:r>
              <a:rPr lang="zh-CN" altLang="en-US" dirty="0" smtClean="0"/>
              <a:t>可以</a:t>
            </a:r>
            <a:r>
              <a:rPr lang="en-US" altLang="zh-CN" dirty="0" smtClean="0"/>
              <a:t>stack pivot-&gt;fake stack</a:t>
            </a:r>
          </a:p>
          <a:p>
            <a:pPr marL="800100" lvl="1" indent="-342900">
              <a:buAutoNum type="arabicPeriod"/>
            </a:pPr>
            <a:r>
              <a:rPr lang="zh-CN" altLang="en-US" dirty="0" smtClean="0"/>
              <a:t>调用感兴趣的库函数；或者调用开启</a:t>
            </a:r>
            <a:r>
              <a:rPr lang="en-US" altLang="zh-CN" dirty="0" smtClean="0"/>
              <a:t>X</a:t>
            </a:r>
            <a:r>
              <a:rPr lang="zh-CN" altLang="en-US" dirty="0" smtClean="0"/>
              <a:t>权限或关闭</a:t>
            </a:r>
            <a:r>
              <a:rPr lang="en-US" altLang="zh-CN" dirty="0" smtClean="0"/>
              <a:t>DEP</a:t>
            </a:r>
            <a:r>
              <a:rPr lang="zh-CN" altLang="en-US" dirty="0" smtClean="0"/>
              <a:t>的函数；或者调用分配</a:t>
            </a:r>
            <a:r>
              <a:rPr lang="en-US" altLang="zh-CN" dirty="0" smtClean="0"/>
              <a:t>+</a:t>
            </a:r>
            <a:r>
              <a:rPr lang="zh-CN" altLang="en-US" dirty="0" smtClean="0"/>
              <a:t>复制函数。</a:t>
            </a:r>
            <a:endParaRPr lang="en-US" altLang="zh-CN" dirty="0" smtClean="0"/>
          </a:p>
          <a:p>
            <a:pPr marL="800100" lvl="1" indent="-342900">
              <a:buAutoNum type="arabicPeriod"/>
            </a:pPr>
            <a:endParaRPr lang="en-US" altLang="zh-CN" dirty="0"/>
          </a:p>
          <a:p>
            <a:r>
              <a:rPr lang="zh-CN" altLang="en-US" dirty="0" smtClean="0"/>
              <a:t>要点：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如何找到合适的</a:t>
            </a:r>
            <a:r>
              <a:rPr lang="en-US" altLang="zh-CN" dirty="0" smtClean="0"/>
              <a:t>gadget</a:t>
            </a:r>
            <a:r>
              <a:rPr lang="zh-CN" altLang="en-US" dirty="0" smtClean="0"/>
              <a:t>并串在一起，达成最终目的。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根据具体情况，</a:t>
            </a:r>
            <a:r>
              <a:rPr lang="en-US" altLang="zh-CN" dirty="0" smtClean="0"/>
              <a:t>ROP</a:t>
            </a:r>
            <a:r>
              <a:rPr lang="zh-CN" altLang="en-US" dirty="0" smtClean="0"/>
              <a:t>链的构造难度不一而论。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51331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smtClean="0"/>
              <a:t>ROP</a:t>
            </a:r>
            <a:r>
              <a:rPr lang="zh-CN" altLang="en-US" smtClean="0"/>
              <a:t>的</a:t>
            </a:r>
            <a:r>
              <a:rPr lang="zh-CN" altLang="en-US"/>
              <a:t>类别</a:t>
            </a:r>
            <a:endParaRPr lang="zh-CN" altLang="en-US" dirty="0"/>
          </a:p>
        </p:txBody>
      </p:sp>
      <p:cxnSp>
        <p:nvCxnSpPr>
          <p:cNvPr id="4" name="直接连接符 3"/>
          <p:cNvCxnSpPr/>
          <p:nvPr/>
        </p:nvCxnSpPr>
        <p:spPr>
          <a:xfrm flipV="1">
            <a:off x="981259" y="1277992"/>
            <a:ext cx="8734425" cy="6339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981259" y="1561237"/>
            <a:ext cx="8734425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Aft>
                <a:spcPts val="0"/>
              </a:spcAft>
            </a:pPr>
            <a:r>
              <a:rPr lang="zh-CN" altLang="en-US" kern="100" smtClean="0">
                <a:latin typeface="Consolas" panose="020B0609020204030204" pitchFamily="49" charset="0"/>
                <a:cs typeface="Times New Roman" panose="02020603050405020304" pitchFamily="18" charset="0"/>
              </a:rPr>
              <a:t>和</a:t>
            </a:r>
            <a:r>
              <a:rPr lang="en-US" altLang="zh-CN" kern="100" smtClean="0">
                <a:latin typeface="Consolas" panose="020B0609020204030204" pitchFamily="49" charset="0"/>
                <a:cs typeface="Times New Roman" panose="02020603050405020304" pitchFamily="18" charset="0"/>
              </a:rPr>
              <a:t>Linux</a:t>
            </a:r>
            <a:r>
              <a:rPr lang="zh-CN" altLang="en-US" kern="100" smtClean="0">
                <a:latin typeface="Consolas" panose="020B0609020204030204" pitchFamily="49" charset="0"/>
                <a:cs typeface="Times New Roman" panose="02020603050405020304" pitchFamily="18" charset="0"/>
              </a:rPr>
              <a:t>环境相仿，</a:t>
            </a:r>
            <a:r>
              <a:rPr lang="en-US" altLang="zh-CN" kern="100" smtClean="0">
                <a:latin typeface="Consolas" panose="020B0609020204030204" pitchFamily="49" charset="0"/>
                <a:cs typeface="Times New Roman" panose="02020603050405020304" pitchFamily="18" charset="0"/>
              </a:rPr>
              <a:t>Windows</a:t>
            </a:r>
            <a:r>
              <a:rPr lang="zh-CN" altLang="en-US" kern="100" smtClean="0">
                <a:latin typeface="Consolas" panose="020B0609020204030204" pitchFamily="49" charset="0"/>
                <a:cs typeface="Times New Roman" panose="02020603050405020304" pitchFamily="18" charset="0"/>
              </a:rPr>
              <a:t>下用于绕过</a:t>
            </a:r>
            <a:r>
              <a:rPr lang="en-US" altLang="zh-CN" kern="100" smtClean="0">
                <a:latin typeface="Consolas" panose="020B0609020204030204" pitchFamily="49" charset="0"/>
                <a:cs typeface="Times New Roman" panose="02020603050405020304" pitchFamily="18" charset="0"/>
              </a:rPr>
              <a:t>DEP</a:t>
            </a:r>
            <a:r>
              <a:rPr lang="zh-CN" altLang="en-US" kern="100" smtClean="0">
                <a:latin typeface="Consolas" panose="020B0609020204030204" pitchFamily="49" charset="0"/>
                <a:cs typeface="Times New Roman" panose="02020603050405020304" pitchFamily="18" charset="0"/>
              </a:rPr>
              <a:t>的</a:t>
            </a:r>
            <a:r>
              <a:rPr lang="en-US" altLang="zh-CN" kern="100" smtClean="0">
                <a:latin typeface="Consolas" panose="020B0609020204030204" pitchFamily="49" charset="0"/>
                <a:cs typeface="Times New Roman" panose="02020603050405020304" pitchFamily="18" charset="0"/>
              </a:rPr>
              <a:t>ROP</a:t>
            </a:r>
            <a:r>
              <a:rPr lang="zh-CN" altLang="en-US" kern="100" smtClean="0">
                <a:latin typeface="Consolas" panose="020B0609020204030204" pitchFamily="49" charset="0"/>
                <a:cs typeface="Times New Roman" panose="02020603050405020304" pitchFamily="18" charset="0"/>
              </a:rPr>
              <a:t>也大抵分为两类：</a:t>
            </a:r>
            <a:endParaRPr lang="en-US" altLang="zh-CN" kern="100" smtClean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lvl="0" algn="just">
              <a:spcAft>
                <a:spcPts val="0"/>
              </a:spcAft>
            </a:pPr>
            <a:endParaRPr lang="en-US" altLang="zh-CN" kern="100" smtClean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</a:pPr>
            <a:r>
              <a:rPr lang="zh-CN" altLang="en-US" kern="100" smtClean="0">
                <a:latin typeface="Consolas" panose="020B0609020204030204" pitchFamily="49" charset="0"/>
                <a:cs typeface="Times New Roman" panose="02020603050405020304" pitchFamily="18" charset="0"/>
              </a:rPr>
              <a:t>第一类是原生的源自</a:t>
            </a:r>
            <a:r>
              <a:rPr lang="en-US" altLang="zh-CN" kern="100" smtClean="0">
                <a:latin typeface="Consolas" panose="020B0609020204030204" pitchFamily="49" charset="0"/>
                <a:cs typeface="Times New Roman" panose="02020603050405020304" pitchFamily="18" charset="0"/>
              </a:rPr>
              <a:t>ret2lib</a:t>
            </a:r>
            <a:r>
              <a:rPr lang="zh-CN" altLang="en-US" kern="100" smtClean="0">
                <a:latin typeface="Consolas" panose="020B0609020204030204" pitchFamily="49" charset="0"/>
                <a:cs typeface="Times New Roman" panose="02020603050405020304" pitchFamily="18" charset="0"/>
              </a:rPr>
              <a:t>的思想，整个攻击链仅仅用到了程序已有的指令</a:t>
            </a:r>
            <a:r>
              <a:rPr lang="en-US" altLang="zh-CN" kern="100" smtClean="0">
                <a:latin typeface="Consolas" panose="020B0609020204030204" pitchFamily="49" charset="0"/>
                <a:cs typeface="Times New Roman" panose="02020603050405020304" pitchFamily="18" charset="0"/>
              </a:rPr>
              <a:t>gadget</a:t>
            </a:r>
            <a:r>
              <a:rPr lang="zh-CN" altLang="en-US" kern="100" smtClean="0">
                <a:latin typeface="Consolas" panose="020B0609020204030204" pitchFamily="49" charset="0"/>
                <a:cs typeface="Times New Roman" panose="02020603050405020304" pitchFamily="18" charset="0"/>
              </a:rPr>
              <a:t>，并没有使用自己</a:t>
            </a:r>
            <a:r>
              <a:rPr lang="en-US" altLang="zh-CN" kern="100" smtClean="0">
                <a:latin typeface="Consolas" panose="020B0609020204030204" pitchFamily="49" charset="0"/>
                <a:cs typeface="Times New Roman" panose="02020603050405020304" pitchFamily="18" charset="0"/>
              </a:rPr>
              <a:t>diy</a:t>
            </a:r>
            <a:r>
              <a:rPr lang="zh-CN" altLang="en-US" kern="100" smtClean="0">
                <a:latin typeface="Consolas" panose="020B0609020204030204" pitchFamily="49" charset="0"/>
                <a:cs typeface="Times New Roman" panose="02020603050405020304" pitchFamily="18" charset="0"/>
              </a:rPr>
              <a:t>的</a:t>
            </a:r>
            <a:r>
              <a:rPr lang="en-US" altLang="zh-CN" kern="100" smtClean="0">
                <a:latin typeface="Consolas" panose="020B0609020204030204" pitchFamily="49" charset="0"/>
                <a:cs typeface="Times New Roman" panose="02020603050405020304" pitchFamily="18" charset="0"/>
              </a:rPr>
              <a:t>shellcode</a:t>
            </a:r>
            <a:r>
              <a:rPr lang="zh-CN" altLang="en-US" kern="100" smtClean="0">
                <a:latin typeface="Consolas" panose="020B0609020204030204" pitchFamily="49" charset="0"/>
                <a:cs typeface="Times New Roman" panose="02020603050405020304" pitchFamily="18" charset="0"/>
              </a:rPr>
              <a:t>。</a:t>
            </a:r>
            <a:endParaRPr lang="en-US" altLang="zh-CN" kern="10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</a:pPr>
            <a:endParaRPr lang="en-US" altLang="zh-CN" kern="100" smtClean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</a:pPr>
            <a:r>
              <a:rPr lang="zh-CN" altLang="en-US" kern="100" smtClean="0">
                <a:latin typeface="Consolas" panose="020B0609020204030204" pitchFamily="49" charset="0"/>
                <a:cs typeface="Times New Roman" panose="02020603050405020304" pitchFamily="18" charset="0"/>
              </a:rPr>
              <a:t>第二类则在第一部分利用已有</a:t>
            </a:r>
            <a:r>
              <a:rPr lang="en-US" altLang="zh-CN" kern="100" smtClean="0">
                <a:latin typeface="Consolas" panose="020B0609020204030204" pitchFamily="49" charset="0"/>
                <a:cs typeface="Times New Roman" panose="02020603050405020304" pitchFamily="18" charset="0"/>
              </a:rPr>
              <a:t>gadget</a:t>
            </a:r>
            <a:r>
              <a:rPr lang="zh-CN" altLang="en-US" kern="100" smtClean="0">
                <a:latin typeface="Consolas" panose="020B0609020204030204" pitchFamily="49" charset="0"/>
                <a:cs typeface="Times New Roman" panose="02020603050405020304" pitchFamily="18" charset="0"/>
              </a:rPr>
              <a:t>，第二部分又分为两类：</a:t>
            </a:r>
            <a:endParaRPr lang="en-US" altLang="zh-CN" kern="100" smtClean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marL="800100" lvl="1" indent="-342900" algn="just">
              <a:buFont typeface="+mj-lt"/>
              <a:buAutoNum type="arabicPeriod"/>
            </a:pPr>
            <a:r>
              <a:rPr lang="zh-CN" altLang="en-US" kern="100" smtClean="0">
                <a:latin typeface="Consolas" panose="020B0609020204030204" pitchFamily="49" charset="0"/>
                <a:cs typeface="Times New Roman" panose="02020603050405020304" pitchFamily="18" charset="0"/>
              </a:rPr>
              <a:t>调用</a:t>
            </a:r>
            <a:r>
              <a:rPr lang="en-US" altLang="zh-CN" kern="100" smtClean="0">
                <a:latin typeface="Consolas" panose="020B0609020204030204" pitchFamily="49" charset="0"/>
                <a:cs typeface="Times New Roman" panose="02020603050405020304" pitchFamily="18" charset="0"/>
              </a:rPr>
              <a:t>VirtualProtect/mprotect</a:t>
            </a:r>
            <a:r>
              <a:rPr lang="zh-CN" altLang="en-US" kern="100" smtClean="0">
                <a:latin typeface="Consolas" panose="020B0609020204030204" pitchFamily="49" charset="0"/>
                <a:cs typeface="Times New Roman" panose="02020603050405020304" pitchFamily="18" charset="0"/>
              </a:rPr>
              <a:t>等函数来启用堆栈</a:t>
            </a:r>
            <a:r>
              <a:rPr lang="en-US" altLang="zh-CN" kern="100" smtClean="0">
                <a:latin typeface="Consolas" panose="020B0609020204030204" pitchFamily="49" charset="0"/>
                <a:cs typeface="Times New Roman" panose="02020603050405020304" pitchFamily="18" charset="0"/>
              </a:rPr>
              <a:t>/</a:t>
            </a:r>
            <a:r>
              <a:rPr lang="zh-CN" altLang="en-US" kern="100" smtClean="0">
                <a:latin typeface="Consolas" panose="020B0609020204030204" pitchFamily="49" charset="0"/>
                <a:cs typeface="Times New Roman" panose="02020603050405020304" pitchFamily="18" charset="0"/>
              </a:rPr>
              <a:t>可用数据段的</a:t>
            </a:r>
            <a:r>
              <a:rPr lang="en-US" altLang="zh-CN" kern="100" smtClean="0">
                <a:latin typeface="Consolas" panose="020B0609020204030204" pitchFamily="49" charset="0"/>
                <a:cs typeface="Times New Roman" panose="02020603050405020304" pitchFamily="18" charset="0"/>
              </a:rPr>
              <a:t>X</a:t>
            </a:r>
            <a:r>
              <a:rPr lang="zh-CN" altLang="en-US" kern="100" smtClean="0">
                <a:latin typeface="Consolas" panose="020B0609020204030204" pitchFamily="49" charset="0"/>
                <a:cs typeface="Times New Roman" panose="02020603050405020304" pitchFamily="18" charset="0"/>
              </a:rPr>
              <a:t>可执行权限；</a:t>
            </a:r>
            <a:endParaRPr lang="en-US" altLang="zh-CN" kern="100" smtClean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marL="800100" lvl="1" indent="-342900" algn="just">
              <a:buFont typeface="+mj-lt"/>
              <a:buAutoNum type="arabicPeriod"/>
            </a:pPr>
            <a:r>
              <a:rPr lang="zh-CN" altLang="en-US" kern="100" smtClean="0">
                <a:latin typeface="Consolas" panose="020B0609020204030204" pitchFamily="49" charset="0"/>
                <a:cs typeface="Times New Roman" panose="02020603050405020304" pitchFamily="18" charset="0"/>
              </a:rPr>
              <a:t>调用</a:t>
            </a:r>
            <a:r>
              <a:rPr lang="en-US" altLang="zh-CN" kern="100" smtClean="0">
                <a:latin typeface="Consolas" panose="020B0609020204030204" pitchFamily="49" charset="0"/>
                <a:cs typeface="Times New Roman" panose="02020603050405020304" pitchFamily="18" charset="0"/>
              </a:rPr>
              <a:t>HeapCreate/mmap + memcpy</a:t>
            </a:r>
            <a:r>
              <a:rPr lang="zh-CN" altLang="en-US" kern="100" smtClean="0">
                <a:latin typeface="Consolas" panose="020B0609020204030204" pitchFamily="49" charset="0"/>
                <a:cs typeface="Times New Roman" panose="02020603050405020304" pitchFamily="18" charset="0"/>
              </a:rPr>
              <a:t>等函数来将部署在堆栈上（栈溢出）的</a:t>
            </a:r>
            <a:r>
              <a:rPr lang="en-US" altLang="zh-CN" kern="100" smtClean="0">
                <a:latin typeface="Consolas" panose="020B0609020204030204" pitchFamily="49" charset="0"/>
                <a:cs typeface="Times New Roman" panose="02020603050405020304" pitchFamily="18" charset="0"/>
              </a:rPr>
              <a:t>shellcode</a:t>
            </a:r>
            <a:r>
              <a:rPr lang="zh-CN" altLang="en-US" kern="100" smtClean="0">
                <a:latin typeface="Consolas" panose="020B0609020204030204" pitchFamily="49" charset="0"/>
                <a:cs typeface="Times New Roman" panose="02020603050405020304" pitchFamily="18" charset="0"/>
              </a:rPr>
              <a:t>拷贝自新分配的内存区（堆），该内存区申请时指定</a:t>
            </a:r>
            <a:r>
              <a:rPr lang="en-US" altLang="zh-CN" kern="100" smtClean="0">
                <a:latin typeface="Consolas" panose="020B0609020204030204" pitchFamily="49" charset="0"/>
                <a:cs typeface="Times New Roman" panose="02020603050405020304" pitchFamily="18" charset="0"/>
              </a:rPr>
              <a:t>X</a:t>
            </a:r>
            <a:r>
              <a:rPr lang="zh-CN" altLang="en-US" kern="100" smtClean="0">
                <a:latin typeface="Consolas" panose="020B0609020204030204" pitchFamily="49" charset="0"/>
                <a:cs typeface="Times New Roman" panose="02020603050405020304" pitchFamily="18" charset="0"/>
              </a:rPr>
              <a:t>可执行属性。</a:t>
            </a:r>
            <a:endParaRPr lang="en-US" altLang="zh-CN" kern="1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lvl="0" algn="just">
              <a:spcAft>
                <a:spcPts val="0"/>
              </a:spcAft>
            </a:pPr>
            <a:endParaRPr lang="en-US" altLang="zh-CN" kern="100" smtClean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lvl="0" algn="just">
              <a:spcAft>
                <a:spcPts val="0"/>
              </a:spcAft>
            </a:pPr>
            <a:r>
              <a:rPr lang="zh-CN" altLang="en-US" kern="100" smtClean="0">
                <a:latin typeface="Consolas" panose="020B0609020204030204" pitchFamily="49" charset="0"/>
                <a:cs typeface="Times New Roman" panose="02020603050405020304" pitchFamily="18" charset="0"/>
              </a:rPr>
              <a:t>此外，各个平台还有自己特立独行的方法，比如</a:t>
            </a:r>
            <a:r>
              <a:rPr lang="en-US" altLang="zh-CN" kern="100" smtClean="0">
                <a:latin typeface="Consolas" panose="020B0609020204030204" pitchFamily="49" charset="0"/>
                <a:cs typeface="Times New Roman" panose="02020603050405020304" pitchFamily="18" charset="0"/>
              </a:rPr>
              <a:t>Windows</a:t>
            </a:r>
            <a:r>
              <a:rPr lang="zh-CN" altLang="en-US" kern="100" smtClean="0">
                <a:latin typeface="Consolas" panose="020B0609020204030204" pitchFamily="49" charset="0"/>
                <a:cs typeface="Times New Roman" panose="02020603050405020304" pitchFamily="18" charset="0"/>
              </a:rPr>
              <a:t>还有</a:t>
            </a:r>
            <a:r>
              <a:rPr lang="en-US" altLang="zh-CN" smtClean="0">
                <a:latin typeface="Consolas" panose="020B0609020204030204" pitchFamily="49" charset="0"/>
              </a:rPr>
              <a:t>SetProcessDEPPolicy</a:t>
            </a:r>
            <a:r>
              <a:rPr lang="zh-CN" altLang="en-US" smtClean="0">
                <a:latin typeface="Consolas" panose="020B0609020204030204" pitchFamily="49" charset="0"/>
              </a:rPr>
              <a:t>和</a:t>
            </a:r>
            <a:r>
              <a:rPr lang="en-US" altLang="zh-CN" smtClean="0">
                <a:latin typeface="Consolas" panose="020B0609020204030204" pitchFamily="49" charset="0"/>
              </a:rPr>
              <a:t>NtSetInformationProcess</a:t>
            </a:r>
            <a:r>
              <a:rPr lang="zh-CN" altLang="en-US" smtClean="0">
                <a:latin typeface="Consolas" panose="020B0609020204030204" pitchFamily="49" charset="0"/>
              </a:rPr>
              <a:t>。</a:t>
            </a:r>
            <a:endParaRPr lang="en-US" altLang="zh-CN" kern="100" smtClean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2715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源自</a:t>
            </a:r>
            <a:r>
              <a:rPr lang="en-US" altLang="zh-CN" dirty="0" smtClean="0"/>
              <a:t>ret2lib</a:t>
            </a:r>
            <a:r>
              <a:rPr lang="zh-CN" altLang="en-US" dirty="0" smtClean="0"/>
              <a:t>的原生</a:t>
            </a:r>
            <a:r>
              <a:rPr lang="en-US" altLang="zh-CN" dirty="0" smtClean="0"/>
              <a:t>ROP</a:t>
            </a:r>
            <a:endParaRPr lang="zh-CN" altLang="en-US" dirty="0"/>
          </a:p>
        </p:txBody>
      </p:sp>
      <p:cxnSp>
        <p:nvCxnSpPr>
          <p:cNvPr id="4" name="直接连接符 3"/>
          <p:cNvCxnSpPr/>
          <p:nvPr/>
        </p:nvCxnSpPr>
        <p:spPr>
          <a:xfrm flipV="1">
            <a:off x="981259" y="1277992"/>
            <a:ext cx="8734425" cy="6339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993" y="1672196"/>
            <a:ext cx="3990975" cy="463867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276850" y="1672196"/>
            <a:ext cx="47739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编译链接选项：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禁用</a:t>
            </a:r>
            <a:r>
              <a:rPr lang="en-US" altLang="zh-CN" dirty="0" smtClean="0"/>
              <a:t>/GS: cookie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Basic Runtime Checks: Default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启用</a:t>
            </a:r>
            <a:r>
              <a:rPr lang="en-US" altLang="zh-CN" dirty="0" smtClean="0"/>
              <a:t>/NXCOMPAT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/DYNAMICBASE: YES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5276850" y="3504786"/>
            <a:ext cx="477398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ROP</a:t>
            </a:r>
            <a:r>
              <a:rPr lang="zh-CN" altLang="en-US" dirty="0" smtClean="0"/>
              <a:t>需求：</a:t>
            </a:r>
            <a:endParaRPr lang="en-US" altLang="zh-CN" dirty="0" smtClean="0"/>
          </a:p>
          <a:p>
            <a:r>
              <a:rPr lang="en-US" altLang="zh-CN" dirty="0" err="1" smtClean="0"/>
              <a:t>WinExec</a:t>
            </a:r>
            <a:r>
              <a:rPr lang="en-US" altLang="zh-CN" dirty="0" smtClean="0"/>
              <a:t>(“cmd.exe”, SW_SHOW);</a:t>
            </a:r>
          </a:p>
          <a:p>
            <a:r>
              <a:rPr lang="en-US" altLang="zh-CN" dirty="0" err="1" smtClean="0"/>
              <a:t>ExitThread</a:t>
            </a:r>
            <a:r>
              <a:rPr lang="en-US" altLang="zh-CN" dirty="0" smtClean="0"/>
              <a:t>(0);</a:t>
            </a:r>
          </a:p>
          <a:p>
            <a:endParaRPr lang="en-US" altLang="zh-CN" dirty="0"/>
          </a:p>
          <a:p>
            <a:r>
              <a:rPr lang="en-US" altLang="zh-CN" dirty="0" smtClean="0"/>
              <a:t>Note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假定</a:t>
            </a:r>
            <a:r>
              <a:rPr lang="en-US" altLang="zh-CN" dirty="0" smtClean="0"/>
              <a:t>”cmd.exe”</a:t>
            </a:r>
            <a:r>
              <a:rPr lang="zh-CN" altLang="en-US" dirty="0" smtClean="0"/>
              <a:t>字符串不在任何模块中存在，需要自己构造。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不能通过另外两种手法，执行自己的</a:t>
            </a:r>
            <a:r>
              <a:rPr lang="en-US" altLang="zh-CN" dirty="0" err="1" smtClean="0"/>
              <a:t>shellcode</a:t>
            </a:r>
            <a:r>
              <a:rPr lang="zh-CN" altLang="en-US" dirty="0" smtClean="0"/>
              <a:t>，要用</a:t>
            </a:r>
            <a:r>
              <a:rPr lang="en-US" altLang="zh-CN" dirty="0" smtClean="0"/>
              <a:t>ret2lib</a:t>
            </a:r>
            <a:r>
              <a:rPr lang="zh-CN" altLang="en-US" dirty="0" smtClean="0"/>
              <a:t>的方式。</a:t>
            </a:r>
            <a:endParaRPr lang="en-US" altLang="zh-CN" dirty="0" smtClean="0"/>
          </a:p>
          <a:p>
            <a:pPr marL="342900" indent="-342900">
              <a:buAutoNum type="arabicPeriod"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538816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源自</a:t>
            </a:r>
            <a:r>
              <a:rPr lang="en-US" altLang="zh-CN" dirty="0" smtClean="0"/>
              <a:t>ret2lib</a:t>
            </a:r>
            <a:r>
              <a:rPr lang="zh-CN" altLang="en-US" dirty="0" smtClean="0"/>
              <a:t>的原生</a:t>
            </a:r>
            <a:r>
              <a:rPr lang="en-US" altLang="zh-CN" dirty="0" smtClean="0"/>
              <a:t>ROP</a:t>
            </a:r>
            <a:endParaRPr lang="zh-CN" altLang="en-US" dirty="0"/>
          </a:p>
        </p:txBody>
      </p:sp>
      <p:cxnSp>
        <p:nvCxnSpPr>
          <p:cNvPr id="4" name="直接连接符 3"/>
          <p:cNvCxnSpPr/>
          <p:nvPr/>
        </p:nvCxnSpPr>
        <p:spPr>
          <a:xfrm flipV="1">
            <a:off x="981259" y="1277992"/>
            <a:ext cx="8734425" cy="6339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4" name="文本框 1143"/>
          <p:cNvSpPr txBox="1"/>
          <p:nvPr/>
        </p:nvSpPr>
        <p:spPr>
          <a:xfrm>
            <a:off x="6391275" y="1628775"/>
            <a:ext cx="39243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dirty="0"/>
              <a:t>G</a:t>
            </a:r>
            <a:r>
              <a:rPr lang="en-US" altLang="zh-CN" dirty="0" smtClean="0"/>
              <a:t>adget1</a:t>
            </a:r>
            <a:r>
              <a:rPr lang="zh-CN" altLang="en-US" dirty="0" smtClean="0"/>
              <a:t>需要栈顶向下移位，返回到</a:t>
            </a:r>
            <a:r>
              <a:rPr lang="en-US" altLang="zh-CN" dirty="0" smtClean="0"/>
              <a:t>gadget2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en-US" altLang="zh-CN" dirty="0" smtClean="0"/>
              <a:t>Gadget2</a:t>
            </a:r>
            <a:r>
              <a:rPr lang="zh-CN" altLang="en-US" dirty="0" smtClean="0"/>
              <a:t>需要用</a:t>
            </a:r>
            <a:r>
              <a:rPr lang="en-US" altLang="zh-CN" dirty="0" smtClean="0"/>
              <a:t>\x00</a:t>
            </a:r>
            <a:r>
              <a:rPr lang="zh-CN" altLang="en-US" dirty="0" smtClean="0"/>
              <a:t>替换</a:t>
            </a:r>
            <a:r>
              <a:rPr lang="en-US" altLang="zh-CN" dirty="0" smtClean="0"/>
              <a:t>.exe</a:t>
            </a:r>
            <a:r>
              <a:rPr lang="zh-CN" altLang="en-US" dirty="0" smtClean="0"/>
              <a:t>后的</a:t>
            </a:r>
            <a:r>
              <a:rPr lang="en-US" altLang="zh-CN" dirty="0" smtClean="0"/>
              <a:t>\</a:t>
            </a:r>
            <a:r>
              <a:rPr lang="en-US" altLang="zh-CN" dirty="0" err="1" smtClean="0"/>
              <a:t>xff</a:t>
            </a:r>
            <a:r>
              <a:rPr lang="zh-CN" altLang="en-US" dirty="0" smtClean="0"/>
              <a:t>字节并返回到</a:t>
            </a:r>
            <a:r>
              <a:rPr lang="en-US" altLang="zh-CN" dirty="0" smtClean="0"/>
              <a:t>gadget3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en-US" altLang="zh-CN" dirty="0" smtClean="0"/>
              <a:t>Gadget3</a:t>
            </a:r>
            <a:r>
              <a:rPr lang="zh-CN" altLang="en-US" dirty="0" smtClean="0"/>
              <a:t>修正</a:t>
            </a:r>
            <a:r>
              <a:rPr lang="en-US" altLang="zh-CN" dirty="0" err="1" smtClean="0"/>
              <a:t>WinExec</a:t>
            </a:r>
            <a:r>
              <a:rPr lang="zh-CN" altLang="en-US" dirty="0" smtClean="0"/>
              <a:t>的第一个参数，指向</a:t>
            </a:r>
            <a:r>
              <a:rPr lang="en-US" altLang="zh-CN" dirty="0" smtClean="0"/>
              <a:t>cmd.exe</a:t>
            </a:r>
            <a:r>
              <a:rPr lang="zh-CN" altLang="en-US" dirty="0" smtClean="0"/>
              <a:t>字符串起始地址，然后返回到</a:t>
            </a:r>
            <a:r>
              <a:rPr lang="en-US" altLang="zh-CN" dirty="0" smtClean="0"/>
              <a:t>gadget4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en-US" altLang="zh-CN" dirty="0" smtClean="0"/>
              <a:t>Gadget4</a:t>
            </a:r>
            <a:r>
              <a:rPr lang="zh-CN" altLang="en-US" dirty="0" smtClean="0"/>
              <a:t>调整栈顶指针，使其返回到</a:t>
            </a:r>
            <a:r>
              <a:rPr lang="en-US" altLang="zh-CN" dirty="0" err="1" smtClean="0"/>
              <a:t>WinExec</a:t>
            </a:r>
            <a:r>
              <a:rPr lang="zh-CN" altLang="en-US" dirty="0" smtClean="0"/>
              <a:t>栈帧</a:t>
            </a:r>
            <a:r>
              <a:rPr lang="zh-CN" altLang="en-US" smtClean="0"/>
              <a:t>位置；</a:t>
            </a:r>
            <a:endParaRPr lang="en-US" altLang="zh-CN" dirty="0" smtClean="0"/>
          </a:p>
        </p:txBody>
      </p:sp>
      <p:pic>
        <p:nvPicPr>
          <p:cNvPr id="1145" name="图片 114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543" y="1408666"/>
            <a:ext cx="5171115" cy="5449334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391275" y="4619451"/>
            <a:ext cx="39243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但具体环境</a:t>
            </a:r>
            <a:r>
              <a:rPr lang="en-US" altLang="zh-CN" smtClean="0"/>
              <a:t>ROP</a:t>
            </a:r>
            <a:r>
              <a:rPr lang="zh-CN" altLang="en-US" smtClean="0"/>
              <a:t>的构造是一件很痛苦的事，要考虑非常多的因素，还要根据已有的</a:t>
            </a:r>
            <a:r>
              <a:rPr lang="en-US" altLang="zh-CN" smtClean="0"/>
              <a:t>gadget</a:t>
            </a:r>
            <a:r>
              <a:rPr lang="zh-CN" altLang="en-US" smtClean="0"/>
              <a:t>拼凑。</a:t>
            </a:r>
            <a:endParaRPr lang="en-US" altLang="zh-CN" smtClean="0"/>
          </a:p>
          <a:p>
            <a:endParaRPr lang="en-US" altLang="zh-CN" smtClean="0"/>
          </a:p>
          <a:p>
            <a:r>
              <a:rPr lang="zh-CN" altLang="en-US" smtClean="0">
                <a:solidFill>
                  <a:srgbClr val="00B0F0"/>
                </a:solidFill>
              </a:rPr>
              <a:t>鉴于</a:t>
            </a:r>
            <a:r>
              <a:rPr lang="en-US" altLang="zh-CN" smtClean="0">
                <a:solidFill>
                  <a:srgbClr val="00B0F0"/>
                </a:solidFill>
              </a:rPr>
              <a:t>exp</a:t>
            </a:r>
            <a:r>
              <a:rPr lang="zh-CN" altLang="en-US" smtClean="0">
                <a:solidFill>
                  <a:srgbClr val="00B0F0"/>
                </a:solidFill>
              </a:rPr>
              <a:t>代码篇幅太长，直接看我在</a:t>
            </a:r>
            <a:r>
              <a:rPr lang="en-US" altLang="zh-CN" smtClean="0">
                <a:solidFill>
                  <a:srgbClr val="00B0F0"/>
                </a:solidFill>
              </a:rPr>
              <a:t>Win7</a:t>
            </a:r>
            <a:r>
              <a:rPr lang="zh-CN" altLang="en-US" smtClean="0">
                <a:solidFill>
                  <a:srgbClr val="00B0F0"/>
                </a:solidFill>
              </a:rPr>
              <a:t>中的演示吧。</a:t>
            </a:r>
            <a:endParaRPr lang="en-US" altLang="zh-CN" dirty="0" smtClean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7442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4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源自</a:t>
            </a:r>
            <a:r>
              <a:rPr lang="en-US" altLang="zh-CN" dirty="0" smtClean="0"/>
              <a:t>ret2lib</a:t>
            </a:r>
            <a:r>
              <a:rPr lang="zh-CN" altLang="en-US" dirty="0" smtClean="0"/>
              <a:t>的原生</a:t>
            </a:r>
            <a:r>
              <a:rPr lang="en-US" altLang="zh-CN" dirty="0" smtClean="0"/>
              <a:t>ROP</a:t>
            </a:r>
            <a:endParaRPr lang="zh-CN" altLang="en-US" dirty="0"/>
          </a:p>
        </p:txBody>
      </p:sp>
      <p:cxnSp>
        <p:nvCxnSpPr>
          <p:cNvPr id="4" name="直接连接符 3"/>
          <p:cNvCxnSpPr/>
          <p:nvPr/>
        </p:nvCxnSpPr>
        <p:spPr>
          <a:xfrm flipV="1">
            <a:off x="981259" y="1277992"/>
            <a:ext cx="8734425" cy="6339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025" y="1675508"/>
            <a:ext cx="9343159" cy="4675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47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源自</a:t>
            </a:r>
            <a:r>
              <a:rPr lang="en-US" altLang="zh-CN" dirty="0" smtClean="0"/>
              <a:t>ret2lib</a:t>
            </a:r>
            <a:r>
              <a:rPr lang="zh-CN" altLang="en-US" dirty="0" smtClean="0"/>
              <a:t>的原生</a:t>
            </a:r>
            <a:r>
              <a:rPr lang="en-US" altLang="zh-CN" dirty="0" smtClean="0"/>
              <a:t>ROP</a:t>
            </a:r>
            <a:endParaRPr lang="zh-CN" altLang="en-US" dirty="0"/>
          </a:p>
        </p:txBody>
      </p:sp>
      <p:cxnSp>
        <p:nvCxnSpPr>
          <p:cNvPr id="4" name="直接连接符 3"/>
          <p:cNvCxnSpPr/>
          <p:nvPr/>
        </p:nvCxnSpPr>
        <p:spPr>
          <a:xfrm flipV="1">
            <a:off x="981259" y="1277992"/>
            <a:ext cx="8734425" cy="6339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384" y="1588166"/>
            <a:ext cx="5226942" cy="4935682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2325" y="1588166"/>
            <a:ext cx="6026727" cy="238991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2325" y="4418199"/>
            <a:ext cx="3114675" cy="69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260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利用</a:t>
            </a:r>
            <a:r>
              <a:rPr lang="en-US" altLang="zh-CN" dirty="0" smtClean="0"/>
              <a:t>Win API</a:t>
            </a:r>
            <a:r>
              <a:rPr lang="zh-CN" altLang="en-US" dirty="0" smtClean="0"/>
              <a:t>绕过</a:t>
            </a:r>
            <a:r>
              <a:rPr lang="en-US" altLang="zh-CN" dirty="0" smtClean="0"/>
              <a:t>DEP</a:t>
            </a:r>
            <a:endParaRPr lang="zh-CN" altLang="en-US" dirty="0"/>
          </a:p>
        </p:txBody>
      </p:sp>
      <p:cxnSp>
        <p:nvCxnSpPr>
          <p:cNvPr id="4" name="直接连接符 3"/>
          <p:cNvCxnSpPr/>
          <p:nvPr/>
        </p:nvCxnSpPr>
        <p:spPr>
          <a:xfrm flipV="1">
            <a:off x="981259" y="1277992"/>
            <a:ext cx="8734425" cy="6339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981259" y="1561237"/>
            <a:ext cx="8734425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Windows</a:t>
            </a:r>
            <a:r>
              <a:rPr lang="zh-CN" altLang="zh-CN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下</a:t>
            </a:r>
            <a:r>
              <a:rPr lang="en-US" altLang="zh-CN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,DEP</a:t>
            </a:r>
            <a:r>
              <a:rPr lang="zh-CN" altLang="zh-CN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可配置的选项</a:t>
            </a:r>
            <a:r>
              <a:rPr lang="en-US" altLang="zh-CN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:</a:t>
            </a:r>
            <a:endParaRPr lang="zh-CN" altLang="zh-CN" kern="1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marL="285750" lvl="0" indent="-28575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kern="100" dirty="0" err="1" smtClean="0">
                <a:latin typeface="Consolas" panose="020B0609020204030204" pitchFamily="49" charset="0"/>
                <a:cs typeface="Times New Roman" panose="02020603050405020304" pitchFamily="18" charset="0"/>
              </a:rPr>
              <a:t>AlwaysOn</a:t>
            </a:r>
            <a:r>
              <a:rPr lang="en-US" altLang="zh-CN" kern="100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(</a:t>
            </a:r>
            <a:r>
              <a:rPr lang="zh-CN" altLang="zh-CN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始终开启</a:t>
            </a:r>
            <a:r>
              <a:rPr lang="en-US" altLang="zh-CN" kern="100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)</a:t>
            </a:r>
            <a:r>
              <a:rPr lang="en-US" altLang="zh-CN" sz="800" kern="100" dirty="0">
                <a:latin typeface="Consolas" panose="020B0609020204030204" pitchFamily="49" charset="0"/>
                <a:ea typeface="Wingdings" panose="05000000000000000000" pitchFamily="2" charset="2"/>
                <a:cs typeface="Wingdings" panose="05000000000000000000" pitchFamily="2" charset="2"/>
              </a:rPr>
              <a:t> </a:t>
            </a:r>
            <a:endParaRPr lang="en-US" altLang="zh-CN" sz="800" kern="100" dirty="0" smtClean="0">
              <a:latin typeface="Consolas" panose="020B0609020204030204" pitchFamily="49" charset="0"/>
              <a:ea typeface="Wingdings" panose="05000000000000000000" pitchFamily="2" charset="2"/>
              <a:cs typeface="Wingdings" panose="05000000000000000000" pitchFamily="2" charset="2"/>
            </a:endParaRPr>
          </a:p>
          <a:p>
            <a:pPr marL="285750" lvl="0" indent="-28575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kern="100" dirty="0" err="1" smtClean="0">
                <a:latin typeface="Consolas" panose="020B0609020204030204" pitchFamily="49" charset="0"/>
                <a:cs typeface="Times New Roman" panose="02020603050405020304" pitchFamily="18" charset="0"/>
              </a:rPr>
              <a:t>AlwaysOff</a:t>
            </a:r>
            <a:r>
              <a:rPr lang="en-US" altLang="zh-CN" kern="100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(</a:t>
            </a:r>
            <a:r>
              <a:rPr lang="zh-CN" altLang="zh-CN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始终关闭</a:t>
            </a:r>
            <a:r>
              <a:rPr lang="en-US" altLang="zh-CN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)</a:t>
            </a:r>
            <a:endParaRPr lang="zh-CN" altLang="zh-CN" kern="1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marL="285750" lvl="0" indent="-28575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kern="100" dirty="0" err="1" smtClean="0">
                <a:latin typeface="Consolas" panose="020B0609020204030204" pitchFamily="49" charset="0"/>
                <a:cs typeface="Times New Roman" panose="02020603050405020304" pitchFamily="18" charset="0"/>
              </a:rPr>
              <a:t>OptIn</a:t>
            </a:r>
            <a:r>
              <a:rPr lang="en-US" altLang="zh-CN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: </a:t>
            </a:r>
            <a:r>
              <a:rPr lang="zh-CN" altLang="zh-CN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仅为基本的</a:t>
            </a:r>
            <a:r>
              <a:rPr lang="en-US" altLang="zh-CN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Windows</a:t>
            </a:r>
            <a:r>
              <a:rPr lang="zh-CN" altLang="zh-CN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程序和服务启动</a:t>
            </a:r>
            <a:r>
              <a:rPr lang="en-US" altLang="zh-CN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DEP</a:t>
            </a:r>
            <a:endParaRPr lang="zh-CN" altLang="zh-CN" kern="1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marL="285750" lvl="0" indent="-28575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kern="100" dirty="0" err="1" smtClean="0">
                <a:latin typeface="Consolas" panose="020B0609020204030204" pitchFamily="49" charset="0"/>
                <a:cs typeface="Times New Roman" panose="02020603050405020304" pitchFamily="18" charset="0"/>
              </a:rPr>
              <a:t>OptOut</a:t>
            </a:r>
            <a:r>
              <a:rPr lang="en-US" altLang="zh-CN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:</a:t>
            </a:r>
            <a:r>
              <a:rPr lang="zh-CN" altLang="zh-CN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为除用户指定程序之外的所有程序和服务启用</a:t>
            </a:r>
            <a:r>
              <a:rPr lang="en-US" altLang="zh-CN" kern="100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DEP</a:t>
            </a:r>
          </a:p>
          <a:p>
            <a:pPr marL="285750" lvl="0" indent="-285750" algn="just"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kern="1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lvl="0" algn="just">
              <a:spcAft>
                <a:spcPts val="0"/>
              </a:spcAft>
            </a:pPr>
            <a:r>
              <a:rPr lang="zh-CN" altLang="zh-CN" dirty="0">
                <a:latin typeface="Consolas" panose="020B0609020204030204" pitchFamily="49" charset="0"/>
              </a:rPr>
              <a:t>各式各样绕过</a:t>
            </a:r>
            <a:r>
              <a:rPr lang="en-US" altLang="zh-CN" dirty="0">
                <a:latin typeface="Consolas" panose="020B0609020204030204" pitchFamily="49" charset="0"/>
              </a:rPr>
              <a:t>DEP</a:t>
            </a:r>
            <a:r>
              <a:rPr lang="zh-CN" altLang="zh-CN" dirty="0">
                <a:latin typeface="Consolas" panose="020B0609020204030204" pitchFamily="49" charset="0"/>
              </a:rPr>
              <a:t>的方法</a:t>
            </a:r>
            <a:r>
              <a:rPr lang="en-US" altLang="zh-CN" dirty="0" smtClean="0">
                <a:latin typeface="Consolas" panose="020B0609020204030204" pitchFamily="49" charset="0"/>
              </a:rPr>
              <a:t>: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Consolas" panose="020B0609020204030204" pitchFamily="49" charset="0"/>
              </a:rPr>
              <a:t>VirtualProtect</a:t>
            </a:r>
            <a:r>
              <a:rPr lang="en-US" altLang="zh-CN" dirty="0" smtClean="0">
                <a:latin typeface="Consolas" panose="020B0609020204030204" pitchFamily="49" charset="0"/>
              </a:rPr>
              <a:t>()</a:t>
            </a:r>
            <a:r>
              <a:rPr lang="zh-CN" altLang="en-US" dirty="0" smtClean="0">
                <a:latin typeface="Consolas" panose="020B0609020204030204" pitchFamily="49" charset="0"/>
              </a:rPr>
              <a:t>：</a:t>
            </a:r>
            <a:r>
              <a:rPr lang="en-US" altLang="zh-CN" dirty="0" err="1" smtClean="0">
                <a:latin typeface="Consolas" panose="020B0609020204030204" pitchFamily="49" charset="0"/>
              </a:rPr>
              <a:t>让内存可执行</a:t>
            </a:r>
            <a:r>
              <a:rPr lang="en-US" altLang="zh-CN" dirty="0" smtClean="0">
                <a:latin typeface="Consolas" panose="020B0609020204030204" pitchFamily="49" charset="0"/>
              </a:rPr>
              <a:t>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zh-CN" dirty="0" err="1" smtClean="0">
                <a:latin typeface="Consolas" panose="020B0609020204030204" pitchFamily="49" charset="0"/>
              </a:rPr>
              <a:t>VirtualAlloc</a:t>
            </a:r>
            <a:r>
              <a:rPr lang="en-US" altLang="zh-CN" dirty="0" smtClean="0">
                <a:latin typeface="Consolas" panose="020B0609020204030204" pitchFamily="49" charset="0"/>
              </a:rPr>
              <a:t>()</a:t>
            </a:r>
            <a:r>
              <a:rPr lang="zh-CN" altLang="en-US" dirty="0" smtClean="0">
                <a:latin typeface="Consolas" panose="020B0609020204030204" pitchFamily="49" charset="0"/>
              </a:rPr>
              <a:t>：</a:t>
            </a:r>
            <a:r>
              <a:rPr lang="zh-CN" altLang="zh-CN" dirty="0" smtClean="0">
                <a:latin typeface="Consolas" panose="020B0609020204030204" pitchFamily="49" charset="0"/>
              </a:rPr>
              <a:t>分配</a:t>
            </a:r>
            <a:r>
              <a:rPr lang="zh-CN" altLang="zh-CN" dirty="0">
                <a:latin typeface="Consolas" panose="020B0609020204030204" pitchFamily="49" charset="0"/>
              </a:rPr>
              <a:t>可执行的内存</a:t>
            </a:r>
            <a:r>
              <a:rPr lang="en-US" altLang="zh-CN" dirty="0" smtClean="0">
                <a:latin typeface="Consolas" panose="020B0609020204030204" pitchFamily="49" charset="0"/>
              </a:rPr>
              <a:t>.</a:t>
            </a:r>
            <a:endParaRPr lang="en-US" altLang="zh-CN" dirty="0">
              <a:latin typeface="Consolas" panose="020B0609020204030204" pitchFamily="49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zh-CN" dirty="0" smtClean="0">
                <a:latin typeface="Consolas" panose="020B0609020204030204" pitchFamily="49" charset="0"/>
              </a:rPr>
              <a:t>注意</a:t>
            </a:r>
            <a:r>
              <a:rPr lang="en-US" altLang="zh-CN" dirty="0" smtClean="0">
                <a:latin typeface="Consolas" panose="020B0609020204030204" pitchFamily="49" charset="0"/>
              </a:rPr>
              <a:t>:</a:t>
            </a:r>
            <a:r>
              <a:rPr lang="zh-CN" altLang="zh-CN" dirty="0" smtClean="0">
                <a:latin typeface="Consolas" panose="020B0609020204030204" pitchFamily="49" charset="0"/>
              </a:rPr>
              <a:t>要用</a:t>
            </a:r>
            <a:r>
              <a:rPr lang="en-US" altLang="zh-CN" dirty="0" err="1" smtClean="0">
                <a:latin typeface="Consolas" panose="020B0609020204030204" pitchFamily="49" charset="0"/>
              </a:rPr>
              <a:t>VirtualAlloc</a:t>
            </a:r>
            <a:r>
              <a:rPr lang="en-US" altLang="zh-CN" dirty="0" smtClean="0">
                <a:latin typeface="Consolas" panose="020B0609020204030204" pitchFamily="49" charset="0"/>
              </a:rPr>
              <a:t>()</a:t>
            </a:r>
            <a:r>
              <a:rPr lang="zh-CN" altLang="zh-CN" dirty="0" smtClean="0">
                <a:latin typeface="Consolas" panose="020B0609020204030204" pitchFamily="49" charset="0"/>
              </a:rPr>
              <a:t>分配已提交的内存</a:t>
            </a:r>
            <a:r>
              <a:rPr lang="en-US" altLang="zh-CN" dirty="0" smtClean="0">
                <a:latin typeface="Consolas" panose="020B0609020204030204" pitchFamily="49" charset="0"/>
              </a:rPr>
              <a:t>.</a:t>
            </a:r>
            <a:r>
              <a:rPr lang="zh-CN" altLang="zh-CN" dirty="0" smtClean="0">
                <a:latin typeface="Consolas" panose="020B0609020204030204" pitchFamily="49" charset="0"/>
              </a:rPr>
              <a:t>只要分配某个已提交分页中一个单字节</a:t>
            </a:r>
            <a:r>
              <a:rPr lang="en-US" altLang="zh-CN" dirty="0" smtClean="0">
                <a:latin typeface="Consolas" panose="020B0609020204030204" pitchFamily="49" charset="0"/>
              </a:rPr>
              <a:t>(</a:t>
            </a:r>
            <a:r>
              <a:rPr lang="zh-CN" altLang="zh-CN" dirty="0" smtClean="0">
                <a:latin typeface="Consolas" panose="020B0609020204030204" pitchFamily="49" charset="0"/>
              </a:rPr>
              <a:t>长度</a:t>
            </a:r>
            <a:r>
              <a:rPr lang="en-US" altLang="zh-CN" dirty="0" smtClean="0">
                <a:latin typeface="Consolas" panose="020B0609020204030204" pitchFamily="49" charset="0"/>
              </a:rPr>
              <a:t>=1),</a:t>
            </a:r>
            <a:r>
              <a:rPr lang="zh-CN" altLang="zh-CN" dirty="0" smtClean="0">
                <a:latin typeface="Consolas" panose="020B0609020204030204" pitchFamily="49" charset="0"/>
              </a:rPr>
              <a:t>就可以让该字节所在的整个分页都具有可执行属性了</a:t>
            </a:r>
            <a:r>
              <a:rPr lang="en-US" altLang="zh-CN" dirty="0" smtClean="0">
                <a:latin typeface="Consolas" panose="020B0609020204030204" pitchFamily="49" charset="0"/>
              </a:rPr>
              <a:t>.</a:t>
            </a:r>
            <a:endParaRPr lang="zh-CN" altLang="zh-CN" dirty="0" smtClean="0">
              <a:latin typeface="Consolas" panose="020B0609020204030204" pitchFamily="49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zh-CN" dirty="0" err="1" smtClean="0">
                <a:latin typeface="Consolas" panose="020B0609020204030204" pitchFamily="49" charset="0"/>
              </a:rPr>
              <a:t>HeapCreate</a:t>
            </a:r>
            <a:r>
              <a:rPr lang="en-US" altLang="zh-CN" dirty="0">
                <a:latin typeface="Consolas" panose="020B0609020204030204" pitchFamily="49" charset="0"/>
              </a:rPr>
              <a:t>() + </a:t>
            </a:r>
            <a:r>
              <a:rPr lang="en-US" altLang="zh-CN" dirty="0" err="1">
                <a:latin typeface="Consolas" panose="020B0609020204030204" pitchFamily="49" charset="0"/>
              </a:rPr>
              <a:t>HeapAlloc</a:t>
            </a:r>
            <a:r>
              <a:rPr lang="en-US" altLang="zh-CN" dirty="0">
                <a:latin typeface="Consolas" panose="020B0609020204030204" pitchFamily="49" charset="0"/>
              </a:rPr>
              <a:t>() + </a:t>
            </a:r>
            <a:r>
              <a:rPr lang="zh-CN" altLang="zh-CN" dirty="0">
                <a:latin typeface="Consolas" panose="020B0609020204030204" pitchFamily="49" charset="0"/>
              </a:rPr>
              <a:t>拷贝内存</a:t>
            </a:r>
            <a:r>
              <a:rPr lang="en-US" altLang="zh-CN" dirty="0">
                <a:latin typeface="Consolas" panose="020B0609020204030204" pitchFamily="49" charset="0"/>
              </a:rPr>
              <a:t>.</a:t>
            </a:r>
            <a:endParaRPr lang="zh-CN" altLang="zh-CN" dirty="0">
              <a:latin typeface="Consolas" panose="020B0609020204030204" pitchFamily="49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zh-CN" dirty="0" err="1" smtClean="0">
                <a:latin typeface="Consolas" panose="020B0609020204030204" pitchFamily="49" charset="0"/>
              </a:rPr>
              <a:t>SetProcessDEPPolicy</a:t>
            </a:r>
            <a:r>
              <a:rPr lang="en-US" altLang="zh-CN" dirty="0" smtClean="0">
                <a:latin typeface="Consolas" panose="020B0609020204030204" pitchFamily="49" charset="0"/>
              </a:rPr>
              <a:t>()</a:t>
            </a:r>
            <a:r>
              <a:rPr lang="zh-CN" altLang="en-US" dirty="0" smtClean="0">
                <a:latin typeface="Consolas" panose="020B0609020204030204" pitchFamily="49" charset="0"/>
              </a:rPr>
              <a:t>：</a:t>
            </a:r>
            <a:r>
              <a:rPr lang="zh-CN" altLang="zh-CN" dirty="0" smtClean="0">
                <a:latin typeface="Consolas" panose="020B0609020204030204" pitchFamily="49" charset="0"/>
              </a:rPr>
              <a:t>关闭</a:t>
            </a:r>
            <a:r>
              <a:rPr lang="en-US" altLang="zh-CN" dirty="0">
                <a:latin typeface="Consolas" panose="020B0609020204030204" pitchFamily="49" charset="0"/>
              </a:rPr>
              <a:t>DEP.</a:t>
            </a:r>
            <a:r>
              <a:rPr lang="zh-CN" altLang="zh-CN" dirty="0">
                <a:latin typeface="Consolas" panose="020B0609020204030204" pitchFamily="49" charset="0"/>
              </a:rPr>
              <a:t>如果</a:t>
            </a:r>
            <a:r>
              <a:rPr lang="en-US" altLang="zh-CN" dirty="0">
                <a:latin typeface="Consolas" panose="020B0609020204030204" pitchFamily="49" charset="0"/>
              </a:rPr>
              <a:t>DEP</a:t>
            </a:r>
            <a:r>
              <a:rPr lang="zh-CN" altLang="zh-CN" dirty="0">
                <a:latin typeface="Consolas" panose="020B0609020204030204" pitchFamily="49" charset="0"/>
              </a:rPr>
              <a:t>是</a:t>
            </a:r>
            <a:r>
              <a:rPr lang="en-US" altLang="zh-CN" dirty="0" err="1">
                <a:latin typeface="Consolas" panose="020B0609020204030204" pitchFamily="49" charset="0"/>
              </a:rPr>
              <a:t>AlwaysOn</a:t>
            </a:r>
            <a:r>
              <a:rPr lang="en-US" altLang="zh-CN" dirty="0">
                <a:latin typeface="Consolas" panose="020B0609020204030204" pitchFamily="49" charset="0"/>
              </a:rPr>
              <a:t>(</a:t>
            </a:r>
            <a:r>
              <a:rPr lang="zh-CN" altLang="zh-CN" dirty="0">
                <a:latin typeface="Consolas" panose="020B0609020204030204" pitchFamily="49" charset="0"/>
              </a:rPr>
              <a:t>一直开启</a:t>
            </a:r>
            <a:r>
              <a:rPr lang="en-US" altLang="zh-CN" dirty="0">
                <a:latin typeface="Consolas" panose="020B0609020204030204" pitchFamily="49" charset="0"/>
              </a:rPr>
              <a:t>)</a:t>
            </a:r>
            <a:r>
              <a:rPr lang="zh-CN" altLang="zh-CN" dirty="0">
                <a:latin typeface="Consolas" panose="020B0609020204030204" pitchFamily="49" charset="0"/>
              </a:rPr>
              <a:t>或者</a:t>
            </a:r>
            <a:r>
              <a:rPr lang="en-US" altLang="zh-CN" dirty="0" err="1">
                <a:latin typeface="Consolas" panose="020B0609020204030204" pitchFamily="49" charset="0"/>
              </a:rPr>
              <a:t>SetProcessDEPPolicy</a:t>
            </a:r>
            <a:r>
              <a:rPr lang="en-US" altLang="zh-CN" dirty="0">
                <a:latin typeface="Consolas" panose="020B0609020204030204" pitchFamily="49" charset="0"/>
              </a:rPr>
              <a:t>()</a:t>
            </a:r>
            <a:r>
              <a:rPr lang="zh-CN" altLang="zh-CN" dirty="0">
                <a:latin typeface="Consolas" panose="020B0609020204030204" pitchFamily="49" charset="0"/>
              </a:rPr>
              <a:t>已经被当前进程调用过了</a:t>
            </a:r>
            <a:r>
              <a:rPr lang="en-US" altLang="zh-CN" dirty="0">
                <a:latin typeface="Consolas" panose="020B0609020204030204" pitchFamily="49" charset="0"/>
              </a:rPr>
              <a:t>,</a:t>
            </a:r>
            <a:r>
              <a:rPr lang="zh-CN" altLang="zh-CN" dirty="0">
                <a:latin typeface="Consolas" panose="020B0609020204030204" pitchFamily="49" charset="0"/>
              </a:rPr>
              <a:t>那么这种方法就不起作用了</a:t>
            </a:r>
            <a:r>
              <a:rPr lang="en-US" altLang="zh-CN" dirty="0">
                <a:latin typeface="Consolas" panose="020B0609020204030204" pitchFamily="49" charset="0"/>
              </a:rPr>
              <a:t>.</a:t>
            </a:r>
            <a:endParaRPr lang="zh-CN" altLang="zh-CN" dirty="0">
              <a:latin typeface="Consolas" panose="020B0609020204030204" pitchFamily="49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zh-CN" dirty="0" err="1" smtClean="0">
                <a:latin typeface="Consolas" panose="020B0609020204030204" pitchFamily="49" charset="0"/>
              </a:rPr>
              <a:t>NtSetInformationProcess</a:t>
            </a:r>
            <a:r>
              <a:rPr lang="en-US" altLang="zh-CN" dirty="0" smtClean="0">
                <a:latin typeface="Consolas" panose="020B0609020204030204" pitchFamily="49" charset="0"/>
              </a:rPr>
              <a:t>()</a:t>
            </a:r>
            <a:r>
              <a:rPr lang="zh-CN" altLang="en-US" dirty="0" smtClean="0">
                <a:latin typeface="Consolas" panose="020B0609020204030204" pitchFamily="49" charset="0"/>
              </a:rPr>
              <a:t>：</a:t>
            </a:r>
            <a:r>
              <a:rPr lang="zh-CN" altLang="zh-CN" dirty="0" smtClean="0">
                <a:latin typeface="Consolas" panose="020B0609020204030204" pitchFamily="49" charset="0"/>
              </a:rPr>
              <a:t>关闭</a:t>
            </a:r>
            <a:r>
              <a:rPr lang="en-US" altLang="zh-CN" dirty="0">
                <a:latin typeface="Consolas" panose="020B0609020204030204" pitchFamily="49" charset="0"/>
              </a:rPr>
              <a:t>DEP.</a:t>
            </a:r>
            <a:r>
              <a:rPr lang="zh-CN" altLang="zh-CN" dirty="0">
                <a:latin typeface="Consolas" panose="020B0609020204030204" pitchFamily="49" charset="0"/>
              </a:rPr>
              <a:t>如果</a:t>
            </a:r>
            <a:r>
              <a:rPr lang="en-US" altLang="zh-CN" dirty="0">
                <a:latin typeface="Consolas" panose="020B0609020204030204" pitchFamily="49" charset="0"/>
              </a:rPr>
              <a:t>DEP</a:t>
            </a:r>
            <a:r>
              <a:rPr lang="zh-CN" altLang="zh-CN" dirty="0">
                <a:latin typeface="Consolas" panose="020B0609020204030204" pitchFamily="49" charset="0"/>
              </a:rPr>
              <a:t>是</a:t>
            </a:r>
            <a:r>
              <a:rPr lang="en-US" altLang="zh-CN" dirty="0" err="1">
                <a:latin typeface="Consolas" panose="020B0609020204030204" pitchFamily="49" charset="0"/>
              </a:rPr>
              <a:t>AlwaysOn</a:t>
            </a:r>
            <a:r>
              <a:rPr lang="en-US" altLang="zh-CN" dirty="0">
                <a:latin typeface="Consolas" panose="020B0609020204030204" pitchFamily="49" charset="0"/>
              </a:rPr>
              <a:t>(</a:t>
            </a:r>
            <a:r>
              <a:rPr lang="zh-CN" altLang="zh-CN" dirty="0">
                <a:latin typeface="Consolas" panose="020B0609020204030204" pitchFamily="49" charset="0"/>
              </a:rPr>
              <a:t>一直开启</a:t>
            </a:r>
            <a:r>
              <a:rPr lang="en-US" altLang="zh-CN" dirty="0">
                <a:latin typeface="Consolas" panose="020B0609020204030204" pitchFamily="49" charset="0"/>
              </a:rPr>
              <a:t>)</a:t>
            </a:r>
            <a:r>
              <a:rPr lang="zh-CN" altLang="zh-CN" dirty="0">
                <a:latin typeface="Consolas" panose="020B0609020204030204" pitchFamily="49" charset="0"/>
              </a:rPr>
              <a:t>或者该模块编译时加了编译选项</a:t>
            </a:r>
            <a:r>
              <a:rPr lang="en-US" altLang="zh-CN" dirty="0">
                <a:latin typeface="Consolas" panose="020B0609020204030204" pitchFamily="49" charset="0"/>
              </a:rPr>
              <a:t>/NXCOMPAT,</a:t>
            </a:r>
            <a:r>
              <a:rPr lang="zh-CN" altLang="zh-CN" dirty="0">
                <a:latin typeface="Consolas" panose="020B0609020204030204" pitchFamily="49" charset="0"/>
              </a:rPr>
              <a:t>再或者该函数已经被当前进程调用过了</a:t>
            </a:r>
            <a:r>
              <a:rPr lang="en-US" altLang="zh-CN" dirty="0">
                <a:latin typeface="Consolas" panose="020B0609020204030204" pitchFamily="49" charset="0"/>
              </a:rPr>
              <a:t>,</a:t>
            </a:r>
            <a:r>
              <a:rPr lang="zh-CN" altLang="zh-CN" dirty="0">
                <a:latin typeface="Consolas" panose="020B0609020204030204" pitchFamily="49" charset="0"/>
              </a:rPr>
              <a:t>则这种方法就不起作用了</a:t>
            </a:r>
            <a:r>
              <a:rPr lang="en-US" altLang="zh-CN" dirty="0">
                <a:latin typeface="Consolas" panose="020B0609020204030204" pitchFamily="49" charset="0"/>
              </a:rPr>
              <a:t>.</a:t>
            </a:r>
            <a:endParaRPr lang="zh-CN" altLang="zh-CN" dirty="0">
              <a:latin typeface="Consolas" panose="020B0609020204030204" pitchFamily="49" charset="0"/>
            </a:endParaRPr>
          </a:p>
          <a:p>
            <a:pPr lvl="0" algn="just">
              <a:spcAft>
                <a:spcPts val="0"/>
              </a:spcAft>
            </a:pPr>
            <a:endParaRPr lang="zh-CN" altLang="zh-CN" kern="1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239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利用</a:t>
            </a:r>
            <a:r>
              <a:rPr lang="en-US" altLang="zh-CN" dirty="0" smtClean="0"/>
              <a:t>Win API</a:t>
            </a:r>
            <a:r>
              <a:rPr lang="zh-CN" altLang="en-US" dirty="0" smtClean="0"/>
              <a:t>绕过</a:t>
            </a:r>
            <a:r>
              <a:rPr lang="en-US" altLang="zh-CN" dirty="0" smtClean="0"/>
              <a:t>DEP</a:t>
            </a:r>
            <a:endParaRPr lang="zh-CN" altLang="en-US" dirty="0"/>
          </a:p>
        </p:txBody>
      </p:sp>
      <p:cxnSp>
        <p:nvCxnSpPr>
          <p:cNvPr id="4" name="直接连接符 3"/>
          <p:cNvCxnSpPr/>
          <p:nvPr/>
        </p:nvCxnSpPr>
        <p:spPr>
          <a:xfrm flipV="1">
            <a:off x="981259" y="1277992"/>
            <a:ext cx="8734425" cy="6339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3400425" y="3933009"/>
            <a:ext cx="4229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Corelan</a:t>
            </a:r>
            <a:r>
              <a:rPr lang="en-US" altLang="zh-CN" dirty="0" smtClean="0"/>
              <a:t> Team 2010</a:t>
            </a:r>
            <a:r>
              <a:rPr lang="zh-CN" altLang="en-US" dirty="0" smtClean="0"/>
              <a:t>年给出的总结表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9825" y="1583147"/>
            <a:ext cx="6210300" cy="219075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文本框 2"/>
          <p:cNvSpPr txBox="1"/>
          <p:nvPr/>
        </p:nvSpPr>
        <p:spPr>
          <a:xfrm>
            <a:off x="2409825" y="4461453"/>
            <a:ext cx="631616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案例演示：</a:t>
            </a:r>
            <a:r>
              <a:rPr lang="en-US" altLang="zh-CN" smtClean="0"/>
              <a:t>stack_overflow.exe</a:t>
            </a:r>
          </a:p>
          <a:p>
            <a:r>
              <a:rPr lang="en-US" altLang="zh-CN" smtClean="0"/>
              <a:t>1. Win 7</a:t>
            </a:r>
            <a:r>
              <a:rPr lang="zh-CN" altLang="en-US" smtClean="0"/>
              <a:t>下</a:t>
            </a:r>
            <a:r>
              <a:rPr lang="en-US" altLang="zh-CN" smtClean="0"/>
              <a:t>VirtualProtect</a:t>
            </a:r>
          </a:p>
          <a:p>
            <a:r>
              <a:rPr lang="en-US" altLang="zh-CN" smtClean="0"/>
              <a:t>2. Win 7</a:t>
            </a:r>
            <a:r>
              <a:rPr lang="zh-CN" altLang="en-US" smtClean="0"/>
              <a:t>下</a:t>
            </a:r>
            <a:r>
              <a:rPr lang="en-US" altLang="zh-CN" smtClean="0"/>
              <a:t>VirtualAlloc</a:t>
            </a:r>
          </a:p>
          <a:p>
            <a:endParaRPr lang="en-US" altLang="zh-CN"/>
          </a:p>
          <a:p>
            <a:r>
              <a:rPr lang="zh-CN" altLang="en-US" smtClean="0">
                <a:solidFill>
                  <a:srgbClr val="00B0F0"/>
                </a:solidFill>
              </a:rPr>
              <a:t>课后探索：</a:t>
            </a:r>
            <a:endParaRPr lang="en-US" altLang="zh-CN" smtClean="0">
              <a:solidFill>
                <a:srgbClr val="00B0F0"/>
              </a:solidFill>
            </a:endParaRPr>
          </a:p>
          <a:p>
            <a:r>
              <a:rPr lang="en-US" altLang="zh-CN" smtClean="0">
                <a:solidFill>
                  <a:srgbClr val="00B0F0"/>
                </a:solidFill>
              </a:rPr>
              <a:t>1. Win8.1/10</a:t>
            </a:r>
            <a:r>
              <a:rPr lang="zh-CN" altLang="en-US" smtClean="0">
                <a:solidFill>
                  <a:srgbClr val="00B0F0"/>
                </a:solidFill>
              </a:rPr>
              <a:t>以后的表现如何？是否有其他干扰源？</a:t>
            </a:r>
            <a:endParaRPr lang="en-US" altLang="zh-CN" smtClean="0">
              <a:solidFill>
                <a:srgbClr val="00B0F0"/>
              </a:solidFill>
            </a:endParaRPr>
          </a:p>
          <a:p>
            <a:r>
              <a:rPr lang="en-US" altLang="zh-CN" smtClean="0">
                <a:solidFill>
                  <a:srgbClr val="00B0F0"/>
                </a:solidFill>
              </a:rPr>
              <a:t>2. </a:t>
            </a:r>
            <a:r>
              <a:rPr lang="zh-CN" altLang="en-US" smtClean="0">
                <a:solidFill>
                  <a:srgbClr val="00B0F0"/>
                </a:solidFill>
              </a:rPr>
              <a:t>自己构造</a:t>
            </a:r>
            <a:r>
              <a:rPr lang="en-US" altLang="zh-CN" smtClean="0">
                <a:solidFill>
                  <a:srgbClr val="00B0F0"/>
                </a:solidFill>
              </a:rPr>
              <a:t>HeapCreate+HeapAlloc+WriteProcessMemory</a:t>
            </a:r>
            <a:endParaRPr lang="zh-CN" altLang="en-US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6268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离子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离子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2446</TotalTime>
  <Words>665</Words>
  <Application>Microsoft Office PowerPoint</Application>
  <PresentationFormat>宽屏</PresentationFormat>
  <Paragraphs>90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1" baseType="lpstr">
      <vt:lpstr>Century Gothic</vt:lpstr>
      <vt:lpstr>宋体</vt:lpstr>
      <vt:lpstr>Arial</vt:lpstr>
      <vt:lpstr>Calibri</vt:lpstr>
      <vt:lpstr>Consolas</vt:lpstr>
      <vt:lpstr>Times New Roman</vt:lpstr>
      <vt:lpstr>Wingdings</vt:lpstr>
      <vt:lpstr>Wingdings 3</vt:lpstr>
      <vt:lpstr>离子</vt:lpstr>
      <vt:lpstr>Windows环境下的ROP </vt:lpstr>
      <vt:lpstr>ROP的本质</vt:lpstr>
      <vt:lpstr>ROP的类别</vt:lpstr>
      <vt:lpstr>源自ret2lib的原生ROP</vt:lpstr>
      <vt:lpstr>源自ret2lib的原生ROP</vt:lpstr>
      <vt:lpstr>源自ret2lib的原生ROP</vt:lpstr>
      <vt:lpstr>源自ret2lib的原生ROP</vt:lpstr>
      <vt:lpstr>利用Win API绕过DEP</vt:lpstr>
      <vt:lpstr>利用Win API绕过DEP</vt:lpstr>
      <vt:lpstr>VirtualProtect范例</vt:lpstr>
      <vt:lpstr>VirtualAlloc范例</vt:lpstr>
      <vt:lpstr>references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经典栈溢出 —————————</dc:title>
  <dc:creator>admin</dc:creator>
  <cp:lastModifiedBy>Administrator</cp:lastModifiedBy>
  <cp:revision>241</cp:revision>
  <dcterms:created xsi:type="dcterms:W3CDTF">2018-06-19T08:38:55Z</dcterms:created>
  <dcterms:modified xsi:type="dcterms:W3CDTF">2018-07-23T12:39:25Z</dcterms:modified>
</cp:coreProperties>
</file>