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451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0896-AAB8-7971-13EA-F0CBB0591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877658"/>
            <a:ext cx="8361229" cy="2098226"/>
          </a:xfrm>
        </p:spPr>
        <p:txBody>
          <a:bodyPr/>
          <a:lstStyle/>
          <a:p>
            <a:r>
              <a:rPr lang="sl-SI" noProof="0" dirty="0"/>
              <a:t>Lightweight directory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221297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23666-D71A-E446-CE60-322F5F05C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61EF9958-C2EC-FD16-DE17-8137342395A0}"/>
              </a:ext>
            </a:extLst>
          </p:cNvPr>
          <p:cNvSpPr/>
          <p:nvPr/>
        </p:nvSpPr>
        <p:spPr>
          <a:xfrm>
            <a:off x="2003257" y="3573379"/>
            <a:ext cx="2454442" cy="215365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Client</a:t>
            </a:r>
            <a:endParaRPr lang="en-SI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FCFA518-BE49-F4EA-C32D-09727AC89046}"/>
              </a:ext>
            </a:extLst>
          </p:cNvPr>
          <p:cNvSpPr/>
          <p:nvPr/>
        </p:nvSpPr>
        <p:spPr>
          <a:xfrm>
            <a:off x="7335252" y="1066799"/>
            <a:ext cx="2454442" cy="215365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Server</a:t>
            </a:r>
            <a:endParaRPr lang="en-SI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A5DCC1-CD1A-4DEC-E3EF-E69AF965A697}"/>
              </a:ext>
            </a:extLst>
          </p:cNvPr>
          <p:cNvCxnSpPr/>
          <p:nvPr/>
        </p:nvCxnSpPr>
        <p:spPr>
          <a:xfrm flipV="1">
            <a:off x="3817160" y="1871758"/>
            <a:ext cx="3518092" cy="170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CA597-8677-5827-7F9B-71EEB8B9659A}"/>
              </a:ext>
            </a:extLst>
          </p:cNvPr>
          <p:cNvSpPr txBox="1"/>
          <p:nvPr/>
        </p:nvSpPr>
        <p:spPr>
          <a:xfrm rot="20084964">
            <a:off x="4276728" y="2258384"/>
            <a:ext cx="282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Prošnja</a:t>
            </a:r>
            <a:r>
              <a:rPr lang="en-US" dirty="0"/>
              <a:t> za TCP </a:t>
            </a:r>
            <a:r>
              <a:rPr lang="en-US" dirty="0" err="1"/>
              <a:t>povezavo</a:t>
            </a:r>
            <a:endParaRPr lang="en-SI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CE6AB6-B1AB-7E2B-965E-F6F479F036CF}"/>
              </a:ext>
            </a:extLst>
          </p:cNvPr>
          <p:cNvCxnSpPr>
            <a:cxnSpLocks/>
          </p:cNvCxnSpPr>
          <p:nvPr/>
        </p:nvCxnSpPr>
        <p:spPr>
          <a:xfrm flipH="1">
            <a:off x="4457699" y="2393396"/>
            <a:ext cx="2877553" cy="1362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71572C-0179-B02B-D812-D12E1F86B02B}"/>
              </a:ext>
            </a:extLst>
          </p:cNvPr>
          <p:cNvSpPr txBox="1"/>
          <p:nvPr/>
        </p:nvSpPr>
        <p:spPr>
          <a:xfrm rot="20084964">
            <a:off x="4790909" y="3027019"/>
            <a:ext cx="238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</a:t>
            </a:r>
            <a:r>
              <a:rPr lang="en-US" dirty="0" err="1"/>
              <a:t>Potrdi</a:t>
            </a:r>
            <a:r>
              <a:rPr lang="en-US" dirty="0"/>
              <a:t> TCP </a:t>
            </a:r>
            <a:r>
              <a:rPr lang="en-US" dirty="0" err="1"/>
              <a:t>povezavo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35335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B4E90-F787-6C84-B103-CEB7EC480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A4AE65E-7827-69D9-F554-BC6878931FFE}"/>
              </a:ext>
            </a:extLst>
          </p:cNvPr>
          <p:cNvSpPr/>
          <p:nvPr/>
        </p:nvSpPr>
        <p:spPr>
          <a:xfrm>
            <a:off x="2003257" y="3573379"/>
            <a:ext cx="2454442" cy="215365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Client</a:t>
            </a:r>
            <a:endParaRPr lang="en-SI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88F0C42-D827-4572-4C9A-2A81F18F9A0F}"/>
              </a:ext>
            </a:extLst>
          </p:cNvPr>
          <p:cNvSpPr/>
          <p:nvPr/>
        </p:nvSpPr>
        <p:spPr>
          <a:xfrm>
            <a:off x="7335252" y="1066799"/>
            <a:ext cx="2454442" cy="215365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Server</a:t>
            </a:r>
            <a:endParaRPr lang="en-SI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4E8B39-B8A5-E48E-7D4F-51150AEBD4C6}"/>
              </a:ext>
            </a:extLst>
          </p:cNvPr>
          <p:cNvCxnSpPr>
            <a:cxnSpLocks/>
          </p:cNvCxnSpPr>
          <p:nvPr/>
        </p:nvCxnSpPr>
        <p:spPr>
          <a:xfrm flipV="1">
            <a:off x="3768064" y="1755157"/>
            <a:ext cx="3567188" cy="1818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CF5A2E-DAA3-E0AA-016A-DBAC74F85C97}"/>
              </a:ext>
            </a:extLst>
          </p:cNvPr>
          <p:cNvSpPr txBox="1"/>
          <p:nvPr/>
        </p:nvSpPr>
        <p:spPr>
          <a:xfrm rot="20044223">
            <a:off x="4685228" y="2306584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Bind request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05321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EC265-281E-179A-A9E7-8D22AE56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DE0F8EE-AD09-8F36-A2F8-CF25E5CDF37E}"/>
              </a:ext>
            </a:extLst>
          </p:cNvPr>
          <p:cNvSpPr/>
          <p:nvPr/>
        </p:nvSpPr>
        <p:spPr>
          <a:xfrm>
            <a:off x="2003257" y="3573379"/>
            <a:ext cx="2454442" cy="215365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Client</a:t>
            </a:r>
            <a:endParaRPr lang="en-SI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25244F4-2F88-C74C-92E7-7B0B1861FEB2}"/>
              </a:ext>
            </a:extLst>
          </p:cNvPr>
          <p:cNvSpPr/>
          <p:nvPr/>
        </p:nvSpPr>
        <p:spPr>
          <a:xfrm>
            <a:off x="7335252" y="1066799"/>
            <a:ext cx="2454442" cy="215365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Server</a:t>
            </a:r>
            <a:endParaRPr lang="en-SI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BF9DB1-5BC0-8211-A763-2F0E6C793B66}"/>
              </a:ext>
            </a:extLst>
          </p:cNvPr>
          <p:cNvCxnSpPr>
            <a:cxnSpLocks/>
          </p:cNvCxnSpPr>
          <p:nvPr/>
        </p:nvCxnSpPr>
        <p:spPr>
          <a:xfrm flipV="1">
            <a:off x="3768064" y="1755157"/>
            <a:ext cx="3567188" cy="1818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EBDC37C-A96D-4435-92E6-FD805F461D03}"/>
              </a:ext>
            </a:extLst>
          </p:cNvPr>
          <p:cNvSpPr txBox="1"/>
          <p:nvPr/>
        </p:nvSpPr>
        <p:spPr>
          <a:xfrm rot="20044223">
            <a:off x="4685228" y="2306584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 Bind request</a:t>
            </a:r>
            <a:endParaRPr lang="en-SI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282D80-16E6-83D4-4DB9-EF3F1D6F0940}"/>
              </a:ext>
            </a:extLst>
          </p:cNvPr>
          <p:cNvCxnSpPr>
            <a:cxnSpLocks/>
          </p:cNvCxnSpPr>
          <p:nvPr/>
        </p:nvCxnSpPr>
        <p:spPr>
          <a:xfrm flipH="1">
            <a:off x="4457699" y="2761611"/>
            <a:ext cx="2877553" cy="1500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70E57E-8A28-351A-A16B-7DBA20CBDB29}"/>
              </a:ext>
            </a:extLst>
          </p:cNvPr>
          <p:cNvSpPr txBox="1"/>
          <p:nvPr/>
        </p:nvSpPr>
        <p:spPr>
          <a:xfrm rot="19965892">
            <a:off x="4370366" y="3062603"/>
            <a:ext cx="310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 Bind </a:t>
            </a:r>
            <a:r>
              <a:rPr lang="en-US" dirty="0" err="1"/>
              <a:t>respone</a:t>
            </a:r>
            <a:r>
              <a:rPr lang="en-US" dirty="0"/>
              <a:t> (success/fail)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8104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327-9D84-43B0-376C-ED46E3FD8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A5A330E2-9E9D-73AE-0845-21271B81503C}"/>
              </a:ext>
            </a:extLst>
          </p:cNvPr>
          <p:cNvSpPr/>
          <p:nvPr/>
        </p:nvSpPr>
        <p:spPr>
          <a:xfrm>
            <a:off x="2003257" y="3573379"/>
            <a:ext cx="2454442" cy="215365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Client</a:t>
            </a:r>
            <a:endParaRPr lang="en-SI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B629916-190C-106C-2611-A9E30DA770C3}"/>
              </a:ext>
            </a:extLst>
          </p:cNvPr>
          <p:cNvSpPr/>
          <p:nvPr/>
        </p:nvSpPr>
        <p:spPr>
          <a:xfrm>
            <a:off x="7335252" y="1066799"/>
            <a:ext cx="2454442" cy="215365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Server</a:t>
            </a:r>
            <a:endParaRPr lang="en-SI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564F42-5CE9-EF6B-3644-36E487D6F412}"/>
              </a:ext>
            </a:extLst>
          </p:cNvPr>
          <p:cNvCxnSpPr>
            <a:cxnSpLocks/>
          </p:cNvCxnSpPr>
          <p:nvPr/>
        </p:nvCxnSpPr>
        <p:spPr>
          <a:xfrm flipV="1">
            <a:off x="3768064" y="1755157"/>
            <a:ext cx="3567188" cy="1818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E1CC48-7D68-E7D5-4831-820BE7C65203}"/>
              </a:ext>
            </a:extLst>
          </p:cNvPr>
          <p:cNvSpPr txBox="1"/>
          <p:nvPr/>
        </p:nvSpPr>
        <p:spPr>
          <a:xfrm rot="20044223">
            <a:off x="4156946" y="2306584"/>
            <a:ext cx="273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 LDAP operation request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39766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73253-06E9-8150-3B6A-F7E5253B1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185CDD4-96D3-8616-F904-B58244705D16}"/>
              </a:ext>
            </a:extLst>
          </p:cNvPr>
          <p:cNvSpPr/>
          <p:nvPr/>
        </p:nvSpPr>
        <p:spPr>
          <a:xfrm>
            <a:off x="2003257" y="3573379"/>
            <a:ext cx="2454442" cy="215365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Client</a:t>
            </a:r>
            <a:endParaRPr lang="en-SI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0F25B54-6F6A-6A85-A3F0-E437FA38650E}"/>
              </a:ext>
            </a:extLst>
          </p:cNvPr>
          <p:cNvSpPr/>
          <p:nvPr/>
        </p:nvSpPr>
        <p:spPr>
          <a:xfrm>
            <a:off x="7335252" y="1066799"/>
            <a:ext cx="2454442" cy="215365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Server</a:t>
            </a:r>
            <a:endParaRPr lang="en-SI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4182DE-8BC3-6382-3FC4-4981960BB395}"/>
              </a:ext>
            </a:extLst>
          </p:cNvPr>
          <p:cNvCxnSpPr>
            <a:cxnSpLocks/>
          </p:cNvCxnSpPr>
          <p:nvPr/>
        </p:nvCxnSpPr>
        <p:spPr>
          <a:xfrm flipV="1">
            <a:off x="3768064" y="1755157"/>
            <a:ext cx="3567188" cy="1818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8A5D38-6DDC-ABA7-13E2-75E419A38F79}"/>
              </a:ext>
            </a:extLst>
          </p:cNvPr>
          <p:cNvSpPr txBox="1"/>
          <p:nvPr/>
        </p:nvSpPr>
        <p:spPr>
          <a:xfrm rot="20044223">
            <a:off x="4156946" y="2306584"/>
            <a:ext cx="273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5: LDAP operation request</a:t>
            </a:r>
            <a:endParaRPr lang="en-SI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EBFCBE-89FD-0172-3329-B782F5E44F95}"/>
              </a:ext>
            </a:extLst>
          </p:cNvPr>
          <p:cNvCxnSpPr/>
          <p:nvPr/>
        </p:nvCxnSpPr>
        <p:spPr>
          <a:xfrm flipH="1">
            <a:off x="4457699" y="2816843"/>
            <a:ext cx="2877553" cy="1454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E29A1D-4410-BCDA-8A62-795A7CF4DD88}"/>
              </a:ext>
            </a:extLst>
          </p:cNvPr>
          <p:cNvSpPr txBox="1"/>
          <p:nvPr/>
        </p:nvSpPr>
        <p:spPr>
          <a:xfrm rot="20044223">
            <a:off x="4499188" y="3096988"/>
            <a:ext cx="289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 LDAP operation response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385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DFA6-1666-95C2-550F-1943FBBE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Vrste</a:t>
            </a:r>
            <a:r>
              <a:rPr lang="en-US" dirty="0"/>
              <a:t> LDAP </a:t>
            </a:r>
            <a:r>
              <a:rPr lang="en-US" dirty="0" err="1"/>
              <a:t>operacij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679A-0357-1057-3BFD-6B81849C8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Bind - </a:t>
            </a:r>
            <a:r>
              <a:rPr lang="en-US" dirty="0" err="1"/>
              <a:t>avtentikacija</a:t>
            </a:r>
            <a:r>
              <a:rPr lang="en-US" dirty="0"/>
              <a:t> </a:t>
            </a:r>
            <a:r>
              <a:rPr lang="en-US" dirty="0" err="1"/>
              <a:t>uporabnika</a:t>
            </a:r>
            <a:r>
              <a:rPr lang="en-US" dirty="0"/>
              <a:t>.</a:t>
            </a:r>
          </a:p>
          <a:p>
            <a:r>
              <a:rPr lang="en-US" b="1" dirty="0"/>
              <a:t>Search </a:t>
            </a:r>
            <a:r>
              <a:rPr lang="en-US" dirty="0"/>
              <a:t>- </a:t>
            </a:r>
            <a:r>
              <a:rPr lang="en-US" dirty="0" err="1"/>
              <a:t>iskanje</a:t>
            </a:r>
            <a:r>
              <a:rPr lang="en-US" dirty="0"/>
              <a:t> </a:t>
            </a:r>
            <a:r>
              <a:rPr lang="en-US" dirty="0" err="1"/>
              <a:t>vnosov</a:t>
            </a:r>
            <a:r>
              <a:rPr lang="en-US" dirty="0"/>
              <a:t>.</a:t>
            </a:r>
          </a:p>
          <a:p>
            <a:r>
              <a:rPr lang="en-US" b="1" dirty="0"/>
              <a:t>Compare</a:t>
            </a:r>
            <a:r>
              <a:rPr lang="en-US" dirty="0"/>
              <a:t> – </a:t>
            </a:r>
            <a:r>
              <a:rPr lang="en-US" dirty="0" err="1"/>
              <a:t>primerja</a:t>
            </a:r>
            <a:r>
              <a:rPr lang="en-US" dirty="0"/>
              <a:t> </a:t>
            </a:r>
            <a:r>
              <a:rPr lang="en-US" dirty="0" err="1"/>
              <a:t>vnos</a:t>
            </a:r>
            <a:r>
              <a:rPr lang="en-US" dirty="0"/>
              <a:t> s </a:t>
            </a:r>
            <a:r>
              <a:rPr lang="en-US" dirty="0" err="1"/>
              <a:t>podano</a:t>
            </a:r>
            <a:r>
              <a:rPr lang="en-US" dirty="0"/>
              <a:t> </a:t>
            </a:r>
            <a:r>
              <a:rPr lang="en-US" dirty="0" err="1"/>
              <a:t>vrednostjo</a:t>
            </a:r>
            <a:endParaRPr lang="en-US" dirty="0"/>
          </a:p>
          <a:p>
            <a:r>
              <a:rPr lang="en-US" b="1" dirty="0"/>
              <a:t>Add - </a:t>
            </a:r>
            <a:r>
              <a:rPr lang="pt-BR" dirty="0"/>
              <a:t>doda nov vnos v imenik (ne podvaja).</a:t>
            </a:r>
          </a:p>
          <a:p>
            <a:r>
              <a:rPr lang="pt-BR" b="1" dirty="0"/>
              <a:t>Modify - </a:t>
            </a:r>
            <a:r>
              <a:rPr lang="pt-BR" dirty="0"/>
              <a:t>spremeni obstoječ vnos.</a:t>
            </a:r>
          </a:p>
          <a:p>
            <a:r>
              <a:rPr lang="pt-BR" b="1" dirty="0"/>
              <a:t>Delete - </a:t>
            </a:r>
            <a:r>
              <a:rPr lang="pt-BR" dirty="0"/>
              <a:t>odstrani vnos</a:t>
            </a:r>
          </a:p>
          <a:p>
            <a:r>
              <a:rPr lang="pt-BR" b="1" dirty="0"/>
              <a:t>Modify DN</a:t>
            </a:r>
            <a:r>
              <a:rPr lang="pt-BR" dirty="0"/>
              <a:t> - spremeni DN obstoječega vnosa</a:t>
            </a:r>
          </a:p>
        </p:txBody>
      </p:sp>
    </p:spTree>
    <p:extLst>
      <p:ext uri="{BB962C8B-B14F-4D97-AF65-F5344CB8AC3E}">
        <p14:creationId xmlns:p14="http://schemas.microsoft.com/office/powerpoint/2010/main" val="1510371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0782-DA62-6493-7D16-556A38EA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36705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Primer - Search</a:t>
            </a:r>
            <a:endParaRPr lang="en-SI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5EB9F-66D6-FAA0-5E91-9D9326F49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302" y="3118793"/>
            <a:ext cx="4660985" cy="10756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DCFB89-9F42-D5A4-1B70-61632B26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223" y="2368848"/>
            <a:ext cx="4337693" cy="2575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9454D-0745-86DF-8369-4595E730B5B6}"/>
              </a:ext>
            </a:extLst>
          </p:cNvPr>
          <p:cNvSpPr txBox="1"/>
          <p:nvPr/>
        </p:nvSpPr>
        <p:spPr>
          <a:xfrm>
            <a:off x="1043275" y="2749461"/>
            <a:ext cx="135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  <a:endParaRPr lang="en-SI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AA020-1BCB-5A55-B003-3874CF9ABE91}"/>
              </a:ext>
            </a:extLst>
          </p:cNvPr>
          <p:cNvSpPr txBox="1"/>
          <p:nvPr/>
        </p:nvSpPr>
        <p:spPr>
          <a:xfrm>
            <a:off x="6869223" y="2047845"/>
            <a:ext cx="135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</a:t>
            </a:r>
            <a:endParaRPr lang="en-S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5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872D1-FE24-0CCB-7D6A-41BF2F21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B837-95FC-9ED8-E81D-B125A6A3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36705"/>
            <a:ext cx="9601200" cy="14859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Primer - Compare</a:t>
            </a:r>
            <a:endParaRPr lang="en-SI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CDECF-C44B-EF29-CBBC-88918ADDD004}"/>
              </a:ext>
            </a:extLst>
          </p:cNvPr>
          <p:cNvSpPr txBox="1"/>
          <p:nvPr/>
        </p:nvSpPr>
        <p:spPr>
          <a:xfrm>
            <a:off x="1043275" y="2749461"/>
            <a:ext cx="135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Request</a:t>
            </a:r>
            <a:endParaRPr lang="en-SI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7664CA-BF95-8645-ECED-F3F240E8F6CF}"/>
              </a:ext>
            </a:extLst>
          </p:cNvPr>
          <p:cNvSpPr txBox="1"/>
          <p:nvPr/>
        </p:nvSpPr>
        <p:spPr>
          <a:xfrm>
            <a:off x="6807854" y="2749461"/>
            <a:ext cx="135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Response</a:t>
            </a:r>
            <a:endParaRPr lang="en-SI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10D77A-A9EC-43CE-9F6C-25F0CA6B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75" y="3191674"/>
            <a:ext cx="5262962" cy="10059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EFD23E-021E-399A-41DE-2962F46A5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854" y="3191674"/>
            <a:ext cx="779701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7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AA07-CB35-BAC6-1475-960AC027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Avtentikacijski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– </a:t>
            </a:r>
            <a:r>
              <a:rPr lang="en-US" dirty="0" err="1"/>
              <a:t>operacija</a:t>
            </a:r>
            <a:r>
              <a:rPr lang="en-US" dirty="0"/>
              <a:t> Bind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ABE1E-128F-A78B-C4E6-FC3FA009A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Anonymous bind </a:t>
            </a:r>
            <a:r>
              <a:rPr lang="en-US" dirty="0"/>
              <a:t>– </a:t>
            </a:r>
            <a:r>
              <a:rPr lang="en-US" dirty="0" err="1"/>
              <a:t>brez</a:t>
            </a:r>
            <a:r>
              <a:rPr lang="en-US" dirty="0"/>
              <a:t> </a:t>
            </a:r>
            <a:r>
              <a:rPr lang="en-US" dirty="0" err="1"/>
              <a:t>uporabniškega</a:t>
            </a:r>
            <a:r>
              <a:rPr lang="en-US" dirty="0"/>
              <a:t> </a:t>
            </a:r>
            <a:r>
              <a:rPr lang="en-US" dirty="0" err="1"/>
              <a:t>imena</a:t>
            </a:r>
            <a:r>
              <a:rPr lang="en-US" dirty="0"/>
              <a:t>, </a:t>
            </a:r>
            <a:r>
              <a:rPr lang="en-US" dirty="0" err="1"/>
              <a:t>gesla</a:t>
            </a:r>
            <a:r>
              <a:rPr lang="en-US" dirty="0"/>
              <a:t>, za </a:t>
            </a:r>
            <a:r>
              <a:rPr lang="en-US" dirty="0" err="1"/>
              <a:t>javne</a:t>
            </a:r>
            <a:r>
              <a:rPr lang="en-US" dirty="0"/>
              <a:t> </a:t>
            </a:r>
            <a:r>
              <a:rPr lang="en-US" dirty="0" err="1"/>
              <a:t>podatke</a:t>
            </a:r>
            <a:endParaRPr lang="en-US" dirty="0"/>
          </a:p>
          <a:p>
            <a:r>
              <a:rPr lang="en-US" b="1" dirty="0"/>
              <a:t>Simple bind – </a:t>
            </a:r>
            <a:r>
              <a:rPr lang="en-US" dirty="0" err="1"/>
              <a:t>uporabniško</a:t>
            </a:r>
            <a:r>
              <a:rPr lang="en-US" dirty="0"/>
              <a:t> </a:t>
            </a:r>
            <a:r>
              <a:rPr lang="en-US" dirty="0" err="1"/>
              <a:t>ime</a:t>
            </a:r>
            <a:r>
              <a:rPr lang="en-US" dirty="0"/>
              <a:t> in </a:t>
            </a:r>
            <a:r>
              <a:rPr lang="en-US" dirty="0" err="1"/>
              <a:t>geslo</a:t>
            </a:r>
            <a:endParaRPr lang="en-US" dirty="0"/>
          </a:p>
          <a:p>
            <a:r>
              <a:rPr lang="en-US" b="1" dirty="0"/>
              <a:t>SASL bind – </a:t>
            </a:r>
            <a:r>
              <a:rPr lang="en-US" dirty="0" err="1"/>
              <a:t>uporaba</a:t>
            </a:r>
            <a:r>
              <a:rPr lang="en-US" dirty="0"/>
              <a:t> </a:t>
            </a:r>
            <a:r>
              <a:rPr lang="en-US" dirty="0" err="1"/>
              <a:t>ekstrenih</a:t>
            </a:r>
            <a:r>
              <a:rPr lang="en-US" dirty="0"/>
              <a:t> </a:t>
            </a:r>
            <a:r>
              <a:rPr lang="en-US" dirty="0" err="1"/>
              <a:t>mehanizmov</a:t>
            </a:r>
            <a:r>
              <a:rPr lang="en-US" dirty="0"/>
              <a:t> (</a:t>
            </a:r>
            <a:r>
              <a:rPr lang="sl-SI" dirty="0"/>
              <a:t>Kerberos</a:t>
            </a:r>
            <a:r>
              <a:rPr lang="en-US" dirty="0"/>
              <a:t>, NTLM </a:t>
            </a:r>
            <a:r>
              <a:rPr lang="en-US" dirty="0" err="1"/>
              <a:t>itd</a:t>
            </a:r>
            <a:r>
              <a:rPr lang="en-US" dirty="0"/>
              <a:t>.)</a:t>
            </a:r>
          </a:p>
          <a:p>
            <a:r>
              <a:rPr lang="en-US" b="1" dirty="0"/>
              <a:t>LDAPS (TLS) – </a:t>
            </a:r>
            <a:r>
              <a:rPr lang="en-US" dirty="0" err="1"/>
              <a:t>kriptiranje</a:t>
            </a:r>
            <a:r>
              <a:rPr lang="en-US" dirty="0"/>
              <a:t> </a:t>
            </a:r>
            <a:r>
              <a:rPr lang="en-US" dirty="0" err="1"/>
              <a:t>celotne</a:t>
            </a:r>
            <a:r>
              <a:rPr lang="en-US" dirty="0"/>
              <a:t> </a:t>
            </a:r>
            <a:r>
              <a:rPr lang="en-US" dirty="0" err="1"/>
              <a:t>povezave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06971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5607-0167-830C-1D71-697AA0BD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RCF </a:t>
            </a:r>
            <a:r>
              <a:rPr lang="en-US" dirty="0" err="1"/>
              <a:t>Specifikacija</a:t>
            </a:r>
            <a:r>
              <a:rPr lang="en-US" dirty="0"/>
              <a:t> LDAPv3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3AE8-0E1D-C270-403C-06AF5EE9F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hlinkClick r:id="rId2"/>
              </a:rPr>
              <a:t>RCF 4511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69712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32F2-D6B9-C21A-C178-D4EB3A25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/>
              <a:t>Kaj je LDAP?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7D12-EC49-E82E-81B4-CE05DB56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noProof="0" dirty="0"/>
              <a:t>Lightweight Directory Access Protocol (LDAP) je </a:t>
            </a:r>
            <a:r>
              <a:rPr lang="sl-SI" b="1" noProof="0" dirty="0"/>
              <a:t>odprt</a:t>
            </a:r>
            <a:r>
              <a:rPr lang="sl-SI" noProof="0" dirty="0"/>
              <a:t> </a:t>
            </a:r>
            <a:r>
              <a:rPr lang="sl-SI" b="1" noProof="0" dirty="0"/>
              <a:t>aplikacijski</a:t>
            </a:r>
            <a:r>
              <a:rPr lang="sl-SI" noProof="0" dirty="0"/>
              <a:t> </a:t>
            </a:r>
            <a:r>
              <a:rPr lang="sl-SI" b="1" noProof="0" dirty="0"/>
              <a:t>protokol</a:t>
            </a:r>
            <a:r>
              <a:rPr lang="sl-SI" noProof="0" dirty="0"/>
              <a:t> za upravljanje in dostop do </a:t>
            </a:r>
            <a:r>
              <a:rPr lang="sl-SI" b="1" noProof="0" dirty="0"/>
              <a:t>imenikov</a:t>
            </a:r>
            <a:r>
              <a:rPr lang="sl-SI" noProof="0" dirty="0"/>
              <a:t> </a:t>
            </a:r>
            <a:r>
              <a:rPr lang="sl-SI" b="1" noProof="0" dirty="0"/>
              <a:t>storitev</a:t>
            </a:r>
            <a:r>
              <a:rPr lang="sl-SI" noProof="0" dirty="0"/>
              <a:t> (Directory Service) preko IP omrežja. </a:t>
            </a:r>
          </a:p>
          <a:p>
            <a:r>
              <a:rPr lang="sl-SI" noProof="0" dirty="0"/>
              <a:t>LDAPv1 1993 IETF, lažja verzija DAP (X.500)</a:t>
            </a:r>
          </a:p>
          <a:p>
            <a:r>
              <a:rPr lang="sl-SI" noProof="0" dirty="0"/>
              <a:t>LDAPv3 (RFC 2251 1997, </a:t>
            </a:r>
            <a:r>
              <a:rPr lang="sl-SI" b="1" noProof="0" dirty="0"/>
              <a:t>RFC 4511 2006</a:t>
            </a:r>
            <a:r>
              <a:rPr lang="sl-SI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0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9EA3-7B39-EE8C-4976-C772DF3B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/>
              <a:t>Namen in uporaba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4C1D-D1EB-48F2-9265-32B58959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/>
              <a:t>Namen</a:t>
            </a:r>
            <a:r>
              <a:rPr lang="en-US" noProof="0" dirty="0"/>
              <a:t>: S</a:t>
            </a:r>
            <a:r>
              <a:rPr lang="sl-SI" noProof="0" dirty="0"/>
              <a:t>tandardiziran dostop do imenikov storitev preko omrežja</a:t>
            </a:r>
            <a:endParaRPr lang="en-US" dirty="0"/>
          </a:p>
          <a:p>
            <a:r>
              <a:rPr lang="en-US" noProof="0" dirty="0" err="1"/>
              <a:t>Uporaba</a:t>
            </a:r>
            <a:r>
              <a:rPr lang="en-US" noProof="0" dirty="0"/>
              <a:t>:</a:t>
            </a:r>
          </a:p>
          <a:p>
            <a:pPr lvl="1"/>
            <a:r>
              <a:rPr lang="en-US" noProof="0" dirty="0" err="1"/>
              <a:t>Upravljanje</a:t>
            </a:r>
            <a:r>
              <a:rPr lang="en-US" noProof="0" dirty="0"/>
              <a:t> </a:t>
            </a:r>
            <a:r>
              <a:rPr lang="en-US" noProof="0" dirty="0" err="1"/>
              <a:t>uporabnikov</a:t>
            </a:r>
            <a:endParaRPr lang="en-US" noProof="0" dirty="0"/>
          </a:p>
          <a:p>
            <a:pPr lvl="1"/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pravic</a:t>
            </a:r>
            <a:r>
              <a:rPr lang="en-US" dirty="0"/>
              <a:t> </a:t>
            </a:r>
            <a:r>
              <a:rPr lang="en-US" dirty="0" err="1"/>
              <a:t>uporabnikov</a:t>
            </a:r>
            <a:endParaRPr lang="en-US" dirty="0"/>
          </a:p>
          <a:p>
            <a:pPr lvl="1"/>
            <a:r>
              <a:rPr lang="en-US" noProof="0" dirty="0" err="1"/>
              <a:t>Pridobivanje</a:t>
            </a:r>
            <a:r>
              <a:rPr lang="en-US" noProof="0" dirty="0"/>
              <a:t> </a:t>
            </a:r>
            <a:r>
              <a:rPr lang="en-US" noProof="0" dirty="0" err="1"/>
              <a:t>podatkov</a:t>
            </a:r>
            <a:r>
              <a:rPr lang="en-US" noProof="0" dirty="0"/>
              <a:t> o </a:t>
            </a:r>
            <a:r>
              <a:rPr lang="en-US" noProof="0" dirty="0" err="1"/>
              <a:t>raznih</a:t>
            </a:r>
            <a:r>
              <a:rPr lang="en-US" noProof="0" dirty="0"/>
              <a:t> </a:t>
            </a:r>
            <a:r>
              <a:rPr lang="en-US" noProof="0" dirty="0" err="1"/>
              <a:t>objektih</a:t>
            </a:r>
            <a:r>
              <a:rPr lang="en-US" noProof="0" dirty="0"/>
              <a:t> </a:t>
            </a:r>
            <a:r>
              <a:rPr lang="en-US" noProof="0" dirty="0" err="1"/>
              <a:t>iz</a:t>
            </a:r>
            <a:r>
              <a:rPr lang="en-US" noProof="0" dirty="0"/>
              <a:t> </a:t>
            </a:r>
            <a:r>
              <a:rPr lang="en-US" noProof="0" dirty="0" err="1"/>
              <a:t>imenika</a:t>
            </a:r>
            <a:endParaRPr lang="en-US" noProof="0" dirty="0"/>
          </a:p>
          <a:p>
            <a:pPr lvl="1"/>
            <a:r>
              <a:rPr lang="en-US" noProof="0" dirty="0" err="1"/>
              <a:t>Centraliziran</a:t>
            </a:r>
            <a:r>
              <a:rPr lang="en-US" dirty="0"/>
              <a:t>a</a:t>
            </a:r>
            <a:r>
              <a:rPr lang="en-US" noProof="0" dirty="0"/>
              <a:t> </a:t>
            </a:r>
            <a:r>
              <a:rPr lang="en-US" noProof="0" dirty="0" err="1"/>
              <a:t>avtentikacija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9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1313-B209-5D42-DF39-80FA5079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Imenik</a:t>
            </a:r>
            <a:r>
              <a:rPr lang="en-US" dirty="0"/>
              <a:t> </a:t>
            </a:r>
            <a:r>
              <a:rPr lang="en-US" dirty="0" err="1"/>
              <a:t>storitev</a:t>
            </a:r>
            <a:r>
              <a:rPr lang="en-US" dirty="0"/>
              <a:t> (Directory Service)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38E6-39EE-6C00-0833-B6DD561A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Specializirana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podatkov</a:t>
            </a:r>
            <a:endParaRPr lang="en-US" dirty="0"/>
          </a:p>
          <a:p>
            <a:r>
              <a:rPr lang="en-US" dirty="0" err="1"/>
              <a:t>Podatke</a:t>
            </a:r>
            <a:r>
              <a:rPr lang="en-US" dirty="0"/>
              <a:t> -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hrani</a:t>
            </a:r>
            <a:r>
              <a:rPr lang="en-US" dirty="0"/>
              <a:t> v </a:t>
            </a:r>
            <a:r>
              <a:rPr lang="en-US" dirty="0" err="1"/>
              <a:t>drevesni</a:t>
            </a:r>
            <a:r>
              <a:rPr lang="en-US" dirty="0"/>
              <a:t> </a:t>
            </a:r>
            <a:r>
              <a:rPr lang="en-US" dirty="0" err="1"/>
              <a:t>strukturi</a:t>
            </a:r>
            <a:endParaRPr lang="en-US" dirty="0"/>
          </a:p>
          <a:p>
            <a:r>
              <a:rPr lang="en-US" dirty="0" err="1"/>
              <a:t>Hrani</a:t>
            </a:r>
            <a:r>
              <a:rPr lang="en-US" dirty="0"/>
              <a:t> </a:t>
            </a:r>
            <a:r>
              <a:rPr lang="en-US" dirty="0" err="1"/>
              <a:t>uporabnike</a:t>
            </a:r>
            <a:r>
              <a:rPr lang="en-US" dirty="0"/>
              <a:t>, </a:t>
            </a:r>
            <a:r>
              <a:rPr lang="en-US" dirty="0" err="1"/>
              <a:t>skupine</a:t>
            </a:r>
            <a:r>
              <a:rPr lang="en-US" dirty="0"/>
              <a:t>, </a:t>
            </a:r>
            <a:r>
              <a:rPr lang="en-US" dirty="0" err="1"/>
              <a:t>naprave</a:t>
            </a:r>
            <a:r>
              <a:rPr lang="en-US" dirty="0"/>
              <a:t>,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r>
              <a:rPr lang="en-US" dirty="0" err="1"/>
              <a:t>Podatki</a:t>
            </a:r>
            <a:r>
              <a:rPr lang="en-US" dirty="0"/>
              <a:t> so </a:t>
            </a:r>
            <a:r>
              <a:rPr lang="en-US" dirty="0" err="1"/>
              <a:t>pogosto</a:t>
            </a:r>
            <a:r>
              <a:rPr lang="en-US" dirty="0"/>
              <a:t> </a:t>
            </a:r>
            <a:r>
              <a:rPr lang="en-US" dirty="0" err="1"/>
              <a:t>dostopani</a:t>
            </a:r>
            <a:r>
              <a:rPr lang="en-US" dirty="0"/>
              <a:t>, </a:t>
            </a:r>
            <a:r>
              <a:rPr lang="en-US" dirty="0" err="1"/>
              <a:t>redko</a:t>
            </a:r>
            <a:r>
              <a:rPr lang="en-US" dirty="0"/>
              <a:t> </a:t>
            </a:r>
            <a:r>
              <a:rPr lang="en-US" dirty="0" err="1"/>
              <a:t>spremenjeni</a:t>
            </a:r>
            <a:endParaRPr lang="en-US" dirty="0"/>
          </a:p>
          <a:p>
            <a:r>
              <a:rPr lang="en-US" dirty="0" err="1"/>
              <a:t>Primeri</a:t>
            </a:r>
            <a:r>
              <a:rPr lang="en-US" dirty="0"/>
              <a:t>: Microsoft Active Directory, </a:t>
            </a:r>
            <a:r>
              <a:rPr lang="en-US" dirty="0" err="1"/>
              <a:t>OpenLDAP</a:t>
            </a:r>
            <a:r>
              <a:rPr lang="en-US" dirty="0"/>
              <a:t>, </a:t>
            </a:r>
            <a:r>
              <a:rPr lang="en-US" dirty="0" err="1"/>
              <a:t>ApacheDS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70734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D286-4CB2-D1BA-DB9E-FA1BFA53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Zgradba LDAP imenika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1860B1-840D-9AF0-96C4-7A5455B4E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48327"/>
            <a:ext cx="10153861" cy="4301289"/>
          </a:xfrm>
        </p:spPr>
      </p:pic>
    </p:spTree>
    <p:extLst>
      <p:ext uri="{BB962C8B-B14F-4D97-AF65-F5344CB8AC3E}">
        <p14:creationId xmlns:p14="http://schemas.microsoft.com/office/powerpoint/2010/main" val="394999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4CB3E-BD76-ACB1-6F66-0EC41EBFA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F444-9B72-6D37-DD31-C96014A9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Distinguished name (DN)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781AE-2A9C-4ABF-D029-7B9F040B0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55535"/>
            <a:ext cx="6546754" cy="277327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7FA18B1-5BF0-5070-EF74-5619DA7E66A7}"/>
              </a:ext>
            </a:extLst>
          </p:cNvPr>
          <p:cNvSpPr/>
          <p:nvPr/>
        </p:nvSpPr>
        <p:spPr>
          <a:xfrm rot="19088976">
            <a:off x="2836907" y="2783490"/>
            <a:ext cx="3748064" cy="717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B1140-FB55-31CE-470C-A7212DCDA936}"/>
              </a:ext>
            </a:extLst>
          </p:cNvPr>
          <p:cNvSpPr txBox="1"/>
          <p:nvPr/>
        </p:nvSpPr>
        <p:spPr>
          <a:xfrm>
            <a:off x="1371600" y="4790558"/>
            <a:ext cx="428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dn: cn=John Doe,ou=Users,ou=US,o=IBM</a:t>
            </a:r>
          </a:p>
        </p:txBody>
      </p:sp>
    </p:spTree>
    <p:extLst>
      <p:ext uri="{BB962C8B-B14F-4D97-AF65-F5344CB8AC3E}">
        <p14:creationId xmlns:p14="http://schemas.microsoft.com/office/powerpoint/2010/main" val="148521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D57F6-3B20-21EC-80ED-75F687164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374" y="1059736"/>
            <a:ext cx="6725652" cy="4738528"/>
          </a:xfrm>
        </p:spPr>
      </p:pic>
    </p:spTree>
    <p:extLst>
      <p:ext uri="{BB962C8B-B14F-4D97-AF65-F5344CB8AC3E}">
        <p14:creationId xmlns:p14="http://schemas.microsoft.com/office/powerpoint/2010/main" val="280864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31E7-0333-BAAB-EE12-271E9E0B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Akterji</a:t>
            </a:r>
            <a:r>
              <a:rPr lang="en-US" dirty="0"/>
              <a:t> v </a:t>
            </a:r>
            <a:r>
              <a:rPr lang="en-US" dirty="0" err="1"/>
              <a:t>protokolu</a:t>
            </a:r>
            <a:r>
              <a:rPr lang="en-US" dirty="0"/>
              <a:t> LDAP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E249-3411-E238-2570-F4C87B5C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1" dirty="0"/>
              <a:t>LDAP strežnik </a:t>
            </a:r>
            <a:r>
              <a:rPr lang="sl-SI" dirty="0"/>
              <a:t>- hrani in upravlja vnose v imeniku.</a:t>
            </a:r>
            <a:r>
              <a:rPr lang="en-US" dirty="0"/>
              <a:t> TCP/IP port 389 </a:t>
            </a:r>
            <a:r>
              <a:rPr lang="en-US" dirty="0" err="1"/>
              <a:t>ali</a:t>
            </a:r>
            <a:r>
              <a:rPr lang="en-US" dirty="0"/>
              <a:t> (LDAPS)</a:t>
            </a:r>
          </a:p>
          <a:p>
            <a:r>
              <a:rPr lang="sl-SI" b="1" dirty="0"/>
              <a:t>LDAP odjemalec</a:t>
            </a:r>
            <a:r>
              <a:rPr lang="sl-SI" dirty="0"/>
              <a:t> - poizveduje in prejema odgovore od strežnika (npr. e-poštni strežnik, brskalnik, aplikacija za upravljanje uporabnikov).</a:t>
            </a:r>
            <a:endParaRPr lang="en-US" dirty="0"/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2256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AEF4B7B-9EB1-6033-55C8-07936F24F9C4}"/>
              </a:ext>
            </a:extLst>
          </p:cNvPr>
          <p:cNvSpPr/>
          <p:nvPr/>
        </p:nvSpPr>
        <p:spPr>
          <a:xfrm>
            <a:off x="2003257" y="3573379"/>
            <a:ext cx="2454442" cy="2153653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Client</a:t>
            </a:r>
            <a:endParaRPr lang="en-SI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97F6685-E676-8223-C1B9-BF1D31B5CB75}"/>
              </a:ext>
            </a:extLst>
          </p:cNvPr>
          <p:cNvSpPr/>
          <p:nvPr/>
        </p:nvSpPr>
        <p:spPr>
          <a:xfrm>
            <a:off x="7335252" y="1066799"/>
            <a:ext cx="2454442" cy="2153653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LDAP Server</a:t>
            </a:r>
            <a:endParaRPr lang="en-SI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1D119C-FEC8-9AC4-7E19-39EFBDBE97CD}"/>
              </a:ext>
            </a:extLst>
          </p:cNvPr>
          <p:cNvCxnSpPr/>
          <p:nvPr/>
        </p:nvCxnSpPr>
        <p:spPr>
          <a:xfrm flipV="1">
            <a:off x="3817160" y="1871758"/>
            <a:ext cx="3518092" cy="1701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27011D-112F-0F25-EC67-34476A383C1E}"/>
              </a:ext>
            </a:extLst>
          </p:cNvPr>
          <p:cNvSpPr txBox="1"/>
          <p:nvPr/>
        </p:nvSpPr>
        <p:spPr>
          <a:xfrm rot="20084964">
            <a:off x="4276728" y="2258384"/>
            <a:ext cx="282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Prošnja</a:t>
            </a:r>
            <a:r>
              <a:rPr lang="en-US" dirty="0"/>
              <a:t> za TCP </a:t>
            </a:r>
            <a:r>
              <a:rPr lang="en-US" dirty="0" err="1"/>
              <a:t>povezavo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2770663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{CC36511E-DF22-44B1-B932-4B09A9DA671C}tf10001105</Template>
  <TotalTime>125</TotalTime>
  <Words>378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Franklin Gothic Book</vt:lpstr>
      <vt:lpstr>Crop</vt:lpstr>
      <vt:lpstr>Lightweight directory access protocol</vt:lpstr>
      <vt:lpstr>Kaj je LDAP?</vt:lpstr>
      <vt:lpstr>Namen in uporaba</vt:lpstr>
      <vt:lpstr>Imenik storitev (Directory Service)</vt:lpstr>
      <vt:lpstr>Zgradba LDAP imenika</vt:lpstr>
      <vt:lpstr>Distinguished name (DN)</vt:lpstr>
      <vt:lpstr>PowerPoint Presentation</vt:lpstr>
      <vt:lpstr>Akterji v protokolu LDAP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Vrste LDAP operacij</vt:lpstr>
      <vt:lpstr>Primer - Search</vt:lpstr>
      <vt:lpstr>Primer - Compare</vt:lpstr>
      <vt:lpstr>Avtentikacijski modeli – operacija Bind</vt:lpstr>
      <vt:lpstr>RCF Specifikacija LDAPv3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Urban Gajšek</dc:creator>
  <cp:lastModifiedBy>Urban Gajšek</cp:lastModifiedBy>
  <cp:revision>11</cp:revision>
  <dcterms:created xsi:type="dcterms:W3CDTF">2025-03-07T06:31:51Z</dcterms:created>
  <dcterms:modified xsi:type="dcterms:W3CDTF">2025-03-07T08:37:05Z</dcterms:modified>
</cp:coreProperties>
</file>