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Poppins Semi-Bold" charset="1" panose="00000700000000000000"/>
      <p:regular r:id="rId21"/>
    </p:embeddedFont>
    <p:embeddedFont>
      <p:font typeface="Playlist Script" charset="1" panose="00000000000000000000"/>
      <p:regular r:id="rId22"/>
    </p:embeddedFont>
    <p:embeddedFont>
      <p:font typeface="Poppins" charset="1" panose="00000500000000000000"/>
      <p:regular r:id="rId23"/>
    </p:embeddedFont>
    <p:embeddedFont>
      <p:font typeface="Poppins Bold" charset="1" panose="00000800000000000000"/>
      <p:regular r:id="rId24"/>
    </p:embeddedFont>
    <p:embeddedFont>
      <p:font typeface="Canva Sans Bold" charset="1" panose="020B0803030501040103"/>
      <p:regular r:id="rId25"/>
    </p:embeddedFont>
    <p:embeddedFont>
      <p:font typeface="Canva Sans" charset="1" panose="020B0503030501040103"/>
      <p:regular r:id="rId26"/>
    </p:embeddedFont>
    <p:embeddedFont>
      <p:font typeface="Open Sauce Bold" charset="1" panose="00000800000000000000"/>
      <p:regular r:id="rId27"/>
    </p:embeddedFont>
    <p:embeddedFont>
      <p:font typeface="Open Sauce Semi-Bold" charset="1" panose="00000700000000000000"/>
      <p:regular r:id="rId28"/>
    </p:embeddedFont>
    <p:embeddedFont>
      <p:font typeface="Open Sauce" charset="1" panose="000005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 Id="rId3" Target="../media/image14.jpe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jpeg" Type="http://schemas.openxmlformats.org/officeDocument/2006/relationships/image"/><Relationship Id="rId4" Target="../media/image17.jpeg" Type="http://schemas.openxmlformats.org/officeDocument/2006/relationships/image"/><Relationship Id="rId5" Target="../media/image18.jpeg" Type="http://schemas.openxmlformats.org/officeDocument/2006/relationships/image"/><Relationship Id="rId6" Target="../media/image19.jpeg" Type="http://schemas.openxmlformats.org/officeDocument/2006/relationships/image"/><Relationship Id="rId7" Target="../media/image20.jpeg" Type="http://schemas.openxmlformats.org/officeDocument/2006/relationships/image"/><Relationship Id="rId8" Target="../media/image21.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22.jpe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jpeg" Type="http://schemas.openxmlformats.org/officeDocument/2006/relationships/image"/><Relationship Id="rId3" Target="../media/image30.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 Id="rId3" Target="../media/image11.jpe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111" r="0" b="-9111"/>
            </a:stretch>
          </a:blipFill>
        </p:spPr>
      </p:sp>
      <p:grpSp>
        <p:nvGrpSpPr>
          <p:cNvPr name="Group 3" id="3"/>
          <p:cNvGrpSpPr/>
          <p:nvPr/>
        </p:nvGrpSpPr>
        <p:grpSpPr>
          <a:xfrm rot="0">
            <a:off x="0" y="0"/>
            <a:ext cx="16993741" cy="10287000"/>
            <a:chOff x="0" y="0"/>
            <a:chExt cx="4475718" cy="2709333"/>
          </a:xfrm>
        </p:grpSpPr>
        <p:sp>
          <p:nvSpPr>
            <p:cNvPr name="Freeform 4" id="4"/>
            <p:cNvSpPr/>
            <p:nvPr/>
          </p:nvSpPr>
          <p:spPr>
            <a:xfrm flipH="false" flipV="false" rot="0">
              <a:off x="0" y="0"/>
              <a:ext cx="4475718" cy="2709333"/>
            </a:xfrm>
            <a:custGeom>
              <a:avLst/>
              <a:gdLst/>
              <a:ahLst/>
              <a:cxnLst/>
              <a:rect r="r" b="b" t="t" l="l"/>
              <a:pathLst>
                <a:path h="2709333" w="4475718">
                  <a:moveTo>
                    <a:pt x="0" y="0"/>
                  </a:moveTo>
                  <a:lnTo>
                    <a:pt x="4475718" y="0"/>
                  </a:lnTo>
                  <a:lnTo>
                    <a:pt x="4475718" y="2709333"/>
                  </a:lnTo>
                  <a:lnTo>
                    <a:pt x="0" y="2709333"/>
                  </a:lnTo>
                  <a:close/>
                </a:path>
              </a:pathLst>
            </a:custGeom>
            <a:gradFill rotWithShape="true">
              <a:gsLst>
                <a:gs pos="0">
                  <a:srgbClr val="FFFFFF">
                    <a:alpha val="100000"/>
                  </a:srgbClr>
                </a:gs>
                <a:gs pos="50000">
                  <a:srgbClr val="FFFFFF">
                    <a:alpha val="66500"/>
                  </a:srgbClr>
                </a:gs>
                <a:gs pos="100000">
                  <a:srgbClr val="FFFFFF">
                    <a:alpha val="0"/>
                  </a:srgbClr>
                </a:gs>
              </a:gsLst>
              <a:lin ang="0"/>
            </a:gradFill>
          </p:spPr>
        </p:sp>
        <p:sp>
          <p:nvSpPr>
            <p:cNvPr name="TextBox 5" id="5"/>
            <p:cNvSpPr txBox="true"/>
            <p:nvPr/>
          </p:nvSpPr>
          <p:spPr>
            <a:xfrm>
              <a:off x="0" y="-38100"/>
              <a:ext cx="4475718" cy="2747433"/>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535339" y="3099858"/>
            <a:ext cx="12592349" cy="3253591"/>
          </a:xfrm>
          <a:prstGeom prst="rect">
            <a:avLst/>
          </a:prstGeom>
        </p:spPr>
        <p:txBody>
          <a:bodyPr anchor="t" rtlCol="false" tIns="0" lIns="0" bIns="0" rIns="0">
            <a:spAutoFit/>
          </a:bodyPr>
          <a:lstStyle/>
          <a:p>
            <a:pPr algn="l" marL="0" indent="0" lvl="0">
              <a:lnSpc>
                <a:spcPts val="23711"/>
              </a:lnSpc>
            </a:pPr>
            <a:r>
              <a:rPr lang="en-US" b="true" sz="20983" spc="-1258">
                <a:solidFill>
                  <a:srgbClr val="184A57"/>
                </a:solidFill>
                <a:latin typeface="Poppins Semi-Bold"/>
                <a:ea typeface="Poppins Semi-Bold"/>
                <a:cs typeface="Poppins Semi-Bold"/>
                <a:sym typeface="Poppins Semi-Bold"/>
              </a:rPr>
              <a:t>TOURISM</a:t>
            </a:r>
          </a:p>
        </p:txBody>
      </p:sp>
      <p:grpSp>
        <p:nvGrpSpPr>
          <p:cNvPr name="Group 7" id="7"/>
          <p:cNvGrpSpPr/>
          <p:nvPr/>
        </p:nvGrpSpPr>
        <p:grpSpPr>
          <a:xfrm rot="0">
            <a:off x="14137720" y="1033434"/>
            <a:ext cx="3121580" cy="514895"/>
            <a:chOff x="0" y="0"/>
            <a:chExt cx="1036428" cy="170955"/>
          </a:xfrm>
        </p:grpSpPr>
        <p:sp>
          <p:nvSpPr>
            <p:cNvPr name="Freeform 8" id="8"/>
            <p:cNvSpPr/>
            <p:nvPr/>
          </p:nvSpPr>
          <p:spPr>
            <a:xfrm flipH="false" flipV="false" rot="0">
              <a:off x="0" y="0"/>
              <a:ext cx="1036428" cy="170955"/>
            </a:xfrm>
            <a:custGeom>
              <a:avLst/>
              <a:gdLst/>
              <a:ahLst/>
              <a:cxnLst/>
              <a:rect r="r" b="b" t="t" l="l"/>
              <a:pathLst>
                <a:path h="170955" w="1036428">
                  <a:moveTo>
                    <a:pt x="85478" y="0"/>
                  </a:moveTo>
                  <a:lnTo>
                    <a:pt x="950950" y="0"/>
                  </a:lnTo>
                  <a:cubicBezTo>
                    <a:pt x="973620" y="0"/>
                    <a:pt x="995362" y="9006"/>
                    <a:pt x="1011392" y="25036"/>
                  </a:cubicBezTo>
                  <a:cubicBezTo>
                    <a:pt x="1027422" y="41066"/>
                    <a:pt x="1036428" y="62808"/>
                    <a:pt x="1036428" y="85478"/>
                  </a:cubicBezTo>
                  <a:lnTo>
                    <a:pt x="1036428" y="85478"/>
                  </a:lnTo>
                  <a:cubicBezTo>
                    <a:pt x="1036428" y="132686"/>
                    <a:pt x="998158" y="170955"/>
                    <a:pt x="950950" y="170955"/>
                  </a:cubicBezTo>
                  <a:lnTo>
                    <a:pt x="85478" y="170955"/>
                  </a:lnTo>
                  <a:cubicBezTo>
                    <a:pt x="62808" y="170955"/>
                    <a:pt x="41066" y="161950"/>
                    <a:pt x="25036" y="145920"/>
                  </a:cubicBezTo>
                  <a:cubicBezTo>
                    <a:pt x="9006" y="129889"/>
                    <a:pt x="0" y="108148"/>
                    <a:pt x="0" y="85478"/>
                  </a:cubicBezTo>
                  <a:lnTo>
                    <a:pt x="0" y="85478"/>
                  </a:lnTo>
                  <a:cubicBezTo>
                    <a:pt x="0" y="62808"/>
                    <a:pt x="9006" y="41066"/>
                    <a:pt x="25036" y="25036"/>
                  </a:cubicBezTo>
                  <a:cubicBezTo>
                    <a:pt x="41066" y="9006"/>
                    <a:pt x="62808" y="0"/>
                    <a:pt x="85478" y="0"/>
                  </a:cubicBezTo>
                  <a:close/>
                </a:path>
              </a:pathLst>
            </a:custGeom>
            <a:solidFill>
              <a:srgbClr val="184A57"/>
            </a:solidFill>
          </p:spPr>
        </p:sp>
        <p:sp>
          <p:nvSpPr>
            <p:cNvPr name="TextBox 9" id="9"/>
            <p:cNvSpPr txBox="true"/>
            <p:nvPr/>
          </p:nvSpPr>
          <p:spPr>
            <a:xfrm>
              <a:off x="0" y="-57150"/>
              <a:ext cx="1036428" cy="228105"/>
            </a:xfrm>
            <a:prstGeom prst="rect">
              <a:avLst/>
            </a:prstGeom>
          </p:spPr>
          <p:txBody>
            <a:bodyPr anchor="ctr" rtlCol="false" tIns="50800" lIns="50800" bIns="50800" rIns="50800"/>
            <a:lstStyle/>
            <a:p>
              <a:pPr algn="ctr">
                <a:lnSpc>
                  <a:spcPts val="2799"/>
                </a:lnSpc>
              </a:pPr>
            </a:p>
          </p:txBody>
        </p:sp>
      </p:grpSp>
      <p:grpSp>
        <p:nvGrpSpPr>
          <p:cNvPr name="Group 10" id="10"/>
          <p:cNvGrpSpPr/>
          <p:nvPr/>
        </p:nvGrpSpPr>
        <p:grpSpPr>
          <a:xfrm rot="0">
            <a:off x="6303197" y="1033434"/>
            <a:ext cx="1411442" cy="514895"/>
            <a:chOff x="0" y="0"/>
            <a:chExt cx="468627" cy="170955"/>
          </a:xfrm>
        </p:grpSpPr>
        <p:sp>
          <p:nvSpPr>
            <p:cNvPr name="Freeform 11" id="11"/>
            <p:cNvSpPr/>
            <p:nvPr/>
          </p:nvSpPr>
          <p:spPr>
            <a:xfrm flipH="false" flipV="false" rot="0">
              <a:off x="0" y="0"/>
              <a:ext cx="468627" cy="170955"/>
            </a:xfrm>
            <a:custGeom>
              <a:avLst/>
              <a:gdLst/>
              <a:ahLst/>
              <a:cxnLst/>
              <a:rect r="r" b="b" t="t" l="l"/>
              <a:pathLst>
                <a:path h="170955" w="468627">
                  <a:moveTo>
                    <a:pt x="85478" y="0"/>
                  </a:moveTo>
                  <a:lnTo>
                    <a:pt x="383150" y="0"/>
                  </a:lnTo>
                  <a:cubicBezTo>
                    <a:pt x="430358" y="0"/>
                    <a:pt x="468627" y="38270"/>
                    <a:pt x="468627" y="85478"/>
                  </a:cubicBezTo>
                  <a:lnTo>
                    <a:pt x="468627" y="85478"/>
                  </a:lnTo>
                  <a:cubicBezTo>
                    <a:pt x="468627" y="108148"/>
                    <a:pt x="459622" y="129889"/>
                    <a:pt x="443591" y="145920"/>
                  </a:cubicBezTo>
                  <a:cubicBezTo>
                    <a:pt x="427561" y="161950"/>
                    <a:pt x="405820" y="170955"/>
                    <a:pt x="383150" y="170955"/>
                  </a:cubicBezTo>
                  <a:lnTo>
                    <a:pt x="85478" y="170955"/>
                  </a:lnTo>
                  <a:cubicBezTo>
                    <a:pt x="62808" y="170955"/>
                    <a:pt x="41066" y="161950"/>
                    <a:pt x="25036" y="145920"/>
                  </a:cubicBezTo>
                  <a:cubicBezTo>
                    <a:pt x="9006" y="129889"/>
                    <a:pt x="0" y="108148"/>
                    <a:pt x="0" y="85478"/>
                  </a:cubicBezTo>
                  <a:lnTo>
                    <a:pt x="0" y="85478"/>
                  </a:lnTo>
                  <a:cubicBezTo>
                    <a:pt x="0" y="62808"/>
                    <a:pt x="9006" y="41066"/>
                    <a:pt x="25036" y="25036"/>
                  </a:cubicBezTo>
                  <a:cubicBezTo>
                    <a:pt x="41066" y="9006"/>
                    <a:pt x="62808" y="0"/>
                    <a:pt x="85478" y="0"/>
                  </a:cubicBezTo>
                  <a:close/>
                </a:path>
              </a:pathLst>
            </a:custGeom>
            <a:solidFill>
              <a:srgbClr val="F78D00"/>
            </a:solidFill>
          </p:spPr>
        </p:sp>
        <p:sp>
          <p:nvSpPr>
            <p:cNvPr name="TextBox 12" id="12"/>
            <p:cNvSpPr txBox="true"/>
            <p:nvPr/>
          </p:nvSpPr>
          <p:spPr>
            <a:xfrm>
              <a:off x="0" y="-57150"/>
              <a:ext cx="468627" cy="228105"/>
            </a:xfrm>
            <a:prstGeom prst="rect">
              <a:avLst/>
            </a:prstGeom>
          </p:spPr>
          <p:txBody>
            <a:bodyPr anchor="ctr" rtlCol="false" tIns="50800" lIns="50800" bIns="50800" rIns="50800"/>
            <a:lstStyle/>
            <a:p>
              <a:pPr algn="ctr">
                <a:lnSpc>
                  <a:spcPts val="2799"/>
                </a:lnSpc>
              </a:pPr>
            </a:p>
          </p:txBody>
        </p:sp>
      </p:grpSp>
      <p:grpSp>
        <p:nvGrpSpPr>
          <p:cNvPr name="Group 13" id="13"/>
          <p:cNvGrpSpPr/>
          <p:nvPr/>
        </p:nvGrpSpPr>
        <p:grpSpPr>
          <a:xfrm rot="0">
            <a:off x="7745688" y="8550052"/>
            <a:ext cx="4146647" cy="4146647"/>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F78D00"/>
              </a:solidFill>
              <a:prstDash val="lgDash"/>
              <a:miter/>
            </a:ln>
          </p:spPr>
        </p:sp>
        <p:sp>
          <p:nvSpPr>
            <p:cNvPr name="TextBox 15" id="15"/>
            <p:cNvSpPr txBox="true"/>
            <p:nvPr/>
          </p:nvSpPr>
          <p:spPr>
            <a:xfrm>
              <a:off x="76200" y="19050"/>
              <a:ext cx="660400" cy="717550"/>
            </a:xfrm>
            <a:prstGeom prst="rect">
              <a:avLst/>
            </a:prstGeom>
          </p:spPr>
          <p:txBody>
            <a:bodyPr anchor="ctr" rtlCol="false" tIns="50800" lIns="50800" bIns="50800" rIns="50800"/>
            <a:lstStyle/>
            <a:p>
              <a:pPr algn="ctr">
                <a:lnSpc>
                  <a:spcPts val="2799"/>
                </a:lnSpc>
              </a:pPr>
            </a:p>
          </p:txBody>
        </p:sp>
      </p:grpSp>
      <p:grpSp>
        <p:nvGrpSpPr>
          <p:cNvPr name="Group 16" id="16"/>
          <p:cNvGrpSpPr/>
          <p:nvPr/>
        </p:nvGrpSpPr>
        <p:grpSpPr>
          <a:xfrm rot="0">
            <a:off x="8028655" y="8833018"/>
            <a:ext cx="3580714" cy="3580714"/>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4A57"/>
            </a:solidFill>
          </p:spPr>
        </p:sp>
        <p:sp>
          <p:nvSpPr>
            <p:cNvPr name="TextBox 18" id="18"/>
            <p:cNvSpPr txBox="true"/>
            <p:nvPr/>
          </p:nvSpPr>
          <p:spPr>
            <a:xfrm>
              <a:off x="76200" y="19050"/>
              <a:ext cx="660400" cy="717550"/>
            </a:xfrm>
            <a:prstGeom prst="rect">
              <a:avLst/>
            </a:prstGeom>
          </p:spPr>
          <p:txBody>
            <a:bodyPr anchor="ctr" rtlCol="false" tIns="50800" lIns="50800" bIns="50800" rIns="50800"/>
            <a:lstStyle/>
            <a:p>
              <a:pPr algn="ctr">
                <a:lnSpc>
                  <a:spcPts val="2799"/>
                </a:lnSpc>
              </a:pPr>
            </a:p>
          </p:txBody>
        </p:sp>
      </p:grpSp>
      <p:grpSp>
        <p:nvGrpSpPr>
          <p:cNvPr name="Group 19" id="19"/>
          <p:cNvGrpSpPr/>
          <p:nvPr/>
        </p:nvGrpSpPr>
        <p:grpSpPr>
          <a:xfrm rot="0">
            <a:off x="12438670" y="2015640"/>
            <a:ext cx="484143" cy="484143"/>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F78D00"/>
              </a:solidFill>
              <a:prstDash val="lgDash"/>
              <a:miter/>
            </a:ln>
          </p:spPr>
        </p:sp>
        <p:sp>
          <p:nvSpPr>
            <p:cNvPr name="TextBox 21" id="21"/>
            <p:cNvSpPr txBox="true"/>
            <p:nvPr/>
          </p:nvSpPr>
          <p:spPr>
            <a:xfrm>
              <a:off x="76200" y="19050"/>
              <a:ext cx="660400" cy="717550"/>
            </a:xfrm>
            <a:prstGeom prst="rect">
              <a:avLst/>
            </a:prstGeom>
          </p:spPr>
          <p:txBody>
            <a:bodyPr anchor="ctr" rtlCol="false" tIns="50800" lIns="50800" bIns="50800" rIns="50800"/>
            <a:lstStyle/>
            <a:p>
              <a:pPr algn="ctr">
                <a:lnSpc>
                  <a:spcPts val="2799"/>
                </a:lnSpc>
              </a:pPr>
            </a:p>
          </p:txBody>
        </p:sp>
      </p:grpSp>
      <p:grpSp>
        <p:nvGrpSpPr>
          <p:cNvPr name="Group 22" id="22"/>
          <p:cNvGrpSpPr/>
          <p:nvPr/>
        </p:nvGrpSpPr>
        <p:grpSpPr>
          <a:xfrm rot="0">
            <a:off x="12524961" y="2101931"/>
            <a:ext cx="311561" cy="311561"/>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4A57"/>
            </a:solidFill>
          </p:spPr>
        </p:sp>
        <p:sp>
          <p:nvSpPr>
            <p:cNvPr name="TextBox 24" id="24"/>
            <p:cNvSpPr txBox="true"/>
            <p:nvPr/>
          </p:nvSpPr>
          <p:spPr>
            <a:xfrm>
              <a:off x="76200" y="19050"/>
              <a:ext cx="660400" cy="717550"/>
            </a:xfrm>
            <a:prstGeom prst="rect">
              <a:avLst/>
            </a:prstGeom>
          </p:spPr>
          <p:txBody>
            <a:bodyPr anchor="ctr" rtlCol="false" tIns="50800" lIns="50800" bIns="50800" rIns="50800"/>
            <a:lstStyle/>
            <a:p>
              <a:pPr algn="ctr">
                <a:lnSpc>
                  <a:spcPts val="2799"/>
                </a:lnSpc>
              </a:pPr>
            </a:p>
          </p:txBody>
        </p:sp>
      </p:grpSp>
      <p:grpSp>
        <p:nvGrpSpPr>
          <p:cNvPr name="Group 25" id="25"/>
          <p:cNvGrpSpPr/>
          <p:nvPr/>
        </p:nvGrpSpPr>
        <p:grpSpPr>
          <a:xfrm rot="0">
            <a:off x="0" y="7076565"/>
            <a:ext cx="6685939" cy="3108548"/>
            <a:chOff x="0" y="0"/>
            <a:chExt cx="1951885" cy="907506"/>
          </a:xfrm>
        </p:grpSpPr>
        <p:sp>
          <p:nvSpPr>
            <p:cNvPr name="Freeform 26" id="26"/>
            <p:cNvSpPr/>
            <p:nvPr/>
          </p:nvSpPr>
          <p:spPr>
            <a:xfrm flipH="false" flipV="false" rot="0">
              <a:off x="0" y="0"/>
              <a:ext cx="1951885" cy="907506"/>
            </a:xfrm>
            <a:custGeom>
              <a:avLst/>
              <a:gdLst/>
              <a:ahLst/>
              <a:cxnLst/>
              <a:rect r="r" b="b" t="t" l="l"/>
              <a:pathLst>
                <a:path h="907506" w="1951885">
                  <a:moveTo>
                    <a:pt x="110004" y="0"/>
                  </a:moveTo>
                  <a:lnTo>
                    <a:pt x="1841881" y="0"/>
                  </a:lnTo>
                  <a:cubicBezTo>
                    <a:pt x="1902634" y="0"/>
                    <a:pt x="1951885" y="49251"/>
                    <a:pt x="1951885" y="110004"/>
                  </a:cubicBezTo>
                  <a:lnTo>
                    <a:pt x="1951885" y="797502"/>
                  </a:lnTo>
                  <a:cubicBezTo>
                    <a:pt x="1951885" y="826676"/>
                    <a:pt x="1940295" y="854656"/>
                    <a:pt x="1919666" y="875286"/>
                  </a:cubicBezTo>
                  <a:cubicBezTo>
                    <a:pt x="1899036" y="895916"/>
                    <a:pt x="1871056" y="907506"/>
                    <a:pt x="1841881" y="907506"/>
                  </a:cubicBezTo>
                  <a:lnTo>
                    <a:pt x="110004" y="907506"/>
                  </a:lnTo>
                  <a:cubicBezTo>
                    <a:pt x="80829" y="907506"/>
                    <a:pt x="52849" y="895916"/>
                    <a:pt x="32220" y="875286"/>
                  </a:cubicBezTo>
                  <a:cubicBezTo>
                    <a:pt x="11590" y="854656"/>
                    <a:pt x="0" y="826676"/>
                    <a:pt x="0" y="797502"/>
                  </a:cubicBezTo>
                  <a:lnTo>
                    <a:pt x="0" y="110004"/>
                  </a:lnTo>
                  <a:cubicBezTo>
                    <a:pt x="0" y="80829"/>
                    <a:pt x="11590" y="52849"/>
                    <a:pt x="32220" y="32220"/>
                  </a:cubicBezTo>
                  <a:cubicBezTo>
                    <a:pt x="52849" y="11590"/>
                    <a:pt x="80829" y="0"/>
                    <a:pt x="110004" y="0"/>
                  </a:cubicBezTo>
                  <a:close/>
                </a:path>
              </a:pathLst>
            </a:custGeom>
            <a:solidFill>
              <a:srgbClr val="FFFFFF"/>
            </a:solidFill>
            <a:ln w="28575" cap="rnd">
              <a:solidFill>
                <a:srgbClr val="F78D00"/>
              </a:solidFill>
              <a:prstDash val="solid"/>
              <a:round/>
            </a:ln>
          </p:spPr>
        </p:sp>
        <p:sp>
          <p:nvSpPr>
            <p:cNvPr name="TextBox 27" id="27"/>
            <p:cNvSpPr txBox="true"/>
            <p:nvPr/>
          </p:nvSpPr>
          <p:spPr>
            <a:xfrm>
              <a:off x="0" y="-38100"/>
              <a:ext cx="1951885" cy="945606"/>
            </a:xfrm>
            <a:prstGeom prst="rect">
              <a:avLst/>
            </a:prstGeom>
          </p:spPr>
          <p:txBody>
            <a:bodyPr anchor="ctr" rtlCol="false" tIns="50800" lIns="50800" bIns="50800" rIns="50800"/>
            <a:lstStyle/>
            <a:p>
              <a:pPr algn="ctr">
                <a:lnSpc>
                  <a:spcPts val="2659"/>
                </a:lnSpc>
                <a:spcBef>
                  <a:spcPct val="0"/>
                </a:spcBef>
              </a:pPr>
            </a:p>
          </p:txBody>
        </p:sp>
      </p:grpSp>
      <p:grpSp>
        <p:nvGrpSpPr>
          <p:cNvPr name="Group 28" id="28"/>
          <p:cNvGrpSpPr/>
          <p:nvPr/>
        </p:nvGrpSpPr>
        <p:grpSpPr>
          <a:xfrm rot="0">
            <a:off x="459040" y="7404820"/>
            <a:ext cx="5767859" cy="2452037"/>
            <a:chOff x="0" y="0"/>
            <a:chExt cx="1683862" cy="715845"/>
          </a:xfrm>
        </p:grpSpPr>
        <p:sp>
          <p:nvSpPr>
            <p:cNvPr name="Freeform 29" id="29"/>
            <p:cNvSpPr/>
            <p:nvPr/>
          </p:nvSpPr>
          <p:spPr>
            <a:xfrm flipH="false" flipV="false" rot="0">
              <a:off x="0" y="0"/>
              <a:ext cx="1683862" cy="715845"/>
            </a:xfrm>
            <a:custGeom>
              <a:avLst/>
              <a:gdLst/>
              <a:ahLst/>
              <a:cxnLst/>
              <a:rect r="r" b="b" t="t" l="l"/>
              <a:pathLst>
                <a:path h="715845" w="1683862">
                  <a:moveTo>
                    <a:pt x="51006" y="0"/>
                  </a:moveTo>
                  <a:lnTo>
                    <a:pt x="1632856" y="0"/>
                  </a:lnTo>
                  <a:cubicBezTo>
                    <a:pt x="1661026" y="0"/>
                    <a:pt x="1683862" y="22836"/>
                    <a:pt x="1683862" y="51006"/>
                  </a:cubicBezTo>
                  <a:lnTo>
                    <a:pt x="1683862" y="664839"/>
                  </a:lnTo>
                  <a:cubicBezTo>
                    <a:pt x="1683862" y="678367"/>
                    <a:pt x="1678488" y="691340"/>
                    <a:pt x="1668923" y="700906"/>
                  </a:cubicBezTo>
                  <a:cubicBezTo>
                    <a:pt x="1659357" y="710471"/>
                    <a:pt x="1646384" y="715845"/>
                    <a:pt x="1632856" y="715845"/>
                  </a:cubicBezTo>
                  <a:lnTo>
                    <a:pt x="51006" y="715845"/>
                  </a:lnTo>
                  <a:cubicBezTo>
                    <a:pt x="37478" y="715845"/>
                    <a:pt x="24505" y="710471"/>
                    <a:pt x="14939" y="700906"/>
                  </a:cubicBezTo>
                  <a:cubicBezTo>
                    <a:pt x="5374" y="691340"/>
                    <a:pt x="0" y="678367"/>
                    <a:pt x="0" y="664839"/>
                  </a:cubicBezTo>
                  <a:lnTo>
                    <a:pt x="0" y="51006"/>
                  </a:lnTo>
                  <a:cubicBezTo>
                    <a:pt x="0" y="22836"/>
                    <a:pt x="22836" y="0"/>
                    <a:pt x="51006" y="0"/>
                  </a:cubicBezTo>
                  <a:close/>
                </a:path>
              </a:pathLst>
            </a:custGeom>
            <a:solidFill>
              <a:srgbClr val="184A57"/>
            </a:solidFill>
            <a:ln cap="rnd">
              <a:noFill/>
              <a:prstDash val="solid"/>
              <a:round/>
            </a:ln>
          </p:spPr>
        </p:sp>
        <p:sp>
          <p:nvSpPr>
            <p:cNvPr name="TextBox 30" id="30"/>
            <p:cNvSpPr txBox="true"/>
            <p:nvPr/>
          </p:nvSpPr>
          <p:spPr>
            <a:xfrm>
              <a:off x="0" y="-38100"/>
              <a:ext cx="1683862" cy="753945"/>
            </a:xfrm>
            <a:prstGeom prst="rect">
              <a:avLst/>
            </a:prstGeom>
          </p:spPr>
          <p:txBody>
            <a:bodyPr anchor="ctr" rtlCol="false" tIns="50800" lIns="50800" bIns="50800" rIns="50800"/>
            <a:lstStyle/>
            <a:p>
              <a:pPr algn="ctr">
                <a:lnSpc>
                  <a:spcPts val="2659"/>
                </a:lnSpc>
                <a:spcBef>
                  <a:spcPct val="0"/>
                </a:spcBef>
              </a:pPr>
            </a:p>
          </p:txBody>
        </p:sp>
      </p:grpSp>
      <p:sp>
        <p:nvSpPr>
          <p:cNvPr name="Freeform 31" id="31"/>
          <p:cNvSpPr/>
          <p:nvPr/>
        </p:nvSpPr>
        <p:spPr>
          <a:xfrm flipH="false" flipV="false" rot="0">
            <a:off x="16827536" y="1128625"/>
            <a:ext cx="332410" cy="332410"/>
          </a:xfrm>
          <a:custGeom>
            <a:avLst/>
            <a:gdLst/>
            <a:ahLst/>
            <a:cxnLst/>
            <a:rect r="r" b="b" t="t" l="l"/>
            <a:pathLst>
              <a:path h="332410" w="332410">
                <a:moveTo>
                  <a:pt x="0" y="0"/>
                </a:moveTo>
                <a:lnTo>
                  <a:pt x="332410" y="0"/>
                </a:lnTo>
                <a:lnTo>
                  <a:pt x="332410" y="332410"/>
                </a:lnTo>
                <a:lnTo>
                  <a:pt x="0" y="3324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2" id="32"/>
          <p:cNvSpPr txBox="true"/>
          <p:nvPr/>
        </p:nvSpPr>
        <p:spPr>
          <a:xfrm rot="0">
            <a:off x="7714639" y="5946404"/>
            <a:ext cx="7093167" cy="1625240"/>
          </a:xfrm>
          <a:prstGeom prst="rect">
            <a:avLst/>
          </a:prstGeom>
        </p:spPr>
        <p:txBody>
          <a:bodyPr anchor="t" rtlCol="false" tIns="0" lIns="0" bIns="0" rIns="0">
            <a:spAutoFit/>
          </a:bodyPr>
          <a:lstStyle/>
          <a:p>
            <a:pPr algn="l" marL="0" indent="0" lvl="0">
              <a:lnSpc>
                <a:spcPts val="12046"/>
              </a:lnSpc>
            </a:pPr>
            <a:r>
              <a:rPr lang="en-US" sz="11927">
                <a:solidFill>
                  <a:srgbClr val="F78D00"/>
                </a:solidFill>
                <a:latin typeface="Playlist Script"/>
                <a:ea typeface="Playlist Script"/>
                <a:cs typeface="Playlist Script"/>
                <a:sym typeface="Playlist Script"/>
              </a:rPr>
              <a:t>Preferences</a:t>
            </a:r>
          </a:p>
        </p:txBody>
      </p:sp>
      <p:sp>
        <p:nvSpPr>
          <p:cNvPr name="TextBox 33" id="33"/>
          <p:cNvSpPr txBox="true"/>
          <p:nvPr/>
        </p:nvSpPr>
        <p:spPr>
          <a:xfrm rot="0">
            <a:off x="6431008" y="1086830"/>
            <a:ext cx="1155820" cy="358775"/>
          </a:xfrm>
          <a:prstGeom prst="rect">
            <a:avLst/>
          </a:prstGeom>
        </p:spPr>
        <p:txBody>
          <a:bodyPr anchor="t" rtlCol="false" tIns="0" lIns="0" bIns="0" rIns="0">
            <a:spAutoFit/>
          </a:bodyPr>
          <a:lstStyle/>
          <a:p>
            <a:pPr algn="ctr">
              <a:lnSpc>
                <a:spcPts val="2799"/>
              </a:lnSpc>
            </a:pPr>
            <a:r>
              <a:rPr lang="en-US" sz="1999">
                <a:solidFill>
                  <a:srgbClr val="000000"/>
                </a:solidFill>
                <a:latin typeface="Poppins"/>
                <a:ea typeface="Poppins"/>
                <a:cs typeface="Poppins"/>
                <a:sym typeface="Poppins"/>
              </a:rPr>
              <a:t>Home</a:t>
            </a:r>
          </a:p>
        </p:txBody>
      </p:sp>
      <p:sp>
        <p:nvSpPr>
          <p:cNvPr name="TextBox 34" id="34"/>
          <p:cNvSpPr txBox="true"/>
          <p:nvPr/>
        </p:nvSpPr>
        <p:spPr>
          <a:xfrm rot="0">
            <a:off x="7947149" y="1086830"/>
            <a:ext cx="1871863" cy="358850"/>
          </a:xfrm>
          <a:prstGeom prst="rect">
            <a:avLst/>
          </a:prstGeom>
        </p:spPr>
        <p:txBody>
          <a:bodyPr anchor="t" rtlCol="false" tIns="0" lIns="0" bIns="0" rIns="0">
            <a:spAutoFit/>
          </a:bodyPr>
          <a:lstStyle/>
          <a:p>
            <a:pPr algn="ctr">
              <a:lnSpc>
                <a:spcPts val="2799"/>
              </a:lnSpc>
            </a:pPr>
            <a:r>
              <a:rPr lang="en-US" sz="1999">
                <a:solidFill>
                  <a:srgbClr val="000000"/>
                </a:solidFill>
                <a:latin typeface="Poppins"/>
                <a:ea typeface="Poppins"/>
                <a:cs typeface="Poppins"/>
                <a:sym typeface="Poppins"/>
              </a:rPr>
              <a:t>About Us</a:t>
            </a:r>
          </a:p>
        </p:txBody>
      </p:sp>
      <p:sp>
        <p:nvSpPr>
          <p:cNvPr name="TextBox 35" id="35"/>
          <p:cNvSpPr txBox="true"/>
          <p:nvPr/>
        </p:nvSpPr>
        <p:spPr>
          <a:xfrm rot="0">
            <a:off x="9985129" y="1086830"/>
            <a:ext cx="1871863" cy="358775"/>
          </a:xfrm>
          <a:prstGeom prst="rect">
            <a:avLst/>
          </a:prstGeom>
        </p:spPr>
        <p:txBody>
          <a:bodyPr anchor="t" rtlCol="false" tIns="0" lIns="0" bIns="0" rIns="0">
            <a:spAutoFit/>
          </a:bodyPr>
          <a:lstStyle/>
          <a:p>
            <a:pPr algn="ctr">
              <a:lnSpc>
                <a:spcPts val="2799"/>
              </a:lnSpc>
            </a:pPr>
            <a:r>
              <a:rPr lang="en-US" sz="1999">
                <a:solidFill>
                  <a:srgbClr val="000000"/>
                </a:solidFill>
                <a:latin typeface="Poppins"/>
                <a:ea typeface="Poppins"/>
                <a:cs typeface="Poppins"/>
                <a:sym typeface="Poppins"/>
              </a:rPr>
              <a:t>Contact</a:t>
            </a:r>
          </a:p>
        </p:txBody>
      </p:sp>
      <p:sp>
        <p:nvSpPr>
          <p:cNvPr name="TextBox 36" id="36"/>
          <p:cNvSpPr txBox="true"/>
          <p:nvPr/>
        </p:nvSpPr>
        <p:spPr>
          <a:xfrm rot="0">
            <a:off x="14406721" y="1082919"/>
            <a:ext cx="1506587" cy="358775"/>
          </a:xfrm>
          <a:prstGeom prst="rect">
            <a:avLst/>
          </a:prstGeom>
        </p:spPr>
        <p:txBody>
          <a:bodyPr anchor="t" rtlCol="false" tIns="0" lIns="0" bIns="0" rIns="0">
            <a:spAutoFit/>
          </a:bodyPr>
          <a:lstStyle/>
          <a:p>
            <a:pPr algn="l">
              <a:lnSpc>
                <a:spcPts val="2799"/>
              </a:lnSpc>
            </a:pPr>
            <a:r>
              <a:rPr lang="en-US" sz="1999">
                <a:solidFill>
                  <a:srgbClr val="FFFFFF"/>
                </a:solidFill>
                <a:latin typeface="Poppins"/>
                <a:ea typeface="Poppins"/>
                <a:cs typeface="Poppins"/>
                <a:sym typeface="Poppins"/>
              </a:rPr>
              <a:t>Search...</a:t>
            </a:r>
          </a:p>
        </p:txBody>
      </p:sp>
      <p:sp>
        <p:nvSpPr>
          <p:cNvPr name="TextBox 37" id="37"/>
          <p:cNvSpPr txBox="true"/>
          <p:nvPr/>
        </p:nvSpPr>
        <p:spPr>
          <a:xfrm rot="0">
            <a:off x="535339" y="7568004"/>
            <a:ext cx="5691560" cy="2235297"/>
          </a:xfrm>
          <a:prstGeom prst="rect">
            <a:avLst/>
          </a:prstGeom>
        </p:spPr>
        <p:txBody>
          <a:bodyPr anchor="t" rtlCol="false" tIns="0" lIns="0" bIns="0" rIns="0">
            <a:spAutoFit/>
          </a:bodyPr>
          <a:lstStyle/>
          <a:p>
            <a:pPr algn="ctr">
              <a:lnSpc>
                <a:spcPts val="4464"/>
              </a:lnSpc>
            </a:pPr>
            <a:r>
              <a:rPr lang="en-US" b="true" sz="3189">
                <a:solidFill>
                  <a:srgbClr val="F4F6FC"/>
                </a:solidFill>
                <a:latin typeface="Poppins Bold"/>
                <a:ea typeface="Poppins Bold"/>
                <a:cs typeface="Poppins Bold"/>
                <a:sym typeface="Poppins Bold"/>
              </a:rPr>
              <a:t>DATA MINDS</a:t>
            </a:r>
          </a:p>
          <a:p>
            <a:pPr algn="ctr" marL="518838" indent="-259419" lvl="1">
              <a:lnSpc>
                <a:spcPts val="3364"/>
              </a:lnSpc>
              <a:buFont typeface="Arial"/>
              <a:buChar char="•"/>
            </a:pPr>
            <a:r>
              <a:rPr lang="en-US" b="true" sz="2403">
                <a:solidFill>
                  <a:srgbClr val="F4F6FC"/>
                </a:solidFill>
                <a:latin typeface="Poppins Bold"/>
                <a:ea typeface="Poppins Bold"/>
                <a:cs typeface="Poppins Bold"/>
                <a:sym typeface="Poppins Bold"/>
              </a:rPr>
              <a:t>MUNAVARA ID12214686</a:t>
            </a:r>
          </a:p>
          <a:p>
            <a:pPr algn="ctr" marL="518838" indent="-259419" lvl="1">
              <a:lnSpc>
                <a:spcPts val="3364"/>
              </a:lnSpc>
              <a:buFont typeface="Arial"/>
              <a:buChar char="•"/>
            </a:pPr>
            <a:r>
              <a:rPr lang="en-US" b="true" sz="2403">
                <a:solidFill>
                  <a:srgbClr val="F4F6FC"/>
                </a:solidFill>
                <a:latin typeface="Poppins Bold"/>
                <a:ea typeface="Poppins Bold"/>
                <a:cs typeface="Poppins Bold"/>
                <a:sym typeface="Poppins Bold"/>
              </a:rPr>
              <a:t>URIEL PACHECO ID 1225009</a:t>
            </a:r>
          </a:p>
          <a:p>
            <a:pPr algn="ctr" marL="518838" indent="-259419" lvl="1">
              <a:lnSpc>
                <a:spcPts val="3364"/>
              </a:lnSpc>
              <a:buFont typeface="Arial"/>
              <a:buChar char="•"/>
            </a:pPr>
            <a:r>
              <a:rPr lang="en-US" b="true" sz="2403">
                <a:solidFill>
                  <a:srgbClr val="F4F6FC"/>
                </a:solidFill>
                <a:latin typeface="Poppins Bold"/>
                <a:ea typeface="Poppins Bold"/>
                <a:cs typeface="Poppins Bold"/>
                <a:sym typeface="Poppins Bold"/>
              </a:rPr>
              <a:t>ALIKHANOVA ZEINEP ID12244669</a:t>
            </a:r>
          </a:p>
          <a:p>
            <a:pPr algn="ctr" marL="497249" indent="-248625" lvl="1">
              <a:lnSpc>
                <a:spcPts val="3224"/>
              </a:lnSpc>
              <a:buFont typeface="Arial"/>
              <a:buChar char="•"/>
            </a:pPr>
            <a:r>
              <a:rPr lang="en-US" b="true" sz="2303">
                <a:solidFill>
                  <a:srgbClr val="F4F6FC"/>
                </a:solidFill>
                <a:latin typeface="Poppins Bold"/>
                <a:ea typeface="Poppins Bold"/>
                <a:cs typeface="Poppins Bold"/>
                <a:sym typeface="Poppins Bold"/>
              </a:rPr>
              <a:t>KONNO MALIK ADAMS ID 12250035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477810" y="3181113"/>
            <a:ext cx="9144611" cy="2488633"/>
            <a:chOff x="0" y="0"/>
            <a:chExt cx="3036196" cy="826277"/>
          </a:xfrm>
        </p:grpSpPr>
        <p:sp>
          <p:nvSpPr>
            <p:cNvPr name="Freeform 3" id="3"/>
            <p:cNvSpPr/>
            <p:nvPr/>
          </p:nvSpPr>
          <p:spPr>
            <a:xfrm flipH="false" flipV="false" rot="0">
              <a:off x="0" y="0"/>
              <a:ext cx="3036196" cy="826277"/>
            </a:xfrm>
            <a:custGeom>
              <a:avLst/>
              <a:gdLst/>
              <a:ahLst/>
              <a:cxnLst/>
              <a:rect r="r" b="b" t="t" l="l"/>
              <a:pathLst>
                <a:path h="826277" w="3036196">
                  <a:moveTo>
                    <a:pt x="84661" y="0"/>
                  </a:moveTo>
                  <a:lnTo>
                    <a:pt x="2951535" y="0"/>
                  </a:lnTo>
                  <a:cubicBezTo>
                    <a:pt x="2998292" y="0"/>
                    <a:pt x="3036196" y="37904"/>
                    <a:pt x="3036196" y="84661"/>
                  </a:cubicBezTo>
                  <a:lnTo>
                    <a:pt x="3036196" y="741616"/>
                  </a:lnTo>
                  <a:cubicBezTo>
                    <a:pt x="3036196" y="788373"/>
                    <a:pt x="2998292" y="826277"/>
                    <a:pt x="2951535" y="826277"/>
                  </a:cubicBezTo>
                  <a:lnTo>
                    <a:pt x="84661" y="826277"/>
                  </a:lnTo>
                  <a:cubicBezTo>
                    <a:pt x="37904" y="826277"/>
                    <a:pt x="0" y="788373"/>
                    <a:pt x="0" y="741616"/>
                  </a:cubicBezTo>
                  <a:lnTo>
                    <a:pt x="0" y="84661"/>
                  </a:lnTo>
                  <a:cubicBezTo>
                    <a:pt x="0" y="37904"/>
                    <a:pt x="37904" y="0"/>
                    <a:pt x="84661" y="0"/>
                  </a:cubicBezTo>
                  <a:close/>
                </a:path>
              </a:pathLst>
            </a:custGeom>
            <a:solidFill>
              <a:srgbClr val="F78D00"/>
            </a:solidFill>
          </p:spPr>
        </p:sp>
        <p:sp>
          <p:nvSpPr>
            <p:cNvPr name="TextBox 4" id="4"/>
            <p:cNvSpPr txBox="true"/>
            <p:nvPr/>
          </p:nvSpPr>
          <p:spPr>
            <a:xfrm>
              <a:off x="0" y="-57150"/>
              <a:ext cx="3036196" cy="883427"/>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0">
            <a:off x="1028700" y="6258396"/>
            <a:ext cx="7085989" cy="4270601"/>
            <a:chOff x="0" y="0"/>
            <a:chExt cx="1808622" cy="1090025"/>
          </a:xfrm>
        </p:grpSpPr>
        <p:sp>
          <p:nvSpPr>
            <p:cNvPr name="Freeform 6" id="6"/>
            <p:cNvSpPr/>
            <p:nvPr/>
          </p:nvSpPr>
          <p:spPr>
            <a:xfrm flipH="false" flipV="false" rot="0">
              <a:off x="0" y="0"/>
              <a:ext cx="1808623" cy="1090025"/>
            </a:xfrm>
            <a:custGeom>
              <a:avLst/>
              <a:gdLst/>
              <a:ahLst/>
              <a:cxnLst/>
              <a:rect r="r" b="b" t="t" l="l"/>
              <a:pathLst>
                <a:path h="1090025" w="1808623">
                  <a:moveTo>
                    <a:pt x="36055" y="0"/>
                  </a:moveTo>
                  <a:lnTo>
                    <a:pt x="1772568" y="0"/>
                  </a:lnTo>
                  <a:cubicBezTo>
                    <a:pt x="1782130" y="0"/>
                    <a:pt x="1791301" y="3799"/>
                    <a:pt x="1798062" y="10560"/>
                  </a:cubicBezTo>
                  <a:cubicBezTo>
                    <a:pt x="1804824" y="17322"/>
                    <a:pt x="1808623" y="26492"/>
                    <a:pt x="1808623" y="36055"/>
                  </a:cubicBezTo>
                  <a:lnTo>
                    <a:pt x="1808623" y="1053970"/>
                  </a:lnTo>
                  <a:cubicBezTo>
                    <a:pt x="1808623" y="1063533"/>
                    <a:pt x="1804824" y="1072703"/>
                    <a:pt x="1798062" y="1079465"/>
                  </a:cubicBezTo>
                  <a:cubicBezTo>
                    <a:pt x="1791301" y="1086226"/>
                    <a:pt x="1782130" y="1090025"/>
                    <a:pt x="1772568" y="1090025"/>
                  </a:cubicBezTo>
                  <a:lnTo>
                    <a:pt x="36055" y="1090025"/>
                  </a:lnTo>
                  <a:cubicBezTo>
                    <a:pt x="26492" y="1090025"/>
                    <a:pt x="17322" y="1086226"/>
                    <a:pt x="10560" y="1079465"/>
                  </a:cubicBezTo>
                  <a:cubicBezTo>
                    <a:pt x="3799" y="1072703"/>
                    <a:pt x="0" y="1063533"/>
                    <a:pt x="0" y="1053970"/>
                  </a:cubicBezTo>
                  <a:lnTo>
                    <a:pt x="0" y="36055"/>
                  </a:lnTo>
                  <a:cubicBezTo>
                    <a:pt x="0" y="26492"/>
                    <a:pt x="3799" y="17322"/>
                    <a:pt x="10560" y="10560"/>
                  </a:cubicBezTo>
                  <a:cubicBezTo>
                    <a:pt x="17322" y="3799"/>
                    <a:pt x="26492" y="0"/>
                    <a:pt x="36055" y="0"/>
                  </a:cubicBezTo>
                  <a:close/>
                </a:path>
              </a:pathLst>
            </a:custGeom>
            <a:blipFill>
              <a:blip r:embed="rId2"/>
              <a:stretch>
                <a:fillRect l="0" t="-5308" r="0" b="-5308"/>
              </a:stretch>
            </a:blipFill>
          </p:spPr>
        </p:sp>
      </p:grpSp>
      <p:grpSp>
        <p:nvGrpSpPr>
          <p:cNvPr name="Group 7" id="7"/>
          <p:cNvGrpSpPr/>
          <p:nvPr/>
        </p:nvGrpSpPr>
        <p:grpSpPr>
          <a:xfrm rot="0">
            <a:off x="1028700" y="2811399"/>
            <a:ext cx="7085989" cy="3284414"/>
            <a:chOff x="0" y="0"/>
            <a:chExt cx="1808622" cy="838311"/>
          </a:xfrm>
        </p:grpSpPr>
        <p:sp>
          <p:nvSpPr>
            <p:cNvPr name="Freeform 8" id="8"/>
            <p:cNvSpPr/>
            <p:nvPr/>
          </p:nvSpPr>
          <p:spPr>
            <a:xfrm flipH="false" flipV="false" rot="0">
              <a:off x="0" y="0"/>
              <a:ext cx="1808623" cy="838311"/>
            </a:xfrm>
            <a:custGeom>
              <a:avLst/>
              <a:gdLst/>
              <a:ahLst/>
              <a:cxnLst/>
              <a:rect r="r" b="b" t="t" l="l"/>
              <a:pathLst>
                <a:path h="838311" w="1808623">
                  <a:moveTo>
                    <a:pt x="45888" y="0"/>
                  </a:moveTo>
                  <a:lnTo>
                    <a:pt x="1762735" y="0"/>
                  </a:lnTo>
                  <a:cubicBezTo>
                    <a:pt x="1774905" y="0"/>
                    <a:pt x="1786577" y="4835"/>
                    <a:pt x="1795182" y="13440"/>
                  </a:cubicBezTo>
                  <a:cubicBezTo>
                    <a:pt x="1803788" y="22046"/>
                    <a:pt x="1808623" y="33718"/>
                    <a:pt x="1808623" y="45888"/>
                  </a:cubicBezTo>
                  <a:lnTo>
                    <a:pt x="1808623" y="792423"/>
                  </a:lnTo>
                  <a:cubicBezTo>
                    <a:pt x="1808623" y="804594"/>
                    <a:pt x="1803788" y="816265"/>
                    <a:pt x="1795182" y="824871"/>
                  </a:cubicBezTo>
                  <a:cubicBezTo>
                    <a:pt x="1786577" y="833477"/>
                    <a:pt x="1774905" y="838311"/>
                    <a:pt x="1762735" y="838311"/>
                  </a:cubicBezTo>
                  <a:lnTo>
                    <a:pt x="45888" y="838311"/>
                  </a:lnTo>
                  <a:cubicBezTo>
                    <a:pt x="33718" y="838311"/>
                    <a:pt x="22046" y="833477"/>
                    <a:pt x="13440" y="824871"/>
                  </a:cubicBezTo>
                  <a:cubicBezTo>
                    <a:pt x="4835" y="816265"/>
                    <a:pt x="0" y="804594"/>
                    <a:pt x="0" y="792423"/>
                  </a:cubicBezTo>
                  <a:lnTo>
                    <a:pt x="0" y="45888"/>
                  </a:lnTo>
                  <a:cubicBezTo>
                    <a:pt x="0" y="33718"/>
                    <a:pt x="4835" y="22046"/>
                    <a:pt x="13440" y="13440"/>
                  </a:cubicBezTo>
                  <a:cubicBezTo>
                    <a:pt x="22046" y="4835"/>
                    <a:pt x="33718" y="0"/>
                    <a:pt x="45888" y="0"/>
                  </a:cubicBezTo>
                  <a:close/>
                </a:path>
              </a:pathLst>
            </a:custGeom>
            <a:blipFill>
              <a:blip r:embed="rId3"/>
              <a:stretch>
                <a:fillRect l="0" t="-22005" r="0" b="-22005"/>
              </a:stretch>
            </a:blipFill>
          </p:spPr>
        </p:sp>
      </p:grpSp>
      <p:grpSp>
        <p:nvGrpSpPr>
          <p:cNvPr name="Group 9" id="9"/>
          <p:cNvGrpSpPr/>
          <p:nvPr/>
        </p:nvGrpSpPr>
        <p:grpSpPr>
          <a:xfrm rot="0">
            <a:off x="16000807" y="8393696"/>
            <a:ext cx="3220784" cy="3220784"/>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F78D00"/>
              </a:solidFill>
              <a:prstDash val="lgDash"/>
              <a:miter/>
            </a:ln>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2799"/>
                </a:lnSpc>
              </a:pPr>
            </a:p>
          </p:txBody>
        </p:sp>
      </p:grpSp>
      <p:grpSp>
        <p:nvGrpSpPr>
          <p:cNvPr name="Group 12" id="12"/>
          <p:cNvGrpSpPr/>
          <p:nvPr/>
        </p:nvGrpSpPr>
        <p:grpSpPr>
          <a:xfrm rot="0">
            <a:off x="16220593" y="8613482"/>
            <a:ext cx="2781213" cy="2781213"/>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4A57"/>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2799"/>
                </a:lnSpc>
              </a:pPr>
            </a:p>
          </p:txBody>
        </p:sp>
      </p:grpSp>
      <p:grpSp>
        <p:nvGrpSpPr>
          <p:cNvPr name="Group 15" id="15"/>
          <p:cNvGrpSpPr/>
          <p:nvPr/>
        </p:nvGrpSpPr>
        <p:grpSpPr>
          <a:xfrm rot="0">
            <a:off x="12652264" y="1896293"/>
            <a:ext cx="484143" cy="484143"/>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F78D00"/>
              </a:solidFill>
              <a:prstDash val="lgDash"/>
              <a:miter/>
            </a:ln>
          </p:spPr>
        </p:sp>
        <p:sp>
          <p:nvSpPr>
            <p:cNvPr name="TextBox 17" id="17"/>
            <p:cNvSpPr txBox="true"/>
            <p:nvPr/>
          </p:nvSpPr>
          <p:spPr>
            <a:xfrm>
              <a:off x="76200" y="19050"/>
              <a:ext cx="660400" cy="717550"/>
            </a:xfrm>
            <a:prstGeom prst="rect">
              <a:avLst/>
            </a:prstGeom>
          </p:spPr>
          <p:txBody>
            <a:bodyPr anchor="ctr" rtlCol="false" tIns="50800" lIns="50800" bIns="50800" rIns="50800"/>
            <a:lstStyle/>
            <a:p>
              <a:pPr algn="ctr">
                <a:lnSpc>
                  <a:spcPts val="2799"/>
                </a:lnSpc>
              </a:pPr>
            </a:p>
          </p:txBody>
        </p:sp>
      </p:grpSp>
      <p:grpSp>
        <p:nvGrpSpPr>
          <p:cNvPr name="Group 18" id="18"/>
          <p:cNvGrpSpPr/>
          <p:nvPr/>
        </p:nvGrpSpPr>
        <p:grpSpPr>
          <a:xfrm rot="0">
            <a:off x="12738555" y="1982584"/>
            <a:ext cx="311561" cy="311561"/>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4A57"/>
            </a:solidFill>
          </p:spPr>
        </p:sp>
        <p:sp>
          <p:nvSpPr>
            <p:cNvPr name="TextBox 20" id="20"/>
            <p:cNvSpPr txBox="true"/>
            <p:nvPr/>
          </p:nvSpPr>
          <p:spPr>
            <a:xfrm>
              <a:off x="76200" y="19050"/>
              <a:ext cx="660400" cy="717550"/>
            </a:xfrm>
            <a:prstGeom prst="rect">
              <a:avLst/>
            </a:prstGeom>
          </p:spPr>
          <p:txBody>
            <a:bodyPr anchor="ctr" rtlCol="false" tIns="50800" lIns="50800" bIns="50800" rIns="50800"/>
            <a:lstStyle/>
            <a:p>
              <a:pPr algn="ctr">
                <a:lnSpc>
                  <a:spcPts val="2799"/>
                </a:lnSpc>
              </a:pPr>
            </a:p>
          </p:txBody>
        </p:sp>
      </p:grpSp>
      <p:sp>
        <p:nvSpPr>
          <p:cNvPr name="TextBox 21" id="21"/>
          <p:cNvSpPr txBox="true"/>
          <p:nvPr/>
        </p:nvSpPr>
        <p:spPr>
          <a:xfrm rot="0">
            <a:off x="1028700" y="1139246"/>
            <a:ext cx="2849608" cy="341324"/>
          </a:xfrm>
          <a:prstGeom prst="rect">
            <a:avLst/>
          </a:prstGeom>
        </p:spPr>
        <p:txBody>
          <a:bodyPr anchor="t" rtlCol="false" tIns="0" lIns="0" bIns="0" rIns="0">
            <a:spAutoFit/>
          </a:bodyPr>
          <a:lstStyle/>
          <a:p>
            <a:pPr algn="l" marL="0" indent="0" lvl="0">
              <a:lnSpc>
                <a:spcPts val="2314"/>
              </a:lnSpc>
              <a:spcBef>
                <a:spcPct val="0"/>
              </a:spcBef>
            </a:pPr>
            <a:r>
              <a:rPr lang="en-US" b="true" sz="2543">
                <a:solidFill>
                  <a:srgbClr val="000000"/>
                </a:solidFill>
                <a:latin typeface="Poppins Semi-Bold"/>
                <a:ea typeface="Poppins Semi-Bold"/>
                <a:cs typeface="Poppins Semi-Bold"/>
                <a:sym typeface="Poppins Semi-Bold"/>
              </a:rPr>
              <a:t>Data Minds</a:t>
            </a:r>
          </a:p>
        </p:txBody>
      </p:sp>
      <p:sp>
        <p:nvSpPr>
          <p:cNvPr name="TextBox 22" id="22"/>
          <p:cNvSpPr txBox="true"/>
          <p:nvPr/>
        </p:nvSpPr>
        <p:spPr>
          <a:xfrm rot="0">
            <a:off x="9144000" y="3366601"/>
            <a:ext cx="8552924" cy="2303145"/>
          </a:xfrm>
          <a:prstGeom prst="rect">
            <a:avLst/>
          </a:prstGeom>
        </p:spPr>
        <p:txBody>
          <a:bodyPr anchor="t" rtlCol="false" tIns="0" lIns="0" bIns="0" rIns="0">
            <a:spAutoFit/>
          </a:bodyPr>
          <a:lstStyle/>
          <a:p>
            <a:pPr algn="l" marL="0" indent="0" lvl="0">
              <a:lnSpc>
                <a:spcPts val="8640"/>
              </a:lnSpc>
            </a:pPr>
            <a:r>
              <a:rPr lang="en-US" b="true" sz="8000">
                <a:solidFill>
                  <a:srgbClr val="000000"/>
                </a:solidFill>
                <a:latin typeface="Poppins Semi-Bold"/>
                <a:ea typeface="Poppins Semi-Bold"/>
                <a:cs typeface="Poppins Semi-Bold"/>
                <a:sym typeface="Poppins Semi-Bold"/>
              </a:rPr>
              <a:t>Real Uses &amp; Challenges</a:t>
            </a:r>
          </a:p>
        </p:txBody>
      </p:sp>
      <p:sp>
        <p:nvSpPr>
          <p:cNvPr name="TextBox 23" id="23"/>
          <p:cNvSpPr txBox="true"/>
          <p:nvPr/>
        </p:nvSpPr>
        <p:spPr>
          <a:xfrm rot="0">
            <a:off x="9058275" y="6970071"/>
            <a:ext cx="8101671" cy="2236446"/>
          </a:xfrm>
          <a:prstGeom prst="rect">
            <a:avLst/>
          </a:prstGeom>
        </p:spPr>
        <p:txBody>
          <a:bodyPr anchor="t" rtlCol="false" tIns="0" lIns="0" bIns="0" rIns="0">
            <a:spAutoFit/>
          </a:bodyPr>
          <a:lstStyle/>
          <a:p>
            <a:pPr algn="l" marL="0" indent="0" lvl="0">
              <a:lnSpc>
                <a:spcPts val="2956"/>
              </a:lnSpc>
              <a:spcBef>
                <a:spcPct val="0"/>
              </a:spcBef>
            </a:pPr>
            <a:r>
              <a:rPr lang="en-US" sz="2111">
                <a:solidFill>
                  <a:srgbClr val="000000">
                    <a:alpha val="80000"/>
                  </a:srgbClr>
                </a:solidFill>
                <a:latin typeface="Poppins"/>
                <a:ea typeface="Poppins"/>
                <a:cs typeface="Poppins"/>
                <a:sym typeface="Poppins"/>
              </a:rPr>
              <a:t>Citi</a:t>
            </a:r>
            <a:r>
              <a:rPr lang="en-US" sz="2111" strike="noStrike" u="none">
                <a:solidFill>
                  <a:srgbClr val="000000">
                    <a:alpha val="80000"/>
                  </a:srgbClr>
                </a:solidFill>
                <a:latin typeface="Poppins"/>
                <a:ea typeface="Poppins"/>
                <a:cs typeface="Poppins"/>
                <a:sym typeface="Poppins"/>
              </a:rPr>
              <a:t>es like Singapore and Barcelona are already using AI for crowd management and planning. Travel apps use it for better recommendations. But we’ve got to be careful: privacy is a big concern, and biased algorithms can lead to bad decisions. So, while AI is powerful, human oversight is still key.</a:t>
            </a:r>
          </a:p>
        </p:txBody>
      </p:sp>
      <p:sp>
        <p:nvSpPr>
          <p:cNvPr name="TextBox 24" id="24"/>
          <p:cNvSpPr txBox="true"/>
          <p:nvPr/>
        </p:nvSpPr>
        <p:spPr>
          <a:xfrm rot="0">
            <a:off x="9283985" y="6069797"/>
            <a:ext cx="7220700" cy="364967"/>
          </a:xfrm>
          <a:prstGeom prst="rect">
            <a:avLst/>
          </a:prstGeom>
        </p:spPr>
        <p:txBody>
          <a:bodyPr anchor="t" rtlCol="false" tIns="0" lIns="0" bIns="0" rIns="0">
            <a:spAutoFit/>
          </a:bodyPr>
          <a:lstStyle/>
          <a:p>
            <a:pPr algn="l" marL="0" indent="0" lvl="0">
              <a:lnSpc>
                <a:spcPts val="2516"/>
              </a:lnSpc>
              <a:spcBef>
                <a:spcPct val="0"/>
              </a:spcBef>
            </a:pPr>
            <a:r>
              <a:rPr lang="en-US" b="true" sz="2765">
                <a:solidFill>
                  <a:srgbClr val="000000"/>
                </a:solidFill>
                <a:latin typeface="Poppins Semi-Bold"/>
                <a:ea typeface="Poppins Semi-Bold"/>
                <a:cs typeface="Poppins Semi-Bold"/>
                <a:sym typeface="Poppins Semi-Bold"/>
              </a:rPr>
              <a:t>Smart Uses – And Smart Caution</a:t>
            </a:r>
          </a:p>
        </p:txBody>
      </p:sp>
      <p:grpSp>
        <p:nvGrpSpPr>
          <p:cNvPr name="Group 25" id="25"/>
          <p:cNvGrpSpPr/>
          <p:nvPr/>
        </p:nvGrpSpPr>
        <p:grpSpPr>
          <a:xfrm rot="0">
            <a:off x="14137720" y="1033434"/>
            <a:ext cx="3121580" cy="514895"/>
            <a:chOff x="0" y="0"/>
            <a:chExt cx="1036428" cy="170955"/>
          </a:xfrm>
        </p:grpSpPr>
        <p:sp>
          <p:nvSpPr>
            <p:cNvPr name="Freeform 26" id="26"/>
            <p:cNvSpPr/>
            <p:nvPr/>
          </p:nvSpPr>
          <p:spPr>
            <a:xfrm flipH="false" flipV="false" rot="0">
              <a:off x="0" y="0"/>
              <a:ext cx="1036428" cy="170955"/>
            </a:xfrm>
            <a:custGeom>
              <a:avLst/>
              <a:gdLst/>
              <a:ahLst/>
              <a:cxnLst/>
              <a:rect r="r" b="b" t="t" l="l"/>
              <a:pathLst>
                <a:path h="170955" w="1036428">
                  <a:moveTo>
                    <a:pt x="85478" y="0"/>
                  </a:moveTo>
                  <a:lnTo>
                    <a:pt x="950950" y="0"/>
                  </a:lnTo>
                  <a:cubicBezTo>
                    <a:pt x="973620" y="0"/>
                    <a:pt x="995362" y="9006"/>
                    <a:pt x="1011392" y="25036"/>
                  </a:cubicBezTo>
                  <a:cubicBezTo>
                    <a:pt x="1027422" y="41066"/>
                    <a:pt x="1036428" y="62808"/>
                    <a:pt x="1036428" y="85478"/>
                  </a:cubicBezTo>
                  <a:lnTo>
                    <a:pt x="1036428" y="85478"/>
                  </a:lnTo>
                  <a:cubicBezTo>
                    <a:pt x="1036428" y="132686"/>
                    <a:pt x="998158" y="170955"/>
                    <a:pt x="950950" y="170955"/>
                  </a:cubicBezTo>
                  <a:lnTo>
                    <a:pt x="85478" y="170955"/>
                  </a:lnTo>
                  <a:cubicBezTo>
                    <a:pt x="62808" y="170955"/>
                    <a:pt x="41066" y="161950"/>
                    <a:pt x="25036" y="145920"/>
                  </a:cubicBezTo>
                  <a:cubicBezTo>
                    <a:pt x="9006" y="129889"/>
                    <a:pt x="0" y="108148"/>
                    <a:pt x="0" y="85478"/>
                  </a:cubicBezTo>
                  <a:lnTo>
                    <a:pt x="0" y="85478"/>
                  </a:lnTo>
                  <a:cubicBezTo>
                    <a:pt x="0" y="62808"/>
                    <a:pt x="9006" y="41066"/>
                    <a:pt x="25036" y="25036"/>
                  </a:cubicBezTo>
                  <a:cubicBezTo>
                    <a:pt x="41066" y="9006"/>
                    <a:pt x="62808" y="0"/>
                    <a:pt x="85478" y="0"/>
                  </a:cubicBezTo>
                  <a:close/>
                </a:path>
              </a:pathLst>
            </a:custGeom>
            <a:solidFill>
              <a:srgbClr val="184A57"/>
            </a:solidFill>
          </p:spPr>
        </p:sp>
        <p:sp>
          <p:nvSpPr>
            <p:cNvPr name="TextBox 27" id="27"/>
            <p:cNvSpPr txBox="true"/>
            <p:nvPr/>
          </p:nvSpPr>
          <p:spPr>
            <a:xfrm>
              <a:off x="0" y="-57150"/>
              <a:ext cx="1036428" cy="228105"/>
            </a:xfrm>
            <a:prstGeom prst="rect">
              <a:avLst/>
            </a:prstGeom>
          </p:spPr>
          <p:txBody>
            <a:bodyPr anchor="ctr" rtlCol="false" tIns="50800" lIns="50800" bIns="50800" rIns="50800"/>
            <a:lstStyle/>
            <a:p>
              <a:pPr algn="ctr">
                <a:lnSpc>
                  <a:spcPts val="2799"/>
                </a:lnSpc>
              </a:pPr>
            </a:p>
          </p:txBody>
        </p:sp>
      </p:grpSp>
      <p:sp>
        <p:nvSpPr>
          <p:cNvPr name="Freeform 28" id="28"/>
          <p:cNvSpPr/>
          <p:nvPr/>
        </p:nvSpPr>
        <p:spPr>
          <a:xfrm flipH="false" flipV="false" rot="0">
            <a:off x="16827536" y="1128625"/>
            <a:ext cx="332410" cy="332410"/>
          </a:xfrm>
          <a:custGeom>
            <a:avLst/>
            <a:gdLst/>
            <a:ahLst/>
            <a:cxnLst/>
            <a:rect r="r" b="b" t="t" l="l"/>
            <a:pathLst>
              <a:path h="332410" w="332410">
                <a:moveTo>
                  <a:pt x="0" y="0"/>
                </a:moveTo>
                <a:lnTo>
                  <a:pt x="332410" y="0"/>
                </a:lnTo>
                <a:lnTo>
                  <a:pt x="332410" y="332410"/>
                </a:lnTo>
                <a:lnTo>
                  <a:pt x="0" y="3324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9" id="29"/>
          <p:cNvSpPr txBox="true"/>
          <p:nvPr/>
        </p:nvSpPr>
        <p:spPr>
          <a:xfrm rot="0">
            <a:off x="14406721" y="1082919"/>
            <a:ext cx="1506587" cy="358775"/>
          </a:xfrm>
          <a:prstGeom prst="rect">
            <a:avLst/>
          </a:prstGeom>
        </p:spPr>
        <p:txBody>
          <a:bodyPr anchor="t" rtlCol="false" tIns="0" lIns="0" bIns="0" rIns="0">
            <a:spAutoFit/>
          </a:bodyPr>
          <a:lstStyle/>
          <a:p>
            <a:pPr algn="l">
              <a:lnSpc>
                <a:spcPts val="2799"/>
              </a:lnSpc>
            </a:pPr>
            <a:r>
              <a:rPr lang="en-US" sz="1999">
                <a:solidFill>
                  <a:srgbClr val="FFFFFF"/>
                </a:solidFill>
                <a:latin typeface="Poppins"/>
                <a:ea typeface="Poppins"/>
                <a:cs typeface="Poppins"/>
                <a:sym typeface="Poppins"/>
              </a:rPr>
              <a:t>Search...</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14622155" y="-180975"/>
            <a:ext cx="3542020" cy="10344150"/>
            <a:chOff x="0" y="0"/>
            <a:chExt cx="944471" cy="2758242"/>
          </a:xfrm>
        </p:grpSpPr>
        <p:sp>
          <p:nvSpPr>
            <p:cNvPr name="Freeform 4" id="4"/>
            <p:cNvSpPr/>
            <p:nvPr/>
          </p:nvSpPr>
          <p:spPr>
            <a:xfrm flipH="false" flipV="false" rot="0">
              <a:off x="0" y="0"/>
              <a:ext cx="944471" cy="2758242"/>
            </a:xfrm>
            <a:custGeom>
              <a:avLst/>
              <a:gdLst/>
              <a:ahLst/>
              <a:cxnLst/>
              <a:rect r="r" b="b" t="t" l="l"/>
              <a:pathLst>
                <a:path h="2758242" w="944471">
                  <a:moveTo>
                    <a:pt x="65572" y="0"/>
                  </a:moveTo>
                  <a:lnTo>
                    <a:pt x="878899" y="0"/>
                  </a:lnTo>
                  <a:cubicBezTo>
                    <a:pt x="915113" y="0"/>
                    <a:pt x="944471" y="29358"/>
                    <a:pt x="944471" y="65572"/>
                  </a:cubicBezTo>
                  <a:lnTo>
                    <a:pt x="944471" y="2692670"/>
                  </a:lnTo>
                  <a:cubicBezTo>
                    <a:pt x="944471" y="2710060"/>
                    <a:pt x="937562" y="2726739"/>
                    <a:pt x="925265" y="2739036"/>
                  </a:cubicBezTo>
                  <a:cubicBezTo>
                    <a:pt x="912968" y="2751333"/>
                    <a:pt x="896289" y="2758242"/>
                    <a:pt x="878899" y="2758242"/>
                  </a:cubicBezTo>
                  <a:lnTo>
                    <a:pt x="65572" y="2758242"/>
                  </a:lnTo>
                  <a:cubicBezTo>
                    <a:pt x="29358" y="2758242"/>
                    <a:pt x="0" y="2728884"/>
                    <a:pt x="0" y="2692670"/>
                  </a:cubicBezTo>
                  <a:lnTo>
                    <a:pt x="0" y="65572"/>
                  </a:lnTo>
                  <a:cubicBezTo>
                    <a:pt x="0" y="29358"/>
                    <a:pt x="29358" y="0"/>
                    <a:pt x="65572" y="0"/>
                  </a:cubicBezTo>
                  <a:close/>
                </a:path>
              </a:pathLst>
            </a:custGeom>
            <a:blipFill>
              <a:blip r:embed="rId3"/>
              <a:stretch>
                <a:fillRect l="-169167" t="0" r="-169167" b="0"/>
              </a:stretch>
            </a:blipFill>
            <a:ln w="9525" cap="rnd">
              <a:solidFill>
                <a:srgbClr val="000000"/>
              </a:solidFill>
              <a:prstDash val="solid"/>
              <a:round/>
            </a:ln>
          </p:spPr>
        </p:sp>
      </p:grpSp>
      <p:grpSp>
        <p:nvGrpSpPr>
          <p:cNvPr name="Group 5" id="5"/>
          <p:cNvGrpSpPr/>
          <p:nvPr/>
        </p:nvGrpSpPr>
        <p:grpSpPr>
          <a:xfrm rot="0">
            <a:off x="4274277" y="-180975"/>
            <a:ext cx="6134646" cy="5408398"/>
            <a:chOff x="0" y="0"/>
            <a:chExt cx="1635788" cy="1442136"/>
          </a:xfrm>
        </p:grpSpPr>
        <p:sp>
          <p:nvSpPr>
            <p:cNvPr name="Freeform 6" id="6"/>
            <p:cNvSpPr/>
            <p:nvPr/>
          </p:nvSpPr>
          <p:spPr>
            <a:xfrm flipH="false" flipV="false" rot="0">
              <a:off x="0" y="0"/>
              <a:ext cx="1635788" cy="1442136"/>
            </a:xfrm>
            <a:custGeom>
              <a:avLst/>
              <a:gdLst/>
              <a:ahLst/>
              <a:cxnLst/>
              <a:rect r="r" b="b" t="t" l="l"/>
              <a:pathLst>
                <a:path h="1442136" w="1635788">
                  <a:moveTo>
                    <a:pt x="37860" y="0"/>
                  </a:moveTo>
                  <a:lnTo>
                    <a:pt x="1597928" y="0"/>
                  </a:lnTo>
                  <a:cubicBezTo>
                    <a:pt x="1618837" y="0"/>
                    <a:pt x="1635788" y="16950"/>
                    <a:pt x="1635788" y="37860"/>
                  </a:cubicBezTo>
                  <a:lnTo>
                    <a:pt x="1635788" y="1404276"/>
                  </a:lnTo>
                  <a:cubicBezTo>
                    <a:pt x="1635788" y="1425185"/>
                    <a:pt x="1618837" y="1442136"/>
                    <a:pt x="1597928" y="1442136"/>
                  </a:cubicBezTo>
                  <a:lnTo>
                    <a:pt x="37860" y="1442136"/>
                  </a:lnTo>
                  <a:cubicBezTo>
                    <a:pt x="16950" y="1442136"/>
                    <a:pt x="0" y="1425185"/>
                    <a:pt x="0" y="1404276"/>
                  </a:cubicBezTo>
                  <a:lnTo>
                    <a:pt x="0" y="37860"/>
                  </a:lnTo>
                  <a:cubicBezTo>
                    <a:pt x="0" y="16950"/>
                    <a:pt x="16950" y="0"/>
                    <a:pt x="37860" y="0"/>
                  </a:cubicBezTo>
                  <a:close/>
                </a:path>
              </a:pathLst>
            </a:custGeom>
            <a:blipFill>
              <a:blip r:embed="rId4"/>
              <a:stretch>
                <a:fillRect l="-10592" t="0" r="-10592" b="0"/>
              </a:stretch>
            </a:blipFill>
            <a:ln w="9525" cap="rnd">
              <a:solidFill>
                <a:srgbClr val="000000"/>
              </a:solidFill>
              <a:prstDash val="solid"/>
              <a:round/>
            </a:ln>
          </p:spPr>
        </p:sp>
      </p:grpSp>
      <p:grpSp>
        <p:nvGrpSpPr>
          <p:cNvPr name="Group 7" id="7"/>
          <p:cNvGrpSpPr/>
          <p:nvPr/>
        </p:nvGrpSpPr>
        <p:grpSpPr>
          <a:xfrm rot="0">
            <a:off x="10504173" y="-180975"/>
            <a:ext cx="4022732" cy="3541176"/>
            <a:chOff x="0" y="0"/>
            <a:chExt cx="1072651" cy="944246"/>
          </a:xfrm>
        </p:grpSpPr>
        <p:sp>
          <p:nvSpPr>
            <p:cNvPr name="Freeform 8" id="8"/>
            <p:cNvSpPr/>
            <p:nvPr/>
          </p:nvSpPr>
          <p:spPr>
            <a:xfrm flipH="false" flipV="false" rot="0">
              <a:off x="0" y="0"/>
              <a:ext cx="1072651" cy="944246"/>
            </a:xfrm>
            <a:custGeom>
              <a:avLst/>
              <a:gdLst/>
              <a:ahLst/>
              <a:cxnLst/>
              <a:rect r="r" b="b" t="t" l="l"/>
              <a:pathLst>
                <a:path h="944246" w="1072651">
                  <a:moveTo>
                    <a:pt x="57736" y="0"/>
                  </a:moveTo>
                  <a:lnTo>
                    <a:pt x="1014915" y="0"/>
                  </a:lnTo>
                  <a:cubicBezTo>
                    <a:pt x="1030228" y="0"/>
                    <a:pt x="1044913" y="6083"/>
                    <a:pt x="1055741" y="16911"/>
                  </a:cubicBezTo>
                  <a:cubicBezTo>
                    <a:pt x="1066569" y="27738"/>
                    <a:pt x="1072651" y="42424"/>
                    <a:pt x="1072651" y="57736"/>
                  </a:cubicBezTo>
                  <a:lnTo>
                    <a:pt x="1072651" y="886510"/>
                  </a:lnTo>
                  <a:cubicBezTo>
                    <a:pt x="1072651" y="918396"/>
                    <a:pt x="1046802" y="944246"/>
                    <a:pt x="1014915" y="944246"/>
                  </a:cubicBezTo>
                  <a:lnTo>
                    <a:pt x="57736" y="944246"/>
                  </a:lnTo>
                  <a:cubicBezTo>
                    <a:pt x="25849" y="944246"/>
                    <a:pt x="0" y="918396"/>
                    <a:pt x="0" y="886510"/>
                  </a:cubicBezTo>
                  <a:lnTo>
                    <a:pt x="0" y="57736"/>
                  </a:lnTo>
                  <a:cubicBezTo>
                    <a:pt x="0" y="25849"/>
                    <a:pt x="25849" y="0"/>
                    <a:pt x="57736" y="0"/>
                  </a:cubicBezTo>
                  <a:close/>
                </a:path>
              </a:pathLst>
            </a:custGeom>
            <a:blipFill>
              <a:blip r:embed="rId5"/>
              <a:stretch>
                <a:fillRect l="-15939" t="0" r="-15939" b="0"/>
              </a:stretch>
            </a:blipFill>
            <a:ln w="9525" cap="rnd">
              <a:solidFill>
                <a:srgbClr val="000000"/>
              </a:solidFill>
              <a:prstDash val="solid"/>
              <a:round/>
            </a:ln>
          </p:spPr>
        </p:sp>
      </p:grpSp>
      <p:grpSp>
        <p:nvGrpSpPr>
          <p:cNvPr name="Group 9" id="9"/>
          <p:cNvGrpSpPr/>
          <p:nvPr/>
        </p:nvGrpSpPr>
        <p:grpSpPr>
          <a:xfrm rot="0">
            <a:off x="10504173" y="3455451"/>
            <a:ext cx="4022732" cy="1771972"/>
            <a:chOff x="0" y="0"/>
            <a:chExt cx="1072651" cy="472492"/>
          </a:xfrm>
        </p:grpSpPr>
        <p:sp>
          <p:nvSpPr>
            <p:cNvPr name="Freeform 10" id="10"/>
            <p:cNvSpPr/>
            <p:nvPr/>
          </p:nvSpPr>
          <p:spPr>
            <a:xfrm flipH="false" flipV="false" rot="0">
              <a:off x="0" y="0"/>
              <a:ext cx="1072651" cy="472492"/>
            </a:xfrm>
            <a:custGeom>
              <a:avLst/>
              <a:gdLst/>
              <a:ahLst/>
              <a:cxnLst/>
              <a:rect r="r" b="b" t="t" l="l"/>
              <a:pathLst>
                <a:path h="472492" w="1072651">
                  <a:moveTo>
                    <a:pt x="57736" y="0"/>
                  </a:moveTo>
                  <a:lnTo>
                    <a:pt x="1014915" y="0"/>
                  </a:lnTo>
                  <a:cubicBezTo>
                    <a:pt x="1030228" y="0"/>
                    <a:pt x="1044913" y="6083"/>
                    <a:pt x="1055741" y="16911"/>
                  </a:cubicBezTo>
                  <a:cubicBezTo>
                    <a:pt x="1066569" y="27738"/>
                    <a:pt x="1072651" y="42424"/>
                    <a:pt x="1072651" y="57736"/>
                  </a:cubicBezTo>
                  <a:lnTo>
                    <a:pt x="1072651" y="414756"/>
                  </a:lnTo>
                  <a:cubicBezTo>
                    <a:pt x="1072651" y="446643"/>
                    <a:pt x="1046802" y="472492"/>
                    <a:pt x="1014915" y="472492"/>
                  </a:cubicBezTo>
                  <a:lnTo>
                    <a:pt x="57736" y="472492"/>
                  </a:lnTo>
                  <a:cubicBezTo>
                    <a:pt x="25849" y="472492"/>
                    <a:pt x="0" y="446643"/>
                    <a:pt x="0" y="414756"/>
                  </a:cubicBezTo>
                  <a:lnTo>
                    <a:pt x="0" y="57736"/>
                  </a:lnTo>
                  <a:cubicBezTo>
                    <a:pt x="0" y="25849"/>
                    <a:pt x="25849" y="0"/>
                    <a:pt x="57736" y="0"/>
                  </a:cubicBezTo>
                  <a:close/>
                </a:path>
              </a:pathLst>
            </a:custGeom>
            <a:blipFill>
              <a:blip r:embed="rId6"/>
              <a:stretch>
                <a:fillRect l="0" t="-13849" r="0" b="-13849"/>
              </a:stretch>
            </a:blipFill>
            <a:ln w="9525" cap="rnd">
              <a:solidFill>
                <a:srgbClr val="000000"/>
              </a:solidFill>
              <a:prstDash val="solid"/>
              <a:round/>
            </a:ln>
          </p:spPr>
        </p:sp>
      </p:grpSp>
      <p:grpSp>
        <p:nvGrpSpPr>
          <p:cNvPr name="Group 11" id="11"/>
          <p:cNvGrpSpPr/>
          <p:nvPr/>
        </p:nvGrpSpPr>
        <p:grpSpPr>
          <a:xfrm rot="0">
            <a:off x="123825" y="1923160"/>
            <a:ext cx="4055202" cy="3304264"/>
            <a:chOff x="0" y="0"/>
            <a:chExt cx="1081310" cy="881074"/>
          </a:xfrm>
        </p:grpSpPr>
        <p:sp>
          <p:nvSpPr>
            <p:cNvPr name="Freeform 12" id="12"/>
            <p:cNvSpPr/>
            <p:nvPr/>
          </p:nvSpPr>
          <p:spPr>
            <a:xfrm flipH="false" flipV="false" rot="0">
              <a:off x="0" y="0"/>
              <a:ext cx="1081310" cy="881074"/>
            </a:xfrm>
            <a:custGeom>
              <a:avLst/>
              <a:gdLst/>
              <a:ahLst/>
              <a:cxnLst/>
              <a:rect r="r" b="b" t="t" l="l"/>
              <a:pathLst>
                <a:path h="881074" w="1081310">
                  <a:moveTo>
                    <a:pt x="57274" y="0"/>
                  </a:moveTo>
                  <a:lnTo>
                    <a:pt x="1024036" y="0"/>
                  </a:lnTo>
                  <a:cubicBezTo>
                    <a:pt x="1055667" y="0"/>
                    <a:pt x="1081310" y="25642"/>
                    <a:pt x="1081310" y="57274"/>
                  </a:cubicBezTo>
                  <a:lnTo>
                    <a:pt x="1081310" y="823800"/>
                  </a:lnTo>
                  <a:cubicBezTo>
                    <a:pt x="1081310" y="838990"/>
                    <a:pt x="1075275" y="853557"/>
                    <a:pt x="1064534" y="864299"/>
                  </a:cubicBezTo>
                  <a:cubicBezTo>
                    <a:pt x="1053793" y="875039"/>
                    <a:pt x="1039226" y="881074"/>
                    <a:pt x="1024036" y="881074"/>
                  </a:cubicBezTo>
                  <a:lnTo>
                    <a:pt x="57274" y="881074"/>
                  </a:lnTo>
                  <a:cubicBezTo>
                    <a:pt x="42084" y="881074"/>
                    <a:pt x="27516" y="875039"/>
                    <a:pt x="16775" y="864299"/>
                  </a:cubicBezTo>
                  <a:cubicBezTo>
                    <a:pt x="6034" y="853557"/>
                    <a:pt x="0" y="838990"/>
                    <a:pt x="0" y="823800"/>
                  </a:cubicBezTo>
                  <a:lnTo>
                    <a:pt x="0" y="57274"/>
                  </a:lnTo>
                  <a:cubicBezTo>
                    <a:pt x="0" y="42084"/>
                    <a:pt x="6034" y="27516"/>
                    <a:pt x="16775" y="16775"/>
                  </a:cubicBezTo>
                  <a:cubicBezTo>
                    <a:pt x="27516" y="6034"/>
                    <a:pt x="42084" y="0"/>
                    <a:pt x="57274" y="0"/>
                  </a:cubicBezTo>
                  <a:close/>
                </a:path>
              </a:pathLst>
            </a:custGeom>
            <a:blipFill>
              <a:blip r:embed="rId7"/>
              <a:stretch>
                <a:fillRect l="-15100" t="-36159" r="-54605" b="0"/>
              </a:stretch>
            </a:blipFill>
            <a:ln w="9525" cap="rnd">
              <a:solidFill>
                <a:srgbClr val="000000"/>
              </a:solidFill>
              <a:prstDash val="solid"/>
              <a:round/>
            </a:ln>
          </p:spPr>
        </p:sp>
      </p:grpSp>
      <p:grpSp>
        <p:nvGrpSpPr>
          <p:cNvPr name="Group 13" id="13"/>
          <p:cNvGrpSpPr/>
          <p:nvPr/>
        </p:nvGrpSpPr>
        <p:grpSpPr>
          <a:xfrm rot="0">
            <a:off x="123825" y="-180975"/>
            <a:ext cx="4055202" cy="2008885"/>
            <a:chOff x="0" y="0"/>
            <a:chExt cx="1081310" cy="535664"/>
          </a:xfrm>
        </p:grpSpPr>
        <p:sp>
          <p:nvSpPr>
            <p:cNvPr name="Freeform 14" id="14"/>
            <p:cNvSpPr/>
            <p:nvPr/>
          </p:nvSpPr>
          <p:spPr>
            <a:xfrm flipH="false" flipV="false" rot="0">
              <a:off x="0" y="0"/>
              <a:ext cx="1081310" cy="535664"/>
            </a:xfrm>
            <a:custGeom>
              <a:avLst/>
              <a:gdLst/>
              <a:ahLst/>
              <a:cxnLst/>
              <a:rect r="r" b="b" t="t" l="l"/>
              <a:pathLst>
                <a:path h="535664" w="1081310">
                  <a:moveTo>
                    <a:pt x="57274" y="0"/>
                  </a:moveTo>
                  <a:lnTo>
                    <a:pt x="1024036" y="0"/>
                  </a:lnTo>
                  <a:cubicBezTo>
                    <a:pt x="1055667" y="0"/>
                    <a:pt x="1081310" y="25642"/>
                    <a:pt x="1081310" y="57274"/>
                  </a:cubicBezTo>
                  <a:lnTo>
                    <a:pt x="1081310" y="478390"/>
                  </a:lnTo>
                  <a:cubicBezTo>
                    <a:pt x="1081310" y="493580"/>
                    <a:pt x="1075275" y="508148"/>
                    <a:pt x="1064534" y="518889"/>
                  </a:cubicBezTo>
                  <a:cubicBezTo>
                    <a:pt x="1053793" y="529630"/>
                    <a:pt x="1039226" y="535664"/>
                    <a:pt x="1024036" y="535664"/>
                  </a:cubicBezTo>
                  <a:lnTo>
                    <a:pt x="57274" y="535664"/>
                  </a:lnTo>
                  <a:cubicBezTo>
                    <a:pt x="42084" y="535664"/>
                    <a:pt x="27516" y="529630"/>
                    <a:pt x="16775" y="518889"/>
                  </a:cubicBezTo>
                  <a:cubicBezTo>
                    <a:pt x="6034" y="508148"/>
                    <a:pt x="0" y="493580"/>
                    <a:pt x="0" y="478390"/>
                  </a:cubicBezTo>
                  <a:lnTo>
                    <a:pt x="0" y="57274"/>
                  </a:lnTo>
                  <a:cubicBezTo>
                    <a:pt x="0" y="42084"/>
                    <a:pt x="6034" y="27516"/>
                    <a:pt x="16775" y="16775"/>
                  </a:cubicBezTo>
                  <a:cubicBezTo>
                    <a:pt x="27516" y="6034"/>
                    <a:pt x="42084" y="0"/>
                    <a:pt x="57274" y="0"/>
                  </a:cubicBezTo>
                  <a:close/>
                </a:path>
              </a:pathLst>
            </a:custGeom>
            <a:blipFill>
              <a:blip r:embed="rId8"/>
              <a:stretch>
                <a:fillRect l="0" t="-15857" r="0" b="-15857"/>
              </a:stretch>
            </a:blipFill>
            <a:ln w="9525" cap="rnd">
              <a:solidFill>
                <a:srgbClr val="000000"/>
              </a:solidFill>
              <a:prstDash val="solid"/>
              <a:round/>
            </a:ln>
          </p:spPr>
        </p:sp>
      </p:grpSp>
      <p:grpSp>
        <p:nvGrpSpPr>
          <p:cNvPr name="Group 15" id="15"/>
          <p:cNvGrpSpPr/>
          <p:nvPr/>
        </p:nvGrpSpPr>
        <p:grpSpPr>
          <a:xfrm rot="0">
            <a:off x="123825" y="4957590"/>
            <a:ext cx="16405003" cy="5205585"/>
            <a:chOff x="0" y="0"/>
            <a:chExt cx="8259124" cy="2620760"/>
          </a:xfrm>
        </p:grpSpPr>
        <p:sp>
          <p:nvSpPr>
            <p:cNvPr name="Freeform 16" id="16"/>
            <p:cNvSpPr/>
            <p:nvPr/>
          </p:nvSpPr>
          <p:spPr>
            <a:xfrm flipH="false" flipV="false" rot="0">
              <a:off x="0" y="0"/>
              <a:ext cx="8259124" cy="2620760"/>
            </a:xfrm>
            <a:custGeom>
              <a:avLst/>
              <a:gdLst/>
              <a:ahLst/>
              <a:cxnLst/>
              <a:rect r="r" b="b" t="t" l="l"/>
              <a:pathLst>
                <a:path h="2620760" w="8259124">
                  <a:moveTo>
                    <a:pt x="14158" y="0"/>
                  </a:moveTo>
                  <a:lnTo>
                    <a:pt x="8244966" y="0"/>
                  </a:lnTo>
                  <a:cubicBezTo>
                    <a:pt x="8252785" y="0"/>
                    <a:pt x="8259124" y="6339"/>
                    <a:pt x="8259124" y="14158"/>
                  </a:cubicBezTo>
                  <a:lnTo>
                    <a:pt x="8259124" y="2606602"/>
                  </a:lnTo>
                  <a:cubicBezTo>
                    <a:pt x="8259124" y="2614421"/>
                    <a:pt x="8252785" y="2620760"/>
                    <a:pt x="8244966" y="2620760"/>
                  </a:cubicBezTo>
                  <a:lnTo>
                    <a:pt x="14158" y="2620760"/>
                  </a:lnTo>
                  <a:cubicBezTo>
                    <a:pt x="6339" y="2620760"/>
                    <a:pt x="0" y="2614421"/>
                    <a:pt x="0" y="2606602"/>
                  </a:cubicBezTo>
                  <a:lnTo>
                    <a:pt x="0" y="14158"/>
                  </a:lnTo>
                  <a:cubicBezTo>
                    <a:pt x="0" y="6339"/>
                    <a:pt x="6339" y="0"/>
                    <a:pt x="14158" y="0"/>
                  </a:cubicBezTo>
                  <a:close/>
                </a:path>
              </a:pathLst>
            </a:custGeom>
            <a:solidFill>
              <a:srgbClr val="FFFFFF"/>
            </a:solidFill>
            <a:ln w="9525" cap="rnd">
              <a:solidFill>
                <a:srgbClr val="000000"/>
              </a:solidFill>
              <a:prstDash val="solid"/>
              <a:round/>
            </a:ln>
          </p:spPr>
        </p:sp>
        <p:sp>
          <p:nvSpPr>
            <p:cNvPr name="TextBox 17" id="17"/>
            <p:cNvSpPr txBox="true"/>
            <p:nvPr/>
          </p:nvSpPr>
          <p:spPr>
            <a:xfrm>
              <a:off x="0" y="-66675"/>
              <a:ext cx="8259124" cy="2687435"/>
            </a:xfrm>
            <a:prstGeom prst="rect">
              <a:avLst/>
            </a:prstGeom>
          </p:spPr>
          <p:txBody>
            <a:bodyPr anchor="ctr" rtlCol="false" tIns="50800" lIns="50800" bIns="50800" rIns="50800"/>
            <a:lstStyle/>
            <a:p>
              <a:pPr algn="ctr" marL="0" indent="0" lvl="1">
                <a:lnSpc>
                  <a:spcPts val="3919"/>
                </a:lnSpc>
                <a:spcBef>
                  <a:spcPct val="0"/>
                </a:spcBef>
              </a:pPr>
            </a:p>
          </p:txBody>
        </p:sp>
      </p:grpSp>
      <p:sp>
        <p:nvSpPr>
          <p:cNvPr name="TextBox 18" id="18"/>
          <p:cNvSpPr txBox="true"/>
          <p:nvPr/>
        </p:nvSpPr>
        <p:spPr>
          <a:xfrm rot="0">
            <a:off x="1028700" y="6227608"/>
            <a:ext cx="8108133" cy="1228725"/>
          </a:xfrm>
          <a:prstGeom prst="rect">
            <a:avLst/>
          </a:prstGeom>
        </p:spPr>
        <p:txBody>
          <a:bodyPr anchor="t" rtlCol="false" tIns="0" lIns="0" bIns="0" rIns="0">
            <a:spAutoFit/>
          </a:bodyPr>
          <a:lstStyle/>
          <a:p>
            <a:pPr algn="l" marL="0" indent="0" lvl="0">
              <a:lnSpc>
                <a:spcPts val="9600"/>
              </a:lnSpc>
            </a:pPr>
          </a:p>
        </p:txBody>
      </p:sp>
      <p:sp>
        <p:nvSpPr>
          <p:cNvPr name="TextBox 19" id="19"/>
          <p:cNvSpPr txBox="true"/>
          <p:nvPr/>
        </p:nvSpPr>
        <p:spPr>
          <a:xfrm rot="0">
            <a:off x="632750" y="6761008"/>
            <a:ext cx="7693577" cy="3235960"/>
          </a:xfrm>
          <a:prstGeom prst="rect">
            <a:avLst/>
          </a:prstGeom>
        </p:spPr>
        <p:txBody>
          <a:bodyPr anchor="t" rtlCol="false" tIns="0" lIns="0" bIns="0" rIns="0">
            <a:spAutoFit/>
          </a:bodyPr>
          <a:lstStyle/>
          <a:p>
            <a:pPr algn="l" marL="0" indent="0" lvl="0">
              <a:lnSpc>
                <a:spcPts val="3679"/>
              </a:lnSpc>
              <a:spcBef>
                <a:spcPct val="0"/>
              </a:spcBef>
            </a:pPr>
            <a:r>
              <a:rPr lang="en-US" b="true" sz="2299">
                <a:solidFill>
                  <a:srgbClr val="000000"/>
                </a:solidFill>
                <a:latin typeface="Open Sauce Bold"/>
                <a:ea typeface="Open Sauce Bold"/>
                <a:cs typeface="Open Sauce Bold"/>
                <a:sym typeface="Open Sauce Bold"/>
              </a:rPr>
              <a:t>✅ A</a:t>
            </a:r>
            <a:r>
              <a:rPr lang="en-US" b="true" sz="2299" strike="noStrike" u="none">
                <a:solidFill>
                  <a:srgbClr val="000000"/>
                </a:solidFill>
                <a:latin typeface="Open Sauce Bold"/>
                <a:ea typeface="Open Sauce Bold"/>
                <a:cs typeface="Open Sauce Bold"/>
                <a:sym typeface="Open Sauce Bold"/>
              </a:rPr>
              <a:t>p</a:t>
            </a:r>
            <a:r>
              <a:rPr lang="en-US" b="true" sz="2299" strike="noStrike" u="none">
                <a:solidFill>
                  <a:srgbClr val="000000"/>
                </a:solidFill>
                <a:latin typeface="Open Sauce Bold"/>
                <a:ea typeface="Open Sauce Bold"/>
                <a:cs typeface="Open Sauce Bold"/>
                <a:sym typeface="Open Sauce Bold"/>
              </a:rPr>
              <a:t>pl</a:t>
            </a:r>
            <a:r>
              <a:rPr lang="en-US" b="true" sz="2299" strike="noStrike" u="none">
                <a:solidFill>
                  <a:srgbClr val="000000"/>
                </a:solidFill>
                <a:latin typeface="Open Sauce Bold"/>
                <a:ea typeface="Open Sauce Bold"/>
                <a:cs typeface="Open Sauce Bold"/>
                <a:sym typeface="Open Sauce Bold"/>
              </a:rPr>
              <a:t>i</a:t>
            </a:r>
            <a:r>
              <a:rPr lang="en-US" b="true" sz="2299" strike="noStrike" u="none">
                <a:solidFill>
                  <a:srgbClr val="000000"/>
                </a:solidFill>
                <a:latin typeface="Open Sauce Bold"/>
                <a:ea typeface="Open Sauce Bold"/>
                <a:cs typeface="Open Sauce Bold"/>
                <a:sym typeface="Open Sauce Bold"/>
              </a:rPr>
              <a:t>ca</a:t>
            </a:r>
            <a:r>
              <a:rPr lang="en-US" b="true" sz="2299" strike="noStrike" u="none">
                <a:solidFill>
                  <a:srgbClr val="000000"/>
                </a:solidFill>
                <a:latin typeface="Open Sauce Bold"/>
                <a:ea typeface="Open Sauce Bold"/>
                <a:cs typeface="Open Sauce Bold"/>
                <a:sym typeface="Open Sauce Bold"/>
              </a:rPr>
              <a:t>t</a:t>
            </a:r>
            <a:r>
              <a:rPr lang="en-US" b="true" sz="2299" strike="noStrike" u="none">
                <a:solidFill>
                  <a:srgbClr val="000000"/>
                </a:solidFill>
                <a:latin typeface="Open Sauce Bold"/>
                <a:ea typeface="Open Sauce Bold"/>
                <a:cs typeface="Open Sauce Bold"/>
                <a:sym typeface="Open Sauce Bold"/>
              </a:rPr>
              <a:t>i</a:t>
            </a:r>
            <a:r>
              <a:rPr lang="en-US" b="true" sz="2299" strike="noStrike" u="none">
                <a:solidFill>
                  <a:srgbClr val="000000"/>
                </a:solidFill>
                <a:latin typeface="Open Sauce Bold"/>
                <a:ea typeface="Open Sauce Bold"/>
                <a:cs typeface="Open Sauce Bold"/>
                <a:sym typeface="Open Sauce Bold"/>
              </a:rPr>
              <a:t>o</a:t>
            </a:r>
            <a:r>
              <a:rPr lang="en-US" b="true" sz="2299" strike="noStrike" u="none">
                <a:solidFill>
                  <a:srgbClr val="000000"/>
                </a:solidFill>
                <a:latin typeface="Open Sauce Bold"/>
                <a:ea typeface="Open Sauce Bold"/>
                <a:cs typeface="Open Sauce Bold"/>
                <a:sym typeface="Open Sauce Bold"/>
              </a:rPr>
              <a:t>ns</a:t>
            </a:r>
          </a:p>
          <a:p>
            <a:pPr algn="l" marL="496569" indent="-248284" lvl="1">
              <a:lnSpc>
                <a:spcPts val="3679"/>
              </a:lnSpc>
              <a:spcBef>
                <a:spcPct val="0"/>
              </a:spcBef>
              <a:buFont typeface="Arial"/>
              <a:buChar char="•"/>
            </a:pPr>
            <a:r>
              <a:rPr lang="en-US" b="true" sz="2299" strike="noStrike" u="none">
                <a:solidFill>
                  <a:srgbClr val="000000"/>
                </a:solidFill>
                <a:latin typeface="Open Sauce Bold"/>
                <a:ea typeface="Open Sauce Bold"/>
                <a:cs typeface="Open Sauce Bold"/>
                <a:sym typeface="Open Sauce Bold"/>
              </a:rPr>
              <a:t>P</a:t>
            </a:r>
            <a:r>
              <a:rPr lang="en-US" b="true" sz="2299" strike="noStrike" u="none">
                <a:solidFill>
                  <a:srgbClr val="000000"/>
                </a:solidFill>
                <a:latin typeface="Open Sauce Bold"/>
                <a:ea typeface="Open Sauce Bold"/>
                <a:cs typeface="Open Sauce Bold"/>
                <a:sym typeface="Open Sauce Bold"/>
              </a:rPr>
              <a:t>e</a:t>
            </a:r>
            <a:r>
              <a:rPr lang="en-US" b="true" sz="2299" strike="noStrike" u="none">
                <a:solidFill>
                  <a:srgbClr val="000000"/>
                </a:solidFill>
                <a:latin typeface="Open Sauce Bold"/>
                <a:ea typeface="Open Sauce Bold"/>
                <a:cs typeface="Open Sauce Bold"/>
                <a:sym typeface="Open Sauce Bold"/>
              </a:rPr>
              <a:t>r</a:t>
            </a:r>
            <a:r>
              <a:rPr lang="en-US" b="true" sz="2299" strike="noStrike" u="none">
                <a:solidFill>
                  <a:srgbClr val="000000"/>
                </a:solidFill>
                <a:latin typeface="Open Sauce Bold"/>
                <a:ea typeface="Open Sauce Bold"/>
                <a:cs typeface="Open Sauce Bold"/>
                <a:sym typeface="Open Sauce Bold"/>
              </a:rPr>
              <a:t>s</a:t>
            </a:r>
            <a:r>
              <a:rPr lang="en-US" b="true" sz="2299" strike="noStrike" u="none">
                <a:solidFill>
                  <a:srgbClr val="000000"/>
                </a:solidFill>
                <a:latin typeface="Open Sauce Bold"/>
                <a:ea typeface="Open Sauce Bold"/>
                <a:cs typeface="Open Sauce Bold"/>
                <a:sym typeface="Open Sauce Bold"/>
              </a:rPr>
              <a:t>on</a:t>
            </a:r>
            <a:r>
              <a:rPr lang="en-US" b="true" sz="2299" strike="noStrike" u="none">
                <a:solidFill>
                  <a:srgbClr val="000000"/>
                </a:solidFill>
                <a:latin typeface="Open Sauce Bold"/>
                <a:ea typeface="Open Sauce Bold"/>
                <a:cs typeface="Open Sauce Bold"/>
                <a:sym typeface="Open Sauce Bold"/>
              </a:rPr>
              <a:t>al</a:t>
            </a:r>
            <a:r>
              <a:rPr lang="en-US" b="true" sz="2299" strike="noStrike" u="none">
                <a:solidFill>
                  <a:srgbClr val="000000"/>
                </a:solidFill>
                <a:latin typeface="Open Sauce Bold"/>
                <a:ea typeface="Open Sauce Bold"/>
                <a:cs typeface="Open Sauce Bold"/>
                <a:sym typeface="Open Sauce Bold"/>
              </a:rPr>
              <a:t>ized</a:t>
            </a:r>
            <a:r>
              <a:rPr lang="en-US" b="true" sz="2299" strike="noStrike" u="none">
                <a:solidFill>
                  <a:srgbClr val="000000"/>
                </a:solidFill>
                <a:latin typeface="Open Sauce Bold"/>
                <a:ea typeface="Open Sauce Bold"/>
                <a:cs typeface="Open Sauce Bold"/>
                <a:sym typeface="Open Sauce Bold"/>
              </a:rPr>
              <a:t> </a:t>
            </a:r>
            <a:r>
              <a:rPr lang="en-US" b="true" sz="2299" strike="noStrike" u="none">
                <a:solidFill>
                  <a:srgbClr val="000000"/>
                </a:solidFill>
                <a:latin typeface="Open Sauce Bold"/>
                <a:ea typeface="Open Sauce Bold"/>
                <a:cs typeface="Open Sauce Bold"/>
                <a:sym typeface="Open Sauce Bold"/>
              </a:rPr>
              <a:t>tr</a:t>
            </a:r>
            <a:r>
              <a:rPr lang="en-US" b="true" sz="2299" strike="noStrike" u="none">
                <a:solidFill>
                  <a:srgbClr val="000000"/>
                </a:solidFill>
                <a:latin typeface="Open Sauce Bold"/>
                <a:ea typeface="Open Sauce Bold"/>
                <a:cs typeface="Open Sauce Bold"/>
                <a:sym typeface="Open Sauce Bold"/>
              </a:rPr>
              <a:t>a</a:t>
            </a:r>
            <a:r>
              <a:rPr lang="en-US" b="true" sz="2299" strike="noStrike" u="none">
                <a:solidFill>
                  <a:srgbClr val="000000"/>
                </a:solidFill>
                <a:latin typeface="Open Sauce Bold"/>
                <a:ea typeface="Open Sauce Bold"/>
                <a:cs typeface="Open Sauce Bold"/>
                <a:sym typeface="Open Sauce Bold"/>
              </a:rPr>
              <a:t>vel</a:t>
            </a:r>
            <a:r>
              <a:rPr lang="en-US" b="true" sz="2299" strike="noStrike" u="none">
                <a:solidFill>
                  <a:srgbClr val="000000"/>
                </a:solidFill>
                <a:latin typeface="Open Sauce Bold"/>
                <a:ea typeface="Open Sauce Bold"/>
                <a:cs typeface="Open Sauce Bold"/>
                <a:sym typeface="Open Sauce Bold"/>
              </a:rPr>
              <a:t> of</a:t>
            </a:r>
            <a:r>
              <a:rPr lang="en-US" b="true" sz="2299" strike="noStrike" u="none">
                <a:solidFill>
                  <a:srgbClr val="000000"/>
                </a:solidFill>
                <a:latin typeface="Open Sauce Bold"/>
                <a:ea typeface="Open Sauce Bold"/>
                <a:cs typeface="Open Sauce Bold"/>
                <a:sym typeface="Open Sauce Bold"/>
              </a:rPr>
              <a:t>fers</a:t>
            </a:r>
          </a:p>
          <a:p>
            <a:pPr algn="l" marL="496569" indent="-248284" lvl="1">
              <a:lnSpc>
                <a:spcPts val="3679"/>
              </a:lnSpc>
              <a:spcBef>
                <a:spcPct val="0"/>
              </a:spcBef>
              <a:buFont typeface="Arial"/>
              <a:buChar char="•"/>
            </a:pPr>
            <a:r>
              <a:rPr lang="en-US" b="true" sz="2299" strike="noStrike" u="none">
                <a:solidFill>
                  <a:srgbClr val="000000"/>
                </a:solidFill>
                <a:latin typeface="Open Sauce Bold"/>
                <a:ea typeface="Open Sauce Bold"/>
                <a:cs typeface="Open Sauce Bold"/>
                <a:sym typeface="Open Sauce Bold"/>
              </a:rPr>
              <a:t>Smart</a:t>
            </a:r>
            <a:r>
              <a:rPr lang="en-US" b="true" sz="2299" strike="noStrike" u="none">
                <a:solidFill>
                  <a:srgbClr val="000000"/>
                </a:solidFill>
                <a:latin typeface="Open Sauce Bold"/>
                <a:ea typeface="Open Sauce Bold"/>
                <a:cs typeface="Open Sauce Bold"/>
                <a:sym typeface="Open Sauce Bold"/>
              </a:rPr>
              <a:t> </a:t>
            </a:r>
            <a:r>
              <a:rPr lang="en-US" b="true" sz="2299" strike="noStrike" u="none">
                <a:solidFill>
                  <a:srgbClr val="000000"/>
                </a:solidFill>
                <a:latin typeface="Open Sauce Bold"/>
                <a:ea typeface="Open Sauce Bold"/>
                <a:cs typeface="Open Sauce Bold"/>
                <a:sym typeface="Open Sauce Bold"/>
              </a:rPr>
              <a:t>c</a:t>
            </a:r>
            <a:r>
              <a:rPr lang="en-US" b="true" sz="2299" strike="noStrike" u="none">
                <a:solidFill>
                  <a:srgbClr val="000000"/>
                </a:solidFill>
                <a:latin typeface="Open Sauce Bold"/>
                <a:ea typeface="Open Sauce Bold"/>
                <a:cs typeface="Open Sauce Bold"/>
                <a:sym typeface="Open Sauce Bold"/>
              </a:rPr>
              <a:t>it</a:t>
            </a:r>
            <a:r>
              <a:rPr lang="en-US" b="true" sz="2299" strike="noStrike" u="none">
                <a:solidFill>
                  <a:srgbClr val="000000"/>
                </a:solidFill>
                <a:latin typeface="Open Sauce Bold"/>
                <a:ea typeface="Open Sauce Bold"/>
                <a:cs typeface="Open Sauce Bold"/>
                <a:sym typeface="Open Sauce Bold"/>
              </a:rPr>
              <a:t>y</a:t>
            </a:r>
            <a:r>
              <a:rPr lang="en-US" b="true" sz="2299" strike="noStrike" u="none">
                <a:solidFill>
                  <a:srgbClr val="000000"/>
                </a:solidFill>
                <a:latin typeface="Open Sauce Bold"/>
                <a:ea typeface="Open Sauce Bold"/>
                <a:cs typeface="Open Sauce Bold"/>
                <a:sym typeface="Open Sauce Bold"/>
              </a:rPr>
              <a:t> </a:t>
            </a:r>
            <a:r>
              <a:rPr lang="en-US" b="true" sz="2299" strike="noStrike" u="none">
                <a:solidFill>
                  <a:srgbClr val="000000"/>
                </a:solidFill>
                <a:latin typeface="Open Sauce Bold"/>
                <a:ea typeface="Open Sauce Bold"/>
                <a:cs typeface="Open Sauce Bold"/>
                <a:sym typeface="Open Sauce Bold"/>
              </a:rPr>
              <a:t>pl</a:t>
            </a:r>
            <a:r>
              <a:rPr lang="en-US" b="true" sz="2299" strike="noStrike" u="none">
                <a:solidFill>
                  <a:srgbClr val="000000"/>
                </a:solidFill>
                <a:latin typeface="Open Sauce Bold"/>
                <a:ea typeface="Open Sauce Bold"/>
                <a:cs typeface="Open Sauce Bold"/>
                <a:sym typeface="Open Sauce Bold"/>
              </a:rPr>
              <a:t>an</a:t>
            </a:r>
            <a:r>
              <a:rPr lang="en-US" b="true" sz="2299" strike="noStrike" u="none">
                <a:solidFill>
                  <a:srgbClr val="000000"/>
                </a:solidFill>
                <a:latin typeface="Open Sauce Bold"/>
                <a:ea typeface="Open Sauce Bold"/>
                <a:cs typeface="Open Sauce Bold"/>
                <a:sym typeface="Open Sauce Bold"/>
              </a:rPr>
              <a:t>ning for</a:t>
            </a:r>
            <a:r>
              <a:rPr lang="en-US" b="true" sz="2299" strike="noStrike" u="none">
                <a:solidFill>
                  <a:srgbClr val="000000"/>
                </a:solidFill>
                <a:latin typeface="Open Sauce Bold"/>
                <a:ea typeface="Open Sauce Bold"/>
                <a:cs typeface="Open Sauce Bold"/>
                <a:sym typeface="Open Sauce Bold"/>
              </a:rPr>
              <a:t> </a:t>
            </a:r>
            <a:r>
              <a:rPr lang="en-US" b="true" sz="2299" strike="noStrike" u="none">
                <a:solidFill>
                  <a:srgbClr val="000000"/>
                </a:solidFill>
                <a:latin typeface="Open Sauce Bold"/>
                <a:ea typeface="Open Sauce Bold"/>
                <a:cs typeface="Open Sauce Bold"/>
                <a:sym typeface="Open Sauce Bold"/>
              </a:rPr>
              <a:t>tour</a:t>
            </a:r>
            <a:r>
              <a:rPr lang="en-US" b="true" sz="2299" strike="noStrike" u="none">
                <a:solidFill>
                  <a:srgbClr val="000000"/>
                </a:solidFill>
                <a:latin typeface="Open Sauce Bold"/>
                <a:ea typeface="Open Sauce Bold"/>
                <a:cs typeface="Open Sauce Bold"/>
                <a:sym typeface="Open Sauce Bold"/>
              </a:rPr>
              <a:t>is</a:t>
            </a:r>
            <a:r>
              <a:rPr lang="en-US" b="true" sz="2299" strike="noStrike" u="none">
                <a:solidFill>
                  <a:srgbClr val="000000"/>
                </a:solidFill>
                <a:latin typeface="Open Sauce Bold"/>
                <a:ea typeface="Open Sauce Bold"/>
                <a:cs typeface="Open Sauce Bold"/>
                <a:sym typeface="Open Sauce Bold"/>
              </a:rPr>
              <a:t>m</a:t>
            </a:r>
            <a:r>
              <a:rPr lang="en-US" b="true" sz="2299" strike="noStrike" u="none">
                <a:solidFill>
                  <a:srgbClr val="000000"/>
                </a:solidFill>
                <a:latin typeface="Open Sauce Bold"/>
                <a:ea typeface="Open Sauce Bold"/>
                <a:cs typeface="Open Sauce Bold"/>
                <a:sym typeface="Open Sauce Bold"/>
              </a:rPr>
              <a:t> </a:t>
            </a:r>
            <a:r>
              <a:rPr lang="en-US" b="true" sz="2299" strike="noStrike" u="none">
                <a:solidFill>
                  <a:srgbClr val="000000"/>
                </a:solidFill>
                <a:latin typeface="Open Sauce Bold"/>
                <a:ea typeface="Open Sauce Bold"/>
                <a:cs typeface="Open Sauce Bold"/>
                <a:sym typeface="Open Sauce Bold"/>
              </a:rPr>
              <a:t>(</a:t>
            </a:r>
            <a:r>
              <a:rPr lang="en-US" b="true" sz="2299" strike="noStrike" u="none">
                <a:solidFill>
                  <a:srgbClr val="000000"/>
                </a:solidFill>
                <a:latin typeface="Open Sauce Bold"/>
                <a:ea typeface="Open Sauce Bold"/>
                <a:cs typeface="Open Sauce Bold"/>
                <a:sym typeface="Open Sauce Bold"/>
              </a:rPr>
              <a:t>e</a:t>
            </a:r>
            <a:r>
              <a:rPr lang="en-US" b="true" sz="2299" strike="noStrike" u="none">
                <a:solidFill>
                  <a:srgbClr val="000000"/>
                </a:solidFill>
                <a:latin typeface="Open Sauce Bold"/>
                <a:ea typeface="Open Sauce Bold"/>
                <a:cs typeface="Open Sauce Bold"/>
                <a:sym typeface="Open Sauce Bold"/>
              </a:rPr>
              <a:t>.g.,</a:t>
            </a:r>
            <a:r>
              <a:rPr lang="en-US" b="true" sz="2299" strike="noStrike" u="none">
                <a:solidFill>
                  <a:srgbClr val="000000"/>
                </a:solidFill>
                <a:latin typeface="Open Sauce Bold"/>
                <a:ea typeface="Open Sauce Bold"/>
                <a:cs typeface="Open Sauce Bold"/>
                <a:sym typeface="Open Sauce Bold"/>
              </a:rPr>
              <a:t> </a:t>
            </a:r>
            <a:r>
              <a:rPr lang="en-US" b="true" sz="2299" strike="noStrike" u="none">
                <a:solidFill>
                  <a:srgbClr val="000000"/>
                </a:solidFill>
                <a:latin typeface="Open Sauce Bold"/>
                <a:ea typeface="Open Sauce Bold"/>
                <a:cs typeface="Open Sauce Bold"/>
                <a:sym typeface="Open Sauce Bold"/>
              </a:rPr>
              <a:t>cr</a:t>
            </a:r>
            <a:r>
              <a:rPr lang="en-US" b="true" sz="2299" strike="noStrike" u="none">
                <a:solidFill>
                  <a:srgbClr val="000000"/>
                </a:solidFill>
                <a:latin typeface="Open Sauce Bold"/>
                <a:ea typeface="Open Sauce Bold"/>
                <a:cs typeface="Open Sauce Bold"/>
                <a:sym typeface="Open Sauce Bold"/>
              </a:rPr>
              <a:t>o</a:t>
            </a:r>
            <a:r>
              <a:rPr lang="en-US" b="true" sz="2299" strike="noStrike" u="none">
                <a:solidFill>
                  <a:srgbClr val="000000"/>
                </a:solidFill>
                <a:latin typeface="Open Sauce Bold"/>
                <a:ea typeface="Open Sauce Bold"/>
                <a:cs typeface="Open Sauce Bold"/>
                <a:sym typeface="Open Sauce Bold"/>
              </a:rPr>
              <a:t>wd</a:t>
            </a:r>
            <a:r>
              <a:rPr lang="en-US" b="true" sz="2299" strike="noStrike" u="none">
                <a:solidFill>
                  <a:srgbClr val="000000"/>
                </a:solidFill>
                <a:latin typeface="Open Sauce Bold"/>
                <a:ea typeface="Open Sauce Bold"/>
                <a:cs typeface="Open Sauce Bold"/>
                <a:sym typeface="Open Sauce Bold"/>
              </a:rPr>
              <a:t> </a:t>
            </a:r>
            <a:r>
              <a:rPr lang="en-US" b="true" sz="2299" strike="noStrike" u="none">
                <a:solidFill>
                  <a:srgbClr val="000000"/>
                </a:solidFill>
                <a:latin typeface="Open Sauce Bold"/>
                <a:ea typeface="Open Sauce Bold"/>
                <a:cs typeface="Open Sauce Bold"/>
                <a:sym typeface="Open Sauce Bold"/>
              </a:rPr>
              <a:t>m</a:t>
            </a:r>
            <a:r>
              <a:rPr lang="en-US" b="true" sz="2299" strike="noStrike" u="none">
                <a:solidFill>
                  <a:srgbClr val="000000"/>
                </a:solidFill>
                <a:latin typeface="Open Sauce Bold"/>
                <a:ea typeface="Open Sauce Bold"/>
                <a:cs typeface="Open Sauce Bold"/>
                <a:sym typeface="Open Sauce Bold"/>
              </a:rPr>
              <a:t>an</a:t>
            </a:r>
            <a:r>
              <a:rPr lang="en-US" b="true" sz="2299" strike="noStrike" u="none">
                <a:solidFill>
                  <a:srgbClr val="000000"/>
                </a:solidFill>
                <a:latin typeface="Open Sauce Bold"/>
                <a:ea typeface="Open Sauce Bold"/>
                <a:cs typeface="Open Sauce Bold"/>
                <a:sym typeface="Open Sauce Bold"/>
              </a:rPr>
              <a:t>a</a:t>
            </a:r>
            <a:r>
              <a:rPr lang="en-US" b="true" sz="2299" strike="noStrike" u="none">
                <a:solidFill>
                  <a:srgbClr val="000000"/>
                </a:solidFill>
                <a:latin typeface="Open Sauce Bold"/>
                <a:ea typeface="Open Sauce Bold"/>
                <a:cs typeface="Open Sauce Bold"/>
                <a:sym typeface="Open Sauce Bold"/>
              </a:rPr>
              <a:t>g</a:t>
            </a:r>
            <a:r>
              <a:rPr lang="en-US" b="true" sz="2299" strike="noStrike" u="none">
                <a:solidFill>
                  <a:srgbClr val="000000"/>
                </a:solidFill>
                <a:latin typeface="Open Sauce Bold"/>
                <a:ea typeface="Open Sauce Bold"/>
                <a:cs typeface="Open Sauce Bold"/>
                <a:sym typeface="Open Sauce Bold"/>
              </a:rPr>
              <a:t>ement)</a:t>
            </a:r>
          </a:p>
          <a:p>
            <a:pPr algn="l" marL="496569" indent="-248284" lvl="1">
              <a:lnSpc>
                <a:spcPts val="3679"/>
              </a:lnSpc>
              <a:spcBef>
                <a:spcPct val="0"/>
              </a:spcBef>
              <a:buFont typeface="Arial"/>
              <a:buChar char="•"/>
            </a:pPr>
            <a:r>
              <a:rPr lang="en-US" b="true" sz="2299" strike="noStrike" u="none">
                <a:solidFill>
                  <a:srgbClr val="000000"/>
                </a:solidFill>
                <a:latin typeface="Open Sauce Bold"/>
                <a:ea typeface="Open Sauce Bold"/>
                <a:cs typeface="Open Sauce Bold"/>
                <a:sym typeface="Open Sauce Bold"/>
              </a:rPr>
              <a:t>Re</a:t>
            </a:r>
            <a:r>
              <a:rPr lang="en-US" b="true" sz="2299" strike="noStrike" u="none">
                <a:solidFill>
                  <a:srgbClr val="000000"/>
                </a:solidFill>
                <a:latin typeface="Open Sauce Bold"/>
                <a:ea typeface="Open Sauce Bold"/>
                <a:cs typeface="Open Sauce Bold"/>
                <a:sym typeface="Open Sauce Bold"/>
              </a:rPr>
              <a:t>a</a:t>
            </a:r>
            <a:r>
              <a:rPr lang="en-US" b="true" sz="2299" strike="noStrike" u="none">
                <a:solidFill>
                  <a:srgbClr val="000000"/>
                </a:solidFill>
                <a:latin typeface="Open Sauce Bold"/>
                <a:ea typeface="Open Sauce Bold"/>
                <a:cs typeface="Open Sauce Bold"/>
                <a:sym typeface="Open Sauce Bold"/>
              </a:rPr>
              <a:t>l-</a:t>
            </a:r>
            <a:r>
              <a:rPr lang="en-US" b="true" sz="2299" strike="noStrike" u="none">
                <a:solidFill>
                  <a:srgbClr val="000000"/>
                </a:solidFill>
                <a:latin typeface="Open Sauce Bold"/>
                <a:ea typeface="Open Sauce Bold"/>
                <a:cs typeface="Open Sauce Bold"/>
                <a:sym typeface="Open Sauce Bold"/>
              </a:rPr>
              <a:t>t</a:t>
            </a:r>
            <a:r>
              <a:rPr lang="en-US" b="true" sz="2299" strike="noStrike" u="none">
                <a:solidFill>
                  <a:srgbClr val="000000"/>
                </a:solidFill>
                <a:latin typeface="Open Sauce Bold"/>
                <a:ea typeface="Open Sauce Bold"/>
                <a:cs typeface="Open Sauce Bold"/>
                <a:sym typeface="Open Sauce Bold"/>
              </a:rPr>
              <a:t>ime</a:t>
            </a:r>
            <a:r>
              <a:rPr lang="en-US" b="true" sz="2299" strike="noStrike" u="none">
                <a:solidFill>
                  <a:srgbClr val="000000"/>
                </a:solidFill>
                <a:latin typeface="Open Sauce Bold"/>
                <a:ea typeface="Open Sauce Bold"/>
                <a:cs typeface="Open Sauce Bold"/>
                <a:sym typeface="Open Sauce Bold"/>
              </a:rPr>
              <a:t> se</a:t>
            </a:r>
            <a:r>
              <a:rPr lang="en-US" b="true" sz="2299" strike="noStrike" u="none">
                <a:solidFill>
                  <a:srgbClr val="000000"/>
                </a:solidFill>
                <a:latin typeface="Open Sauce Bold"/>
                <a:ea typeface="Open Sauce Bold"/>
                <a:cs typeface="Open Sauce Bold"/>
                <a:sym typeface="Open Sauce Bold"/>
              </a:rPr>
              <a:t>rvic</a:t>
            </a:r>
            <a:r>
              <a:rPr lang="en-US" b="true" sz="2299" strike="noStrike" u="none">
                <a:solidFill>
                  <a:srgbClr val="000000"/>
                </a:solidFill>
                <a:latin typeface="Open Sauce Bold"/>
                <a:ea typeface="Open Sauce Bold"/>
                <a:cs typeface="Open Sauce Bold"/>
                <a:sym typeface="Open Sauce Bold"/>
              </a:rPr>
              <a:t>e </a:t>
            </a:r>
            <a:r>
              <a:rPr lang="en-US" b="true" sz="2299" strike="noStrike" u="none">
                <a:solidFill>
                  <a:srgbClr val="000000"/>
                </a:solidFill>
                <a:latin typeface="Open Sauce Bold"/>
                <a:ea typeface="Open Sauce Bold"/>
                <a:cs typeface="Open Sauce Bold"/>
                <a:sym typeface="Open Sauce Bold"/>
              </a:rPr>
              <a:t>adjus</a:t>
            </a:r>
            <a:r>
              <a:rPr lang="en-US" b="true" sz="2299" strike="noStrike" u="none">
                <a:solidFill>
                  <a:srgbClr val="000000"/>
                </a:solidFill>
                <a:latin typeface="Open Sauce Bold"/>
                <a:ea typeface="Open Sauce Bold"/>
                <a:cs typeface="Open Sauce Bold"/>
                <a:sym typeface="Open Sauce Bold"/>
              </a:rPr>
              <a:t>t</a:t>
            </a:r>
            <a:r>
              <a:rPr lang="en-US" b="true" sz="2299" strike="noStrike" u="none">
                <a:solidFill>
                  <a:srgbClr val="000000"/>
                </a:solidFill>
                <a:latin typeface="Open Sauce Bold"/>
                <a:ea typeface="Open Sauce Bold"/>
                <a:cs typeface="Open Sauce Bold"/>
                <a:sym typeface="Open Sauce Bold"/>
              </a:rPr>
              <a:t>m</a:t>
            </a:r>
            <a:r>
              <a:rPr lang="en-US" b="true" sz="2299" strike="noStrike" u="none">
                <a:solidFill>
                  <a:srgbClr val="000000"/>
                </a:solidFill>
                <a:latin typeface="Open Sauce Bold"/>
                <a:ea typeface="Open Sauce Bold"/>
                <a:cs typeface="Open Sauce Bold"/>
                <a:sym typeface="Open Sauce Bold"/>
              </a:rPr>
              <a:t>e</a:t>
            </a:r>
            <a:r>
              <a:rPr lang="en-US" b="true" sz="2299" strike="noStrike" u="none">
                <a:solidFill>
                  <a:srgbClr val="000000"/>
                </a:solidFill>
                <a:latin typeface="Open Sauce Bold"/>
                <a:ea typeface="Open Sauce Bold"/>
                <a:cs typeface="Open Sauce Bold"/>
                <a:sym typeface="Open Sauce Bold"/>
              </a:rPr>
              <a:t>n</a:t>
            </a:r>
            <a:r>
              <a:rPr lang="en-US" b="true" sz="2299" strike="noStrike" u="none">
                <a:solidFill>
                  <a:srgbClr val="000000"/>
                </a:solidFill>
                <a:latin typeface="Open Sauce Bold"/>
                <a:ea typeface="Open Sauce Bold"/>
                <a:cs typeface="Open Sauce Bold"/>
                <a:sym typeface="Open Sauce Bold"/>
              </a:rPr>
              <a:t>t</a:t>
            </a:r>
            <a:r>
              <a:rPr lang="en-US" b="true" sz="2299" strike="noStrike" u="none">
                <a:solidFill>
                  <a:srgbClr val="000000"/>
                </a:solidFill>
                <a:latin typeface="Open Sauce Bold"/>
                <a:ea typeface="Open Sauce Bold"/>
                <a:cs typeface="Open Sauce Bold"/>
                <a:sym typeface="Open Sauce Bold"/>
              </a:rPr>
              <a:t> ba</a:t>
            </a:r>
            <a:r>
              <a:rPr lang="en-US" b="true" sz="2299" strike="noStrike" u="none">
                <a:solidFill>
                  <a:srgbClr val="000000"/>
                </a:solidFill>
                <a:latin typeface="Open Sauce Bold"/>
                <a:ea typeface="Open Sauce Bold"/>
                <a:cs typeface="Open Sauce Bold"/>
                <a:sym typeface="Open Sauce Bold"/>
              </a:rPr>
              <a:t>se</a:t>
            </a:r>
            <a:r>
              <a:rPr lang="en-US" b="true" sz="2299" strike="noStrike" u="none">
                <a:solidFill>
                  <a:srgbClr val="000000"/>
                </a:solidFill>
                <a:latin typeface="Open Sauce Bold"/>
                <a:ea typeface="Open Sauce Bold"/>
                <a:cs typeface="Open Sauce Bold"/>
                <a:sym typeface="Open Sauce Bold"/>
              </a:rPr>
              <a:t>d</a:t>
            </a:r>
            <a:r>
              <a:rPr lang="en-US" b="true" sz="2299" strike="noStrike" u="none">
                <a:solidFill>
                  <a:srgbClr val="000000"/>
                </a:solidFill>
                <a:latin typeface="Open Sauce Bold"/>
                <a:ea typeface="Open Sauce Bold"/>
                <a:cs typeface="Open Sauce Bold"/>
                <a:sym typeface="Open Sauce Bold"/>
              </a:rPr>
              <a:t> </a:t>
            </a:r>
            <a:r>
              <a:rPr lang="en-US" b="true" sz="2299" strike="noStrike" u="none">
                <a:solidFill>
                  <a:srgbClr val="000000"/>
                </a:solidFill>
                <a:latin typeface="Open Sauce Bold"/>
                <a:ea typeface="Open Sauce Bold"/>
                <a:cs typeface="Open Sauce Bold"/>
                <a:sym typeface="Open Sauce Bold"/>
              </a:rPr>
              <a:t>on beh</a:t>
            </a:r>
            <a:r>
              <a:rPr lang="en-US" b="true" sz="2299" strike="noStrike" u="none">
                <a:solidFill>
                  <a:srgbClr val="000000"/>
                </a:solidFill>
                <a:latin typeface="Open Sauce Bold"/>
                <a:ea typeface="Open Sauce Bold"/>
                <a:cs typeface="Open Sauce Bold"/>
                <a:sym typeface="Open Sauce Bold"/>
              </a:rPr>
              <a:t>a</a:t>
            </a:r>
            <a:r>
              <a:rPr lang="en-US" b="true" sz="2299" strike="noStrike" u="none">
                <a:solidFill>
                  <a:srgbClr val="000000"/>
                </a:solidFill>
                <a:latin typeface="Open Sauce Bold"/>
                <a:ea typeface="Open Sauce Bold"/>
                <a:cs typeface="Open Sauce Bold"/>
                <a:sym typeface="Open Sauce Bold"/>
              </a:rPr>
              <a:t>vi</a:t>
            </a:r>
            <a:r>
              <a:rPr lang="en-US" b="true" sz="2299" strike="noStrike" u="none">
                <a:solidFill>
                  <a:srgbClr val="000000"/>
                </a:solidFill>
                <a:latin typeface="Open Sauce Bold"/>
                <a:ea typeface="Open Sauce Bold"/>
                <a:cs typeface="Open Sauce Bold"/>
                <a:sym typeface="Open Sauce Bold"/>
              </a:rPr>
              <a:t>or</a:t>
            </a:r>
          </a:p>
          <a:p>
            <a:pPr algn="l" marL="496569" indent="-248284" lvl="1">
              <a:lnSpc>
                <a:spcPts val="3679"/>
              </a:lnSpc>
              <a:spcBef>
                <a:spcPct val="0"/>
              </a:spcBef>
              <a:buFont typeface="Arial"/>
              <a:buChar char="•"/>
            </a:pPr>
            <a:r>
              <a:rPr lang="en-US" b="true" sz="2299" strike="noStrike" u="none">
                <a:solidFill>
                  <a:srgbClr val="000000"/>
                </a:solidFill>
                <a:latin typeface="Open Sauce Bold"/>
                <a:ea typeface="Open Sauce Bold"/>
                <a:cs typeface="Open Sauce Bold"/>
                <a:sym typeface="Open Sauce Bold"/>
              </a:rPr>
              <a:t>Sust</a:t>
            </a:r>
            <a:r>
              <a:rPr lang="en-US" b="true" sz="2299" strike="noStrike" u="none">
                <a:solidFill>
                  <a:srgbClr val="000000"/>
                </a:solidFill>
                <a:latin typeface="Open Sauce Bold"/>
                <a:ea typeface="Open Sauce Bold"/>
                <a:cs typeface="Open Sauce Bold"/>
                <a:sym typeface="Open Sauce Bold"/>
              </a:rPr>
              <a:t>a</a:t>
            </a:r>
            <a:r>
              <a:rPr lang="en-US" b="true" sz="2299" strike="noStrike" u="none">
                <a:solidFill>
                  <a:srgbClr val="000000"/>
                </a:solidFill>
                <a:latin typeface="Open Sauce Bold"/>
                <a:ea typeface="Open Sauce Bold"/>
                <a:cs typeface="Open Sauce Bold"/>
                <a:sym typeface="Open Sauce Bold"/>
              </a:rPr>
              <a:t>in</a:t>
            </a:r>
            <a:r>
              <a:rPr lang="en-US" b="true" sz="2299" strike="noStrike" u="none">
                <a:solidFill>
                  <a:srgbClr val="000000"/>
                </a:solidFill>
                <a:latin typeface="Open Sauce Bold"/>
                <a:ea typeface="Open Sauce Bold"/>
                <a:cs typeface="Open Sauce Bold"/>
                <a:sym typeface="Open Sauce Bold"/>
              </a:rPr>
              <a:t>a</a:t>
            </a:r>
            <a:r>
              <a:rPr lang="en-US" b="true" sz="2299" strike="noStrike" u="none">
                <a:solidFill>
                  <a:srgbClr val="000000"/>
                </a:solidFill>
                <a:latin typeface="Open Sauce Bold"/>
                <a:ea typeface="Open Sauce Bold"/>
                <a:cs typeface="Open Sauce Bold"/>
                <a:sym typeface="Open Sauce Bold"/>
              </a:rPr>
              <a:t>ble</a:t>
            </a:r>
            <a:r>
              <a:rPr lang="en-US" b="true" sz="2299" strike="noStrike" u="none">
                <a:solidFill>
                  <a:srgbClr val="000000"/>
                </a:solidFill>
                <a:latin typeface="Open Sauce Bold"/>
                <a:ea typeface="Open Sauce Bold"/>
                <a:cs typeface="Open Sauce Bold"/>
                <a:sym typeface="Open Sauce Bold"/>
              </a:rPr>
              <a:t> </a:t>
            </a:r>
            <a:r>
              <a:rPr lang="en-US" b="true" sz="2299" strike="noStrike" u="none">
                <a:solidFill>
                  <a:srgbClr val="000000"/>
                </a:solidFill>
                <a:latin typeface="Open Sauce Bold"/>
                <a:ea typeface="Open Sauce Bold"/>
                <a:cs typeface="Open Sauce Bold"/>
                <a:sym typeface="Open Sauce Bold"/>
              </a:rPr>
              <a:t>t</a:t>
            </a:r>
            <a:r>
              <a:rPr lang="en-US" b="true" sz="2299" strike="noStrike" u="none">
                <a:solidFill>
                  <a:srgbClr val="000000"/>
                </a:solidFill>
                <a:latin typeface="Open Sauce Bold"/>
                <a:ea typeface="Open Sauce Bold"/>
                <a:cs typeface="Open Sauce Bold"/>
                <a:sym typeface="Open Sauce Bold"/>
              </a:rPr>
              <a:t>ou</a:t>
            </a:r>
            <a:r>
              <a:rPr lang="en-US" b="true" sz="2299" strike="noStrike" u="none">
                <a:solidFill>
                  <a:srgbClr val="000000"/>
                </a:solidFill>
                <a:latin typeface="Open Sauce Bold"/>
                <a:ea typeface="Open Sauce Bold"/>
                <a:cs typeface="Open Sauce Bold"/>
                <a:sym typeface="Open Sauce Bold"/>
              </a:rPr>
              <a:t>ri</a:t>
            </a:r>
            <a:r>
              <a:rPr lang="en-US" b="true" sz="2299" strike="noStrike" u="none">
                <a:solidFill>
                  <a:srgbClr val="000000"/>
                </a:solidFill>
                <a:latin typeface="Open Sauce Bold"/>
                <a:ea typeface="Open Sauce Bold"/>
                <a:cs typeface="Open Sauce Bold"/>
                <a:sym typeface="Open Sauce Bold"/>
              </a:rPr>
              <a:t>s</a:t>
            </a:r>
            <a:r>
              <a:rPr lang="en-US" b="true" sz="2299" strike="noStrike" u="none">
                <a:solidFill>
                  <a:srgbClr val="000000"/>
                </a:solidFill>
                <a:latin typeface="Open Sauce Bold"/>
                <a:ea typeface="Open Sauce Bold"/>
                <a:cs typeface="Open Sauce Bold"/>
                <a:sym typeface="Open Sauce Bold"/>
              </a:rPr>
              <a:t>m</a:t>
            </a:r>
            <a:r>
              <a:rPr lang="en-US" b="true" sz="2299" strike="noStrike" u="none">
                <a:solidFill>
                  <a:srgbClr val="000000"/>
                </a:solidFill>
                <a:latin typeface="Open Sauce Bold"/>
                <a:ea typeface="Open Sauce Bold"/>
                <a:cs typeface="Open Sauce Bold"/>
                <a:sym typeface="Open Sauce Bold"/>
              </a:rPr>
              <a:t> </a:t>
            </a:r>
            <a:r>
              <a:rPr lang="en-US" b="true" sz="2299" strike="noStrike" u="none">
                <a:solidFill>
                  <a:srgbClr val="000000"/>
                </a:solidFill>
                <a:latin typeface="Open Sauce Bold"/>
                <a:ea typeface="Open Sauce Bold"/>
                <a:cs typeface="Open Sauce Bold"/>
                <a:sym typeface="Open Sauce Bold"/>
              </a:rPr>
              <a:t>mo</a:t>
            </a:r>
            <a:r>
              <a:rPr lang="en-US" b="true" sz="2299" strike="noStrike" u="none">
                <a:solidFill>
                  <a:srgbClr val="000000"/>
                </a:solidFill>
                <a:latin typeface="Open Sauce Bold"/>
                <a:ea typeface="Open Sauce Bold"/>
                <a:cs typeface="Open Sauce Bold"/>
                <a:sym typeface="Open Sauce Bold"/>
              </a:rPr>
              <a:t>n</a:t>
            </a:r>
            <a:r>
              <a:rPr lang="en-US" b="true" sz="2299" strike="noStrike" u="none">
                <a:solidFill>
                  <a:srgbClr val="000000"/>
                </a:solidFill>
                <a:latin typeface="Open Sauce Bold"/>
                <a:ea typeface="Open Sauce Bold"/>
                <a:cs typeface="Open Sauce Bold"/>
                <a:sym typeface="Open Sauce Bold"/>
              </a:rPr>
              <a:t>ito</a:t>
            </a:r>
            <a:r>
              <a:rPr lang="en-US" b="true" sz="2299" strike="noStrike" u="none">
                <a:solidFill>
                  <a:srgbClr val="000000"/>
                </a:solidFill>
                <a:latin typeface="Open Sauce Bold"/>
                <a:ea typeface="Open Sauce Bold"/>
                <a:cs typeface="Open Sauce Bold"/>
                <a:sym typeface="Open Sauce Bold"/>
              </a:rPr>
              <a:t>r</a:t>
            </a:r>
            <a:r>
              <a:rPr lang="en-US" b="true" sz="2299" strike="noStrike" u="none">
                <a:solidFill>
                  <a:srgbClr val="000000"/>
                </a:solidFill>
                <a:latin typeface="Open Sauce Bold"/>
                <a:ea typeface="Open Sauce Bold"/>
                <a:cs typeface="Open Sauce Bold"/>
                <a:sym typeface="Open Sauce Bold"/>
              </a:rPr>
              <a:t>i</a:t>
            </a:r>
            <a:r>
              <a:rPr lang="en-US" b="true" sz="2299" strike="noStrike" u="none">
                <a:solidFill>
                  <a:srgbClr val="000000"/>
                </a:solidFill>
                <a:latin typeface="Open Sauce Bold"/>
                <a:ea typeface="Open Sauce Bold"/>
                <a:cs typeface="Open Sauce Bold"/>
                <a:sym typeface="Open Sauce Bold"/>
              </a:rPr>
              <a:t>n</a:t>
            </a:r>
            <a:r>
              <a:rPr lang="en-US" b="true" sz="2299" strike="noStrike" u="none">
                <a:solidFill>
                  <a:srgbClr val="000000"/>
                </a:solidFill>
                <a:latin typeface="Open Sauce Bold"/>
                <a:ea typeface="Open Sauce Bold"/>
                <a:cs typeface="Open Sauce Bold"/>
                <a:sym typeface="Open Sauce Bold"/>
              </a:rPr>
              <a:t>g</a:t>
            </a:r>
            <a:r>
              <a:rPr lang="en-US" b="true" sz="2299" strike="noStrike" u="none">
                <a:solidFill>
                  <a:srgbClr val="000000"/>
                </a:solidFill>
                <a:latin typeface="Open Sauce Bold"/>
                <a:ea typeface="Open Sauce Bold"/>
                <a:cs typeface="Open Sauce Bold"/>
                <a:sym typeface="Open Sauce Bold"/>
              </a:rPr>
              <a:t> and r</a:t>
            </a:r>
            <a:r>
              <a:rPr lang="en-US" b="true" sz="2299" strike="noStrike" u="none">
                <a:solidFill>
                  <a:srgbClr val="000000"/>
                </a:solidFill>
                <a:latin typeface="Open Sauce Bold"/>
                <a:ea typeface="Open Sauce Bold"/>
                <a:cs typeface="Open Sauce Bold"/>
                <a:sym typeface="Open Sauce Bold"/>
              </a:rPr>
              <a:t>ep</a:t>
            </a:r>
            <a:r>
              <a:rPr lang="en-US" b="true" sz="2299" strike="noStrike" u="none">
                <a:solidFill>
                  <a:srgbClr val="000000"/>
                </a:solidFill>
                <a:latin typeface="Open Sauce Bold"/>
                <a:ea typeface="Open Sauce Bold"/>
                <a:cs typeface="Open Sauce Bold"/>
                <a:sym typeface="Open Sauce Bold"/>
              </a:rPr>
              <a:t>o</a:t>
            </a:r>
            <a:r>
              <a:rPr lang="en-US" b="true" sz="2299" strike="noStrike" u="none">
                <a:solidFill>
                  <a:srgbClr val="000000"/>
                </a:solidFill>
                <a:latin typeface="Open Sauce Bold"/>
                <a:ea typeface="Open Sauce Bold"/>
                <a:cs typeface="Open Sauce Bold"/>
                <a:sym typeface="Open Sauce Bold"/>
              </a:rPr>
              <a:t>rt</a:t>
            </a:r>
            <a:r>
              <a:rPr lang="en-US" b="true" sz="2299" strike="noStrike" u="none">
                <a:solidFill>
                  <a:srgbClr val="000000"/>
                </a:solidFill>
                <a:latin typeface="Open Sauce Bold"/>
                <a:ea typeface="Open Sauce Bold"/>
                <a:cs typeface="Open Sauce Bold"/>
                <a:sym typeface="Open Sauce Bold"/>
              </a:rPr>
              <a:t>i</a:t>
            </a:r>
            <a:r>
              <a:rPr lang="en-US" b="true" sz="2299" strike="noStrike" u="none">
                <a:solidFill>
                  <a:srgbClr val="000000"/>
                </a:solidFill>
                <a:latin typeface="Open Sauce Bold"/>
                <a:ea typeface="Open Sauce Bold"/>
                <a:cs typeface="Open Sauce Bold"/>
                <a:sym typeface="Open Sauce Bold"/>
              </a:rPr>
              <a:t>ng</a:t>
            </a:r>
          </a:p>
          <a:p>
            <a:pPr algn="l" marL="0" indent="0" lvl="0">
              <a:lnSpc>
                <a:spcPts val="3679"/>
              </a:lnSpc>
              <a:spcBef>
                <a:spcPct val="0"/>
              </a:spcBef>
            </a:pPr>
          </a:p>
        </p:txBody>
      </p:sp>
      <p:grpSp>
        <p:nvGrpSpPr>
          <p:cNvPr name="Group 20" id="20"/>
          <p:cNvGrpSpPr/>
          <p:nvPr/>
        </p:nvGrpSpPr>
        <p:grpSpPr>
          <a:xfrm rot="0">
            <a:off x="15465100" y="4090683"/>
            <a:ext cx="2127456" cy="2127456"/>
            <a:chOff x="0" y="0"/>
            <a:chExt cx="2836607" cy="2836607"/>
          </a:xfrm>
        </p:grpSpPr>
        <p:grpSp>
          <p:nvGrpSpPr>
            <p:cNvPr name="Group 21" id="21"/>
            <p:cNvGrpSpPr/>
            <p:nvPr/>
          </p:nvGrpSpPr>
          <p:grpSpPr>
            <a:xfrm rot="0">
              <a:off x="0" y="0"/>
              <a:ext cx="2836607" cy="2836607"/>
              <a:chOff x="0" y="0"/>
              <a:chExt cx="812800" cy="812800"/>
            </a:xfrm>
          </p:grpSpPr>
          <p:sp>
            <p:nvSpPr>
              <p:cNvPr name="Freeform 22" id="22"/>
              <p:cNvSpPr/>
              <p:nvPr/>
            </p:nvSpPr>
            <p:spPr>
              <a:xfrm flipH="false" flipV="false" rot="0">
                <a:off x="9121" y="9590"/>
                <a:ext cx="794558" cy="794540"/>
              </a:xfrm>
              <a:custGeom>
                <a:avLst/>
                <a:gdLst/>
                <a:ahLst/>
                <a:cxnLst/>
                <a:rect r="r" b="b" t="t" l="l"/>
                <a:pathLst>
                  <a:path h="794540" w="794558">
                    <a:moveTo>
                      <a:pt x="407564" y="5420"/>
                    </a:moveTo>
                    <a:lnTo>
                      <a:pt x="446990" y="62961"/>
                    </a:lnTo>
                    <a:cubicBezTo>
                      <a:pt x="452671" y="71252"/>
                      <a:pt x="463996" y="73369"/>
                      <a:pt x="472287" y="67690"/>
                    </a:cubicBezTo>
                    <a:lnTo>
                      <a:pt x="529705" y="28370"/>
                    </a:lnTo>
                    <a:cubicBezTo>
                      <a:pt x="533100" y="26045"/>
                      <a:pt x="537422" y="25543"/>
                      <a:pt x="541260" y="27027"/>
                    </a:cubicBezTo>
                    <a:cubicBezTo>
                      <a:pt x="545097" y="28511"/>
                      <a:pt x="547957" y="31792"/>
                      <a:pt x="548903" y="35796"/>
                    </a:cubicBezTo>
                    <a:lnTo>
                      <a:pt x="564980" y="103796"/>
                    </a:lnTo>
                    <a:cubicBezTo>
                      <a:pt x="567293" y="113582"/>
                      <a:pt x="577091" y="119649"/>
                      <a:pt x="586883" y="117358"/>
                    </a:cubicBezTo>
                    <a:lnTo>
                      <a:pt x="654525" y="101533"/>
                    </a:lnTo>
                    <a:cubicBezTo>
                      <a:pt x="658537" y="100594"/>
                      <a:pt x="662754" y="101690"/>
                      <a:pt x="665801" y="104464"/>
                    </a:cubicBezTo>
                    <a:cubicBezTo>
                      <a:pt x="668848" y="107237"/>
                      <a:pt x="670335" y="111333"/>
                      <a:pt x="669777" y="115415"/>
                    </a:cubicBezTo>
                    <a:lnTo>
                      <a:pt x="660307" y="184662"/>
                    </a:lnTo>
                    <a:cubicBezTo>
                      <a:pt x="658944" y="194634"/>
                      <a:pt x="665892" y="203834"/>
                      <a:pt x="675856" y="205252"/>
                    </a:cubicBezTo>
                    <a:lnTo>
                      <a:pt x="744617" y="215034"/>
                    </a:lnTo>
                    <a:cubicBezTo>
                      <a:pt x="748703" y="215615"/>
                      <a:pt x="752241" y="218167"/>
                      <a:pt x="754083" y="221860"/>
                    </a:cubicBezTo>
                    <a:cubicBezTo>
                      <a:pt x="755925" y="225552"/>
                      <a:pt x="755834" y="229914"/>
                      <a:pt x="753840" y="233527"/>
                    </a:cubicBezTo>
                    <a:lnTo>
                      <a:pt x="720119" y="294631"/>
                    </a:lnTo>
                    <a:cubicBezTo>
                      <a:pt x="715252" y="303450"/>
                      <a:pt x="718408" y="314542"/>
                      <a:pt x="727188" y="319478"/>
                    </a:cubicBezTo>
                    <a:lnTo>
                      <a:pt x="787818" y="353563"/>
                    </a:lnTo>
                    <a:cubicBezTo>
                      <a:pt x="791418" y="355587"/>
                      <a:pt x="793795" y="359249"/>
                      <a:pt x="794176" y="363361"/>
                    </a:cubicBezTo>
                    <a:cubicBezTo>
                      <a:pt x="794558" y="367473"/>
                      <a:pt x="792896" y="371511"/>
                      <a:pt x="789730" y="374162"/>
                    </a:cubicBezTo>
                    <a:lnTo>
                      <a:pt x="736348" y="418872"/>
                    </a:lnTo>
                    <a:cubicBezTo>
                      <a:pt x="728625" y="425340"/>
                      <a:pt x="727561" y="436825"/>
                      <a:pt x="733964" y="444602"/>
                    </a:cubicBezTo>
                    <a:lnTo>
                      <a:pt x="778275" y="498424"/>
                    </a:lnTo>
                    <a:cubicBezTo>
                      <a:pt x="780899" y="501612"/>
                      <a:pt x="781790" y="505885"/>
                      <a:pt x="780659" y="509855"/>
                    </a:cubicBezTo>
                    <a:cubicBezTo>
                      <a:pt x="779527" y="513826"/>
                      <a:pt x="776518" y="516987"/>
                      <a:pt x="772608" y="518313"/>
                    </a:cubicBezTo>
                    <a:lnTo>
                      <a:pt x="706793" y="540622"/>
                    </a:lnTo>
                    <a:cubicBezTo>
                      <a:pt x="697257" y="543854"/>
                      <a:pt x="692117" y="554177"/>
                      <a:pt x="695285" y="563734"/>
                    </a:cubicBezTo>
                    <a:lnTo>
                      <a:pt x="717259" y="630042"/>
                    </a:lnTo>
                    <a:cubicBezTo>
                      <a:pt x="718556" y="633956"/>
                      <a:pt x="717846" y="638258"/>
                      <a:pt x="715358" y="641547"/>
                    </a:cubicBezTo>
                    <a:cubicBezTo>
                      <a:pt x="712871" y="644836"/>
                      <a:pt x="708925" y="646691"/>
                      <a:pt x="704806" y="646508"/>
                    </a:cubicBezTo>
                    <a:lnTo>
                      <a:pt x="635427" y="643434"/>
                    </a:lnTo>
                    <a:cubicBezTo>
                      <a:pt x="625376" y="642989"/>
                      <a:pt x="616858" y="650754"/>
                      <a:pt x="616374" y="660803"/>
                    </a:cubicBezTo>
                    <a:lnTo>
                      <a:pt x="613013" y="730620"/>
                    </a:lnTo>
                    <a:cubicBezTo>
                      <a:pt x="612815" y="734733"/>
                      <a:pt x="610604" y="738484"/>
                      <a:pt x="607102" y="740649"/>
                    </a:cubicBezTo>
                    <a:cubicBezTo>
                      <a:pt x="603600" y="742814"/>
                      <a:pt x="599256" y="743115"/>
                      <a:pt x="595489" y="741454"/>
                    </a:cubicBezTo>
                    <a:lnTo>
                      <a:pt x="531878" y="713408"/>
                    </a:lnTo>
                    <a:cubicBezTo>
                      <a:pt x="522680" y="709353"/>
                      <a:pt x="511936" y="713515"/>
                      <a:pt x="507871" y="722709"/>
                    </a:cubicBezTo>
                    <a:lnTo>
                      <a:pt x="479633" y="786569"/>
                    </a:lnTo>
                    <a:cubicBezTo>
                      <a:pt x="477970" y="790331"/>
                      <a:pt x="474559" y="793030"/>
                      <a:pt x="470516" y="793785"/>
                    </a:cubicBezTo>
                    <a:cubicBezTo>
                      <a:pt x="466473" y="794540"/>
                      <a:pt x="462318" y="793252"/>
                      <a:pt x="459409" y="790344"/>
                    </a:cubicBezTo>
                    <a:lnTo>
                      <a:pt x="410145" y="741078"/>
                    </a:lnTo>
                    <a:cubicBezTo>
                      <a:pt x="406733" y="737665"/>
                      <a:pt x="402105" y="735748"/>
                      <a:pt x="397279" y="735748"/>
                    </a:cubicBezTo>
                    <a:cubicBezTo>
                      <a:pt x="392453" y="735748"/>
                      <a:pt x="387825" y="737665"/>
                      <a:pt x="384413" y="741078"/>
                    </a:cubicBezTo>
                    <a:lnTo>
                      <a:pt x="335149" y="790344"/>
                    </a:lnTo>
                    <a:cubicBezTo>
                      <a:pt x="332241" y="793252"/>
                      <a:pt x="328085" y="794540"/>
                      <a:pt x="324042" y="793785"/>
                    </a:cubicBezTo>
                    <a:cubicBezTo>
                      <a:pt x="319999" y="793030"/>
                      <a:pt x="316588" y="790331"/>
                      <a:pt x="314925" y="786569"/>
                    </a:cubicBezTo>
                    <a:lnTo>
                      <a:pt x="286687" y="722709"/>
                    </a:lnTo>
                    <a:cubicBezTo>
                      <a:pt x="282622" y="713515"/>
                      <a:pt x="271878" y="709353"/>
                      <a:pt x="262680" y="713408"/>
                    </a:cubicBezTo>
                    <a:lnTo>
                      <a:pt x="199069" y="741454"/>
                    </a:lnTo>
                    <a:cubicBezTo>
                      <a:pt x="195302" y="743115"/>
                      <a:pt x="190958" y="742814"/>
                      <a:pt x="187456" y="740649"/>
                    </a:cubicBezTo>
                    <a:cubicBezTo>
                      <a:pt x="183954" y="738484"/>
                      <a:pt x="181743" y="734733"/>
                      <a:pt x="181545" y="730620"/>
                    </a:cubicBezTo>
                    <a:lnTo>
                      <a:pt x="178184" y="660803"/>
                    </a:lnTo>
                    <a:cubicBezTo>
                      <a:pt x="177700" y="650754"/>
                      <a:pt x="169182" y="642989"/>
                      <a:pt x="159131" y="643434"/>
                    </a:cubicBezTo>
                    <a:lnTo>
                      <a:pt x="89753" y="646508"/>
                    </a:lnTo>
                    <a:cubicBezTo>
                      <a:pt x="85633" y="646691"/>
                      <a:pt x="81688" y="644836"/>
                      <a:pt x="79200" y="641547"/>
                    </a:cubicBezTo>
                    <a:cubicBezTo>
                      <a:pt x="76713" y="638258"/>
                      <a:pt x="76002" y="633956"/>
                      <a:pt x="77299" y="630042"/>
                    </a:cubicBezTo>
                    <a:lnTo>
                      <a:pt x="99273" y="563735"/>
                    </a:lnTo>
                    <a:cubicBezTo>
                      <a:pt x="102440" y="554177"/>
                      <a:pt x="97300" y="543854"/>
                      <a:pt x="87764" y="540622"/>
                    </a:cubicBezTo>
                    <a:lnTo>
                      <a:pt x="21951" y="518313"/>
                    </a:lnTo>
                    <a:cubicBezTo>
                      <a:pt x="18041" y="516987"/>
                      <a:pt x="15031" y="513826"/>
                      <a:pt x="13900" y="509855"/>
                    </a:cubicBezTo>
                    <a:cubicBezTo>
                      <a:pt x="12768" y="505885"/>
                      <a:pt x="13659" y="501612"/>
                      <a:pt x="16283" y="498424"/>
                    </a:cubicBezTo>
                    <a:lnTo>
                      <a:pt x="60594" y="444602"/>
                    </a:lnTo>
                    <a:cubicBezTo>
                      <a:pt x="66997" y="436825"/>
                      <a:pt x="65933" y="425340"/>
                      <a:pt x="58210" y="418872"/>
                    </a:cubicBezTo>
                    <a:lnTo>
                      <a:pt x="4828" y="374162"/>
                    </a:lnTo>
                    <a:cubicBezTo>
                      <a:pt x="1662" y="371511"/>
                      <a:pt x="0" y="367473"/>
                      <a:pt x="382" y="363361"/>
                    </a:cubicBezTo>
                    <a:cubicBezTo>
                      <a:pt x="763" y="359249"/>
                      <a:pt x="3140" y="355587"/>
                      <a:pt x="6740" y="353563"/>
                    </a:cubicBezTo>
                    <a:lnTo>
                      <a:pt x="67370" y="319478"/>
                    </a:lnTo>
                    <a:cubicBezTo>
                      <a:pt x="76150" y="314542"/>
                      <a:pt x="79306" y="303450"/>
                      <a:pt x="74439" y="294631"/>
                    </a:cubicBezTo>
                    <a:lnTo>
                      <a:pt x="40718" y="233527"/>
                    </a:lnTo>
                    <a:cubicBezTo>
                      <a:pt x="38724" y="229914"/>
                      <a:pt x="38633" y="225552"/>
                      <a:pt x="40474" y="221860"/>
                    </a:cubicBezTo>
                    <a:cubicBezTo>
                      <a:pt x="42316" y="218167"/>
                      <a:pt x="45855" y="215615"/>
                      <a:pt x="49940" y="215034"/>
                    </a:cubicBezTo>
                    <a:lnTo>
                      <a:pt x="118702" y="205252"/>
                    </a:lnTo>
                    <a:cubicBezTo>
                      <a:pt x="128666" y="203834"/>
                      <a:pt x="135614" y="194634"/>
                      <a:pt x="134251" y="184662"/>
                    </a:cubicBezTo>
                    <a:lnTo>
                      <a:pt x="124782" y="115415"/>
                    </a:lnTo>
                    <a:cubicBezTo>
                      <a:pt x="124223" y="111333"/>
                      <a:pt x="125710" y="107237"/>
                      <a:pt x="128757" y="104464"/>
                    </a:cubicBezTo>
                    <a:cubicBezTo>
                      <a:pt x="131804" y="101690"/>
                      <a:pt x="136021" y="100594"/>
                      <a:pt x="140033" y="101533"/>
                    </a:cubicBezTo>
                    <a:lnTo>
                      <a:pt x="207675" y="117358"/>
                    </a:lnTo>
                    <a:cubicBezTo>
                      <a:pt x="217467" y="119649"/>
                      <a:pt x="227265" y="113582"/>
                      <a:pt x="229578" y="103796"/>
                    </a:cubicBezTo>
                    <a:lnTo>
                      <a:pt x="245655" y="35796"/>
                    </a:lnTo>
                    <a:cubicBezTo>
                      <a:pt x="246601" y="31792"/>
                      <a:pt x="249461" y="28511"/>
                      <a:pt x="253298" y="27027"/>
                    </a:cubicBezTo>
                    <a:cubicBezTo>
                      <a:pt x="257136" y="25543"/>
                      <a:pt x="261458" y="26045"/>
                      <a:pt x="264853" y="28370"/>
                    </a:cubicBezTo>
                    <a:lnTo>
                      <a:pt x="322271" y="67690"/>
                    </a:lnTo>
                    <a:cubicBezTo>
                      <a:pt x="330562" y="73369"/>
                      <a:pt x="341887" y="71252"/>
                      <a:pt x="347568" y="62961"/>
                    </a:cubicBezTo>
                    <a:lnTo>
                      <a:pt x="386994" y="5420"/>
                    </a:lnTo>
                    <a:cubicBezTo>
                      <a:pt x="389319" y="2027"/>
                      <a:pt x="393167" y="0"/>
                      <a:pt x="397279" y="0"/>
                    </a:cubicBezTo>
                    <a:cubicBezTo>
                      <a:pt x="401391" y="0"/>
                      <a:pt x="405239" y="2027"/>
                      <a:pt x="407564" y="5420"/>
                    </a:cubicBezTo>
                    <a:close/>
                  </a:path>
                </a:pathLst>
              </a:custGeom>
              <a:solidFill>
                <a:srgbClr val="FFE6AB"/>
              </a:solidFill>
              <a:ln w="9525" cap="sq">
                <a:solidFill>
                  <a:srgbClr val="000000"/>
                </a:solidFill>
                <a:prstDash val="solid"/>
                <a:miter/>
              </a:ln>
            </p:spPr>
          </p:sp>
          <p:sp>
            <p:nvSpPr>
              <p:cNvPr name="TextBox 23" id="23"/>
              <p:cNvSpPr txBox="true"/>
              <p:nvPr/>
            </p:nvSpPr>
            <p:spPr>
              <a:xfrm>
                <a:off x="127000" y="127000"/>
                <a:ext cx="558800" cy="558800"/>
              </a:xfrm>
              <a:prstGeom prst="rect">
                <a:avLst/>
              </a:prstGeom>
            </p:spPr>
            <p:txBody>
              <a:bodyPr anchor="ctr" rtlCol="false" tIns="50800" lIns="50800" bIns="50800" rIns="50800"/>
              <a:lstStyle/>
              <a:p>
                <a:pPr algn="ctr" marL="0" indent="0" lvl="0">
                  <a:lnSpc>
                    <a:spcPts val="2999"/>
                  </a:lnSpc>
                  <a:spcBef>
                    <a:spcPct val="0"/>
                  </a:spcBef>
                </a:pPr>
              </a:p>
            </p:txBody>
          </p:sp>
        </p:grpSp>
        <p:sp>
          <p:nvSpPr>
            <p:cNvPr name="TextBox 24" id="24"/>
            <p:cNvSpPr txBox="true"/>
            <p:nvPr/>
          </p:nvSpPr>
          <p:spPr>
            <a:xfrm rot="0">
              <a:off x="197812" y="1077944"/>
              <a:ext cx="2440984" cy="718820"/>
            </a:xfrm>
            <a:prstGeom prst="rect">
              <a:avLst/>
            </a:prstGeom>
          </p:spPr>
          <p:txBody>
            <a:bodyPr anchor="t" rtlCol="false" tIns="0" lIns="0" bIns="0" rIns="0">
              <a:spAutoFit/>
            </a:bodyPr>
            <a:lstStyle/>
            <a:p>
              <a:pPr algn="ctr">
                <a:lnSpc>
                  <a:spcPts val="2099"/>
                </a:lnSpc>
              </a:pPr>
              <a:r>
                <a:rPr lang="en-US" b="true" sz="2099">
                  <a:solidFill>
                    <a:srgbClr val="000000"/>
                  </a:solidFill>
                  <a:latin typeface="Open Sauce Bold"/>
                  <a:ea typeface="Open Sauce Bold"/>
                  <a:cs typeface="Open Sauce Bold"/>
                  <a:sym typeface="Open Sauce Bold"/>
                </a:rPr>
                <a:t>TRAVEL HIGHLIGHT</a:t>
              </a:r>
            </a:p>
          </p:txBody>
        </p:sp>
      </p:grpSp>
      <p:sp>
        <p:nvSpPr>
          <p:cNvPr name="TextBox 25" id="25"/>
          <p:cNvSpPr txBox="true"/>
          <p:nvPr/>
        </p:nvSpPr>
        <p:spPr>
          <a:xfrm rot="0">
            <a:off x="8326326" y="6941795"/>
            <a:ext cx="7249165" cy="2316505"/>
          </a:xfrm>
          <a:prstGeom prst="rect">
            <a:avLst/>
          </a:prstGeom>
        </p:spPr>
        <p:txBody>
          <a:bodyPr anchor="t" rtlCol="false" tIns="0" lIns="0" bIns="0" rIns="0">
            <a:spAutoFit/>
          </a:bodyPr>
          <a:lstStyle/>
          <a:p>
            <a:pPr algn="l" marL="482060" indent="-241030" lvl="1">
              <a:lnSpc>
                <a:spcPts val="3795"/>
              </a:lnSpc>
              <a:buFont typeface="Arial"/>
              <a:buChar char="•"/>
            </a:pPr>
            <a:r>
              <a:rPr lang="en-US" b="true" sz="2232">
                <a:solidFill>
                  <a:srgbClr val="000000"/>
                </a:solidFill>
                <a:latin typeface="Open Sauce Bold"/>
                <a:ea typeface="Open Sauce Bold"/>
                <a:cs typeface="Open Sauce Bold"/>
                <a:sym typeface="Open Sauce Bold"/>
              </a:rPr>
              <a:t>Da</a:t>
            </a:r>
            <a:r>
              <a:rPr lang="en-US" b="true" sz="2232">
                <a:solidFill>
                  <a:srgbClr val="000000"/>
                </a:solidFill>
                <a:latin typeface="Open Sauce Bold"/>
                <a:ea typeface="Open Sauce Bold"/>
                <a:cs typeface="Open Sauce Bold"/>
                <a:sym typeface="Open Sauce Bold"/>
              </a:rPr>
              <a:t>ta privacy conce</a:t>
            </a:r>
            <a:r>
              <a:rPr lang="en-US" b="true" sz="2232">
                <a:solidFill>
                  <a:srgbClr val="000000"/>
                </a:solidFill>
                <a:latin typeface="Open Sauce Bold"/>
                <a:ea typeface="Open Sauce Bold"/>
                <a:cs typeface="Open Sauce Bold"/>
                <a:sym typeface="Open Sauce Bold"/>
              </a:rPr>
              <a:t>rns (e.g., GDPR compliance)</a:t>
            </a:r>
          </a:p>
          <a:p>
            <a:pPr algn="l" marL="482060" indent="-241030" lvl="1">
              <a:lnSpc>
                <a:spcPts val="3795"/>
              </a:lnSpc>
              <a:buFont typeface="Arial"/>
              <a:buChar char="•"/>
            </a:pPr>
            <a:r>
              <a:rPr lang="en-US" b="true" sz="2232">
                <a:solidFill>
                  <a:srgbClr val="000000"/>
                </a:solidFill>
                <a:latin typeface="Open Sauce Bold"/>
                <a:ea typeface="Open Sauce Bold"/>
                <a:cs typeface="Open Sauce Bold"/>
                <a:sym typeface="Open Sauce Bold"/>
              </a:rPr>
              <a:t>Algorithm bias affecting decision-making</a:t>
            </a:r>
          </a:p>
          <a:p>
            <a:pPr algn="l" marL="482060" indent="-241030" lvl="1">
              <a:lnSpc>
                <a:spcPts val="3795"/>
              </a:lnSpc>
              <a:buFont typeface="Arial"/>
              <a:buChar char="•"/>
            </a:pPr>
            <a:r>
              <a:rPr lang="en-US" b="true" sz="2232">
                <a:solidFill>
                  <a:srgbClr val="000000"/>
                </a:solidFill>
                <a:latin typeface="Open Sauce Bold"/>
                <a:ea typeface="Open Sauce Bold"/>
                <a:cs typeface="Open Sauce Bold"/>
                <a:sym typeface="Open Sauce Bold"/>
              </a:rPr>
              <a:t>Complex AI models hard to interpret</a:t>
            </a:r>
          </a:p>
          <a:p>
            <a:pPr algn="l" marL="482060" indent="-241030" lvl="1">
              <a:lnSpc>
                <a:spcPts val="3795"/>
              </a:lnSpc>
              <a:buFont typeface="Arial"/>
              <a:buChar char="•"/>
            </a:pPr>
            <a:r>
              <a:rPr lang="en-US" b="true" sz="2232">
                <a:solidFill>
                  <a:srgbClr val="000000"/>
                </a:solidFill>
                <a:latin typeface="Open Sauce Bold"/>
                <a:ea typeface="Open Sauce Bold"/>
                <a:cs typeface="Open Sauce Bold"/>
                <a:sym typeface="Open Sauce Bold"/>
              </a:rPr>
              <a:t>Integration issu</a:t>
            </a:r>
            <a:r>
              <a:rPr lang="en-US" b="true" sz="2232">
                <a:solidFill>
                  <a:srgbClr val="000000"/>
                </a:solidFill>
                <a:latin typeface="Open Sauce Bold"/>
                <a:ea typeface="Open Sauce Bold"/>
                <a:cs typeface="Open Sauce Bold"/>
                <a:sym typeface="Open Sauce Bold"/>
              </a:rPr>
              <a:t>es across diverse data sources</a:t>
            </a:r>
          </a:p>
          <a:p>
            <a:pPr algn="l">
              <a:lnSpc>
                <a:spcPts val="3795"/>
              </a:lnSpc>
            </a:pPr>
          </a:p>
        </p:txBody>
      </p:sp>
      <p:grpSp>
        <p:nvGrpSpPr>
          <p:cNvPr name="Group 26" id="26"/>
          <p:cNvGrpSpPr/>
          <p:nvPr/>
        </p:nvGrpSpPr>
        <p:grpSpPr>
          <a:xfrm rot="0">
            <a:off x="1022547" y="5227423"/>
            <a:ext cx="13957920" cy="1393720"/>
            <a:chOff x="0" y="0"/>
            <a:chExt cx="3676160" cy="367070"/>
          </a:xfrm>
        </p:grpSpPr>
        <p:sp>
          <p:nvSpPr>
            <p:cNvPr name="Freeform 27" id="27"/>
            <p:cNvSpPr/>
            <p:nvPr/>
          </p:nvSpPr>
          <p:spPr>
            <a:xfrm flipH="false" flipV="false" rot="0">
              <a:off x="0" y="0"/>
              <a:ext cx="3676160" cy="367070"/>
            </a:xfrm>
            <a:custGeom>
              <a:avLst/>
              <a:gdLst/>
              <a:ahLst/>
              <a:cxnLst/>
              <a:rect r="r" b="b" t="t" l="l"/>
              <a:pathLst>
                <a:path h="367070" w="3676160">
                  <a:moveTo>
                    <a:pt x="55466" y="0"/>
                  </a:moveTo>
                  <a:lnTo>
                    <a:pt x="3620694" y="0"/>
                  </a:lnTo>
                  <a:cubicBezTo>
                    <a:pt x="3651327" y="0"/>
                    <a:pt x="3676160" y="24833"/>
                    <a:pt x="3676160" y="55466"/>
                  </a:cubicBezTo>
                  <a:lnTo>
                    <a:pt x="3676160" y="311604"/>
                  </a:lnTo>
                  <a:cubicBezTo>
                    <a:pt x="3676160" y="326315"/>
                    <a:pt x="3670316" y="340423"/>
                    <a:pt x="3659914" y="350824"/>
                  </a:cubicBezTo>
                  <a:cubicBezTo>
                    <a:pt x="3649512" y="361226"/>
                    <a:pt x="3635404" y="367070"/>
                    <a:pt x="3620694" y="367070"/>
                  </a:cubicBezTo>
                  <a:lnTo>
                    <a:pt x="55466" y="367070"/>
                  </a:lnTo>
                  <a:cubicBezTo>
                    <a:pt x="40756" y="367070"/>
                    <a:pt x="26648" y="361226"/>
                    <a:pt x="16246" y="350824"/>
                  </a:cubicBezTo>
                  <a:cubicBezTo>
                    <a:pt x="5844" y="340423"/>
                    <a:pt x="0" y="326315"/>
                    <a:pt x="0" y="311604"/>
                  </a:cubicBezTo>
                  <a:lnTo>
                    <a:pt x="0" y="55466"/>
                  </a:lnTo>
                  <a:cubicBezTo>
                    <a:pt x="0" y="40756"/>
                    <a:pt x="5844" y="26648"/>
                    <a:pt x="16246" y="16246"/>
                  </a:cubicBezTo>
                  <a:cubicBezTo>
                    <a:pt x="26648" y="5844"/>
                    <a:pt x="40756" y="0"/>
                    <a:pt x="55466" y="0"/>
                  </a:cubicBezTo>
                  <a:close/>
                </a:path>
              </a:pathLst>
            </a:custGeom>
            <a:gradFill rotWithShape="true">
              <a:gsLst>
                <a:gs pos="0">
                  <a:srgbClr val="FFF6DF">
                    <a:alpha val="72500"/>
                  </a:srgbClr>
                </a:gs>
                <a:gs pos="100000">
                  <a:srgbClr val="FFE6AB">
                    <a:alpha val="91500"/>
                  </a:srgbClr>
                </a:gs>
              </a:gsLst>
              <a:lin ang="0"/>
            </a:gradFill>
            <a:ln w="9525" cap="rnd">
              <a:solidFill>
                <a:srgbClr val="000000"/>
              </a:solidFill>
              <a:prstDash val="solid"/>
              <a:round/>
            </a:ln>
          </p:spPr>
        </p:sp>
        <p:sp>
          <p:nvSpPr>
            <p:cNvPr name="TextBox 28" id="28"/>
            <p:cNvSpPr txBox="true"/>
            <p:nvPr/>
          </p:nvSpPr>
          <p:spPr>
            <a:xfrm>
              <a:off x="0" y="161925"/>
              <a:ext cx="3676160" cy="205145"/>
            </a:xfrm>
            <a:prstGeom prst="rect">
              <a:avLst/>
            </a:prstGeom>
          </p:spPr>
          <p:txBody>
            <a:bodyPr anchor="t" rtlCol="false" tIns="50800" lIns="50800" bIns="50800" rIns="50800"/>
            <a:lstStyle/>
            <a:p>
              <a:pPr algn="ctr" marL="0" indent="0" lvl="0">
                <a:lnSpc>
                  <a:spcPts val="6175"/>
                </a:lnSpc>
                <a:spcBef>
                  <a:spcPct val="0"/>
                </a:spcBef>
              </a:pPr>
              <a:r>
                <a:rPr lang="en-US" b="true" sz="6500">
                  <a:solidFill>
                    <a:srgbClr val="000000"/>
                  </a:solidFill>
                  <a:latin typeface="Open Sauce Semi-Bold"/>
                  <a:ea typeface="Open Sauce Semi-Bold"/>
                  <a:cs typeface="Open Sauce Semi-Bold"/>
                  <a:sym typeface="Open Sauce Semi-Bold"/>
                </a:rPr>
                <a:t>Real Uses &amp; Challenges</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123825" y="123901"/>
            <a:ext cx="18040350" cy="10039274"/>
            <a:chOff x="0" y="0"/>
            <a:chExt cx="5080534" cy="2827266"/>
          </a:xfrm>
        </p:grpSpPr>
        <p:sp>
          <p:nvSpPr>
            <p:cNvPr name="Freeform 4" id="4"/>
            <p:cNvSpPr/>
            <p:nvPr/>
          </p:nvSpPr>
          <p:spPr>
            <a:xfrm flipH="false" flipV="false" rot="0">
              <a:off x="0" y="0"/>
              <a:ext cx="5080534" cy="2827266"/>
            </a:xfrm>
            <a:custGeom>
              <a:avLst/>
              <a:gdLst/>
              <a:ahLst/>
              <a:cxnLst/>
              <a:rect r="r" b="b" t="t" l="l"/>
              <a:pathLst>
                <a:path h="2827266" w="5080534">
                  <a:moveTo>
                    <a:pt x="12874" y="0"/>
                  </a:moveTo>
                  <a:lnTo>
                    <a:pt x="5067660" y="0"/>
                  </a:lnTo>
                  <a:cubicBezTo>
                    <a:pt x="5074770" y="0"/>
                    <a:pt x="5080534" y="5764"/>
                    <a:pt x="5080534" y="12874"/>
                  </a:cubicBezTo>
                  <a:lnTo>
                    <a:pt x="5080534" y="2814392"/>
                  </a:lnTo>
                  <a:cubicBezTo>
                    <a:pt x="5080534" y="2817806"/>
                    <a:pt x="5079178" y="2821081"/>
                    <a:pt x="5076763" y="2823495"/>
                  </a:cubicBezTo>
                  <a:cubicBezTo>
                    <a:pt x="5074349" y="2825910"/>
                    <a:pt x="5071074" y="2827266"/>
                    <a:pt x="5067660" y="2827266"/>
                  </a:cubicBezTo>
                  <a:lnTo>
                    <a:pt x="12874" y="2827266"/>
                  </a:lnTo>
                  <a:cubicBezTo>
                    <a:pt x="9460" y="2827266"/>
                    <a:pt x="6185" y="2825910"/>
                    <a:pt x="3771" y="2823495"/>
                  </a:cubicBezTo>
                  <a:cubicBezTo>
                    <a:pt x="1356" y="2821081"/>
                    <a:pt x="0" y="2817806"/>
                    <a:pt x="0" y="2814392"/>
                  </a:cubicBezTo>
                  <a:lnTo>
                    <a:pt x="0" y="12874"/>
                  </a:lnTo>
                  <a:cubicBezTo>
                    <a:pt x="0" y="9460"/>
                    <a:pt x="1356" y="6185"/>
                    <a:pt x="3771" y="3771"/>
                  </a:cubicBezTo>
                  <a:cubicBezTo>
                    <a:pt x="6185" y="1356"/>
                    <a:pt x="9460" y="0"/>
                    <a:pt x="12874" y="0"/>
                  </a:cubicBezTo>
                  <a:close/>
                </a:path>
              </a:pathLst>
            </a:custGeom>
            <a:blipFill>
              <a:blip r:embed="rId3"/>
              <a:stretch>
                <a:fillRect l="-2986" t="-33174" r="-8040" b="0"/>
              </a:stretch>
            </a:blipFill>
            <a:ln w="9525" cap="rnd">
              <a:solidFill>
                <a:srgbClr val="000000"/>
              </a:solidFill>
              <a:prstDash val="solid"/>
              <a:round/>
            </a:ln>
          </p:spPr>
        </p:sp>
      </p:grpSp>
      <p:grpSp>
        <p:nvGrpSpPr>
          <p:cNvPr name="Group 5" id="5"/>
          <p:cNvGrpSpPr/>
          <p:nvPr/>
        </p:nvGrpSpPr>
        <p:grpSpPr>
          <a:xfrm rot="0">
            <a:off x="120866" y="120866"/>
            <a:ext cx="13086796" cy="10042309"/>
            <a:chOff x="0" y="0"/>
            <a:chExt cx="3446728" cy="2644888"/>
          </a:xfrm>
        </p:grpSpPr>
        <p:sp>
          <p:nvSpPr>
            <p:cNvPr name="Freeform 6" id="6"/>
            <p:cNvSpPr/>
            <p:nvPr/>
          </p:nvSpPr>
          <p:spPr>
            <a:xfrm flipH="false" flipV="false" rot="0">
              <a:off x="0" y="0"/>
              <a:ext cx="3446728" cy="2644888"/>
            </a:xfrm>
            <a:custGeom>
              <a:avLst/>
              <a:gdLst/>
              <a:ahLst/>
              <a:cxnLst/>
              <a:rect r="r" b="b" t="t" l="l"/>
              <a:pathLst>
                <a:path h="2644888" w="3446728">
                  <a:moveTo>
                    <a:pt x="17747" y="0"/>
                  </a:moveTo>
                  <a:lnTo>
                    <a:pt x="3428981" y="0"/>
                  </a:lnTo>
                  <a:cubicBezTo>
                    <a:pt x="3433688" y="0"/>
                    <a:pt x="3438202" y="1870"/>
                    <a:pt x="3441530" y="5198"/>
                  </a:cubicBezTo>
                  <a:cubicBezTo>
                    <a:pt x="3444859" y="8526"/>
                    <a:pt x="3446728" y="13041"/>
                    <a:pt x="3446728" y="17747"/>
                  </a:cubicBezTo>
                  <a:lnTo>
                    <a:pt x="3446728" y="2627140"/>
                  </a:lnTo>
                  <a:cubicBezTo>
                    <a:pt x="3446728" y="2636942"/>
                    <a:pt x="3438783" y="2644888"/>
                    <a:pt x="3428981" y="2644888"/>
                  </a:cubicBezTo>
                  <a:lnTo>
                    <a:pt x="17747" y="2644888"/>
                  </a:lnTo>
                  <a:cubicBezTo>
                    <a:pt x="13041" y="2644888"/>
                    <a:pt x="8526" y="2643018"/>
                    <a:pt x="5198" y="2639690"/>
                  </a:cubicBezTo>
                  <a:cubicBezTo>
                    <a:pt x="1870" y="2636362"/>
                    <a:pt x="0" y="2631847"/>
                    <a:pt x="0" y="2627140"/>
                  </a:cubicBezTo>
                  <a:lnTo>
                    <a:pt x="0" y="17747"/>
                  </a:lnTo>
                  <a:cubicBezTo>
                    <a:pt x="0" y="13041"/>
                    <a:pt x="1870" y="8526"/>
                    <a:pt x="5198" y="5198"/>
                  </a:cubicBezTo>
                  <a:cubicBezTo>
                    <a:pt x="8526" y="1870"/>
                    <a:pt x="13041" y="0"/>
                    <a:pt x="17747" y="0"/>
                  </a:cubicBezTo>
                  <a:close/>
                </a:path>
              </a:pathLst>
            </a:custGeom>
            <a:gradFill rotWithShape="true">
              <a:gsLst>
                <a:gs pos="0">
                  <a:srgbClr val="000000">
                    <a:alpha val="59500"/>
                  </a:srgbClr>
                </a:gs>
                <a:gs pos="100000">
                  <a:srgbClr val="000000">
                    <a:alpha val="0"/>
                  </a:srgbClr>
                </a:gs>
              </a:gsLst>
              <a:lin ang="0"/>
            </a:gradFill>
          </p:spPr>
        </p:sp>
        <p:sp>
          <p:nvSpPr>
            <p:cNvPr name="TextBox 7" id="7"/>
            <p:cNvSpPr txBox="true"/>
            <p:nvPr/>
          </p:nvSpPr>
          <p:spPr>
            <a:xfrm>
              <a:off x="0" y="-66675"/>
              <a:ext cx="3446728" cy="2711563"/>
            </a:xfrm>
            <a:prstGeom prst="rect">
              <a:avLst/>
            </a:prstGeom>
          </p:spPr>
          <p:txBody>
            <a:bodyPr anchor="ctr" rtlCol="false" tIns="50800" lIns="50800" bIns="50800" rIns="50800"/>
            <a:lstStyle/>
            <a:p>
              <a:pPr algn="ctr">
                <a:lnSpc>
                  <a:spcPts val="2380"/>
                </a:lnSpc>
              </a:pPr>
            </a:p>
          </p:txBody>
        </p:sp>
      </p:grpSp>
      <p:grpSp>
        <p:nvGrpSpPr>
          <p:cNvPr name="Group 8" id="8"/>
          <p:cNvGrpSpPr/>
          <p:nvPr/>
        </p:nvGrpSpPr>
        <p:grpSpPr>
          <a:xfrm rot="0">
            <a:off x="623423" y="5835242"/>
            <a:ext cx="4136572" cy="3832449"/>
            <a:chOff x="0" y="0"/>
            <a:chExt cx="1029456" cy="953770"/>
          </a:xfrm>
        </p:grpSpPr>
        <p:sp>
          <p:nvSpPr>
            <p:cNvPr name="Freeform 9" id="9"/>
            <p:cNvSpPr/>
            <p:nvPr/>
          </p:nvSpPr>
          <p:spPr>
            <a:xfrm flipH="false" flipV="false" rot="0">
              <a:off x="0" y="0"/>
              <a:ext cx="1029456" cy="953770"/>
            </a:xfrm>
            <a:custGeom>
              <a:avLst/>
              <a:gdLst/>
              <a:ahLst/>
              <a:cxnLst/>
              <a:rect r="r" b="b" t="t" l="l"/>
              <a:pathLst>
                <a:path h="953770" w="1029456">
                  <a:moveTo>
                    <a:pt x="56147" y="0"/>
                  </a:moveTo>
                  <a:lnTo>
                    <a:pt x="973308" y="0"/>
                  </a:lnTo>
                  <a:cubicBezTo>
                    <a:pt x="988199" y="0"/>
                    <a:pt x="1002481" y="5916"/>
                    <a:pt x="1013010" y="16445"/>
                  </a:cubicBezTo>
                  <a:cubicBezTo>
                    <a:pt x="1023540" y="26975"/>
                    <a:pt x="1029456" y="41256"/>
                    <a:pt x="1029456" y="56147"/>
                  </a:cubicBezTo>
                  <a:lnTo>
                    <a:pt x="1029456" y="897622"/>
                  </a:lnTo>
                  <a:cubicBezTo>
                    <a:pt x="1029456" y="912513"/>
                    <a:pt x="1023540" y="926795"/>
                    <a:pt x="1013010" y="937324"/>
                  </a:cubicBezTo>
                  <a:cubicBezTo>
                    <a:pt x="1002481" y="947854"/>
                    <a:pt x="988199" y="953770"/>
                    <a:pt x="973308" y="953770"/>
                  </a:cubicBezTo>
                  <a:lnTo>
                    <a:pt x="56147" y="953770"/>
                  </a:lnTo>
                  <a:cubicBezTo>
                    <a:pt x="25138" y="953770"/>
                    <a:pt x="0" y="928632"/>
                    <a:pt x="0" y="897622"/>
                  </a:cubicBezTo>
                  <a:lnTo>
                    <a:pt x="0" y="56147"/>
                  </a:lnTo>
                  <a:cubicBezTo>
                    <a:pt x="0" y="41256"/>
                    <a:pt x="5916" y="26975"/>
                    <a:pt x="16445" y="16445"/>
                  </a:cubicBezTo>
                  <a:cubicBezTo>
                    <a:pt x="26975" y="5916"/>
                    <a:pt x="41256" y="0"/>
                    <a:pt x="56147" y="0"/>
                  </a:cubicBezTo>
                  <a:close/>
                </a:path>
              </a:pathLst>
            </a:custGeom>
            <a:solidFill>
              <a:srgbClr val="FFFFFF"/>
            </a:solidFill>
            <a:ln w="9525" cap="rnd">
              <a:solidFill>
                <a:srgbClr val="000000"/>
              </a:solidFill>
              <a:prstDash val="solid"/>
              <a:round/>
            </a:ln>
          </p:spPr>
        </p:sp>
        <p:sp>
          <p:nvSpPr>
            <p:cNvPr name="TextBox 10" id="10"/>
            <p:cNvSpPr txBox="true"/>
            <p:nvPr/>
          </p:nvSpPr>
          <p:spPr>
            <a:xfrm>
              <a:off x="0" y="-66675"/>
              <a:ext cx="1029456" cy="1020445"/>
            </a:xfrm>
            <a:prstGeom prst="rect">
              <a:avLst/>
            </a:prstGeom>
          </p:spPr>
          <p:txBody>
            <a:bodyPr anchor="ctr" rtlCol="false" tIns="50724" lIns="50724" bIns="50724" rIns="50724"/>
            <a:lstStyle/>
            <a:p>
              <a:pPr algn="ctr" marL="0" indent="0" lvl="1">
                <a:lnSpc>
                  <a:spcPts val="3919"/>
                </a:lnSpc>
                <a:spcBef>
                  <a:spcPct val="0"/>
                </a:spcBef>
              </a:pPr>
            </a:p>
          </p:txBody>
        </p:sp>
      </p:grpSp>
      <p:grpSp>
        <p:nvGrpSpPr>
          <p:cNvPr name="Group 11" id="11"/>
          <p:cNvGrpSpPr/>
          <p:nvPr/>
        </p:nvGrpSpPr>
        <p:grpSpPr>
          <a:xfrm rot="0">
            <a:off x="4938559" y="5835242"/>
            <a:ext cx="4136572" cy="3832449"/>
            <a:chOff x="0" y="0"/>
            <a:chExt cx="1029456" cy="953770"/>
          </a:xfrm>
        </p:grpSpPr>
        <p:sp>
          <p:nvSpPr>
            <p:cNvPr name="Freeform 12" id="12"/>
            <p:cNvSpPr/>
            <p:nvPr/>
          </p:nvSpPr>
          <p:spPr>
            <a:xfrm flipH="false" flipV="false" rot="0">
              <a:off x="0" y="0"/>
              <a:ext cx="1029456" cy="953770"/>
            </a:xfrm>
            <a:custGeom>
              <a:avLst/>
              <a:gdLst/>
              <a:ahLst/>
              <a:cxnLst/>
              <a:rect r="r" b="b" t="t" l="l"/>
              <a:pathLst>
                <a:path h="953770" w="1029456">
                  <a:moveTo>
                    <a:pt x="56147" y="0"/>
                  </a:moveTo>
                  <a:lnTo>
                    <a:pt x="973308" y="0"/>
                  </a:lnTo>
                  <a:cubicBezTo>
                    <a:pt x="988199" y="0"/>
                    <a:pt x="1002481" y="5916"/>
                    <a:pt x="1013010" y="16445"/>
                  </a:cubicBezTo>
                  <a:cubicBezTo>
                    <a:pt x="1023540" y="26975"/>
                    <a:pt x="1029456" y="41256"/>
                    <a:pt x="1029456" y="56147"/>
                  </a:cubicBezTo>
                  <a:lnTo>
                    <a:pt x="1029456" y="897622"/>
                  </a:lnTo>
                  <a:cubicBezTo>
                    <a:pt x="1029456" y="912513"/>
                    <a:pt x="1023540" y="926795"/>
                    <a:pt x="1013010" y="937324"/>
                  </a:cubicBezTo>
                  <a:cubicBezTo>
                    <a:pt x="1002481" y="947854"/>
                    <a:pt x="988199" y="953770"/>
                    <a:pt x="973308" y="953770"/>
                  </a:cubicBezTo>
                  <a:lnTo>
                    <a:pt x="56147" y="953770"/>
                  </a:lnTo>
                  <a:cubicBezTo>
                    <a:pt x="25138" y="953770"/>
                    <a:pt x="0" y="928632"/>
                    <a:pt x="0" y="897622"/>
                  </a:cubicBezTo>
                  <a:lnTo>
                    <a:pt x="0" y="56147"/>
                  </a:lnTo>
                  <a:cubicBezTo>
                    <a:pt x="0" y="41256"/>
                    <a:pt x="5916" y="26975"/>
                    <a:pt x="16445" y="16445"/>
                  </a:cubicBezTo>
                  <a:cubicBezTo>
                    <a:pt x="26975" y="5916"/>
                    <a:pt x="41256" y="0"/>
                    <a:pt x="56147" y="0"/>
                  </a:cubicBezTo>
                  <a:close/>
                </a:path>
              </a:pathLst>
            </a:custGeom>
            <a:solidFill>
              <a:srgbClr val="FFFFFF"/>
            </a:solidFill>
            <a:ln w="9525" cap="rnd">
              <a:solidFill>
                <a:srgbClr val="000000"/>
              </a:solidFill>
              <a:prstDash val="solid"/>
              <a:round/>
            </a:ln>
          </p:spPr>
        </p:sp>
        <p:sp>
          <p:nvSpPr>
            <p:cNvPr name="TextBox 13" id="13"/>
            <p:cNvSpPr txBox="true"/>
            <p:nvPr/>
          </p:nvSpPr>
          <p:spPr>
            <a:xfrm>
              <a:off x="0" y="-66675"/>
              <a:ext cx="1029456" cy="1020445"/>
            </a:xfrm>
            <a:prstGeom prst="rect">
              <a:avLst/>
            </a:prstGeom>
          </p:spPr>
          <p:txBody>
            <a:bodyPr anchor="ctr" rtlCol="false" tIns="50724" lIns="50724" bIns="50724" rIns="50724"/>
            <a:lstStyle/>
            <a:p>
              <a:pPr algn="ctr" marL="0" indent="0" lvl="1">
                <a:lnSpc>
                  <a:spcPts val="3919"/>
                </a:lnSpc>
                <a:spcBef>
                  <a:spcPct val="0"/>
                </a:spcBef>
              </a:pPr>
            </a:p>
          </p:txBody>
        </p:sp>
      </p:grpSp>
      <p:grpSp>
        <p:nvGrpSpPr>
          <p:cNvPr name="Group 14" id="14"/>
          <p:cNvGrpSpPr/>
          <p:nvPr/>
        </p:nvGrpSpPr>
        <p:grpSpPr>
          <a:xfrm rot="0">
            <a:off x="9253695" y="5835242"/>
            <a:ext cx="4118624" cy="3832449"/>
            <a:chOff x="0" y="0"/>
            <a:chExt cx="1024989" cy="953770"/>
          </a:xfrm>
        </p:grpSpPr>
        <p:sp>
          <p:nvSpPr>
            <p:cNvPr name="Freeform 15" id="15"/>
            <p:cNvSpPr/>
            <p:nvPr/>
          </p:nvSpPr>
          <p:spPr>
            <a:xfrm flipH="false" flipV="false" rot="0">
              <a:off x="0" y="0"/>
              <a:ext cx="1024989" cy="953770"/>
            </a:xfrm>
            <a:custGeom>
              <a:avLst/>
              <a:gdLst/>
              <a:ahLst/>
              <a:cxnLst/>
              <a:rect r="r" b="b" t="t" l="l"/>
              <a:pathLst>
                <a:path h="953770" w="1024989">
                  <a:moveTo>
                    <a:pt x="56392" y="0"/>
                  </a:moveTo>
                  <a:lnTo>
                    <a:pt x="968597" y="0"/>
                  </a:lnTo>
                  <a:cubicBezTo>
                    <a:pt x="983553" y="0"/>
                    <a:pt x="997897" y="5941"/>
                    <a:pt x="1008472" y="16517"/>
                  </a:cubicBezTo>
                  <a:cubicBezTo>
                    <a:pt x="1019048" y="27092"/>
                    <a:pt x="1024989" y="41436"/>
                    <a:pt x="1024989" y="56392"/>
                  </a:cubicBezTo>
                  <a:lnTo>
                    <a:pt x="1024989" y="897378"/>
                  </a:lnTo>
                  <a:cubicBezTo>
                    <a:pt x="1024989" y="912334"/>
                    <a:pt x="1019048" y="926677"/>
                    <a:pt x="1008472" y="937253"/>
                  </a:cubicBezTo>
                  <a:cubicBezTo>
                    <a:pt x="997897" y="947828"/>
                    <a:pt x="983553" y="953770"/>
                    <a:pt x="968597" y="953770"/>
                  </a:cubicBezTo>
                  <a:lnTo>
                    <a:pt x="56392" y="953770"/>
                  </a:lnTo>
                  <a:cubicBezTo>
                    <a:pt x="25248" y="953770"/>
                    <a:pt x="0" y="928522"/>
                    <a:pt x="0" y="897378"/>
                  </a:cubicBezTo>
                  <a:lnTo>
                    <a:pt x="0" y="56392"/>
                  </a:lnTo>
                  <a:cubicBezTo>
                    <a:pt x="0" y="41436"/>
                    <a:pt x="5941" y="27092"/>
                    <a:pt x="16517" y="16517"/>
                  </a:cubicBezTo>
                  <a:cubicBezTo>
                    <a:pt x="27092" y="5941"/>
                    <a:pt x="41436" y="0"/>
                    <a:pt x="56392" y="0"/>
                  </a:cubicBezTo>
                  <a:close/>
                </a:path>
              </a:pathLst>
            </a:custGeom>
            <a:solidFill>
              <a:srgbClr val="FFFFFF"/>
            </a:solidFill>
            <a:ln w="9525" cap="rnd">
              <a:solidFill>
                <a:srgbClr val="000000"/>
              </a:solidFill>
              <a:prstDash val="solid"/>
              <a:round/>
            </a:ln>
          </p:spPr>
        </p:sp>
        <p:sp>
          <p:nvSpPr>
            <p:cNvPr name="TextBox 16" id="16"/>
            <p:cNvSpPr txBox="true"/>
            <p:nvPr/>
          </p:nvSpPr>
          <p:spPr>
            <a:xfrm>
              <a:off x="0" y="-66675"/>
              <a:ext cx="1024989" cy="1020445"/>
            </a:xfrm>
            <a:prstGeom prst="rect">
              <a:avLst/>
            </a:prstGeom>
          </p:spPr>
          <p:txBody>
            <a:bodyPr anchor="ctr" rtlCol="false" tIns="50724" lIns="50724" bIns="50724" rIns="50724"/>
            <a:lstStyle/>
            <a:p>
              <a:pPr algn="ctr" marL="0" indent="0" lvl="1">
                <a:lnSpc>
                  <a:spcPts val="3919"/>
                </a:lnSpc>
                <a:spcBef>
                  <a:spcPct val="0"/>
                </a:spcBef>
              </a:pPr>
            </a:p>
          </p:txBody>
        </p:sp>
      </p:grpSp>
      <p:grpSp>
        <p:nvGrpSpPr>
          <p:cNvPr name="Group 17" id="17"/>
          <p:cNvGrpSpPr/>
          <p:nvPr/>
        </p:nvGrpSpPr>
        <p:grpSpPr>
          <a:xfrm rot="0">
            <a:off x="13550883" y="5835242"/>
            <a:ext cx="4118624" cy="3832449"/>
            <a:chOff x="0" y="0"/>
            <a:chExt cx="1024989" cy="953770"/>
          </a:xfrm>
        </p:grpSpPr>
        <p:sp>
          <p:nvSpPr>
            <p:cNvPr name="Freeform 18" id="18"/>
            <p:cNvSpPr/>
            <p:nvPr/>
          </p:nvSpPr>
          <p:spPr>
            <a:xfrm flipH="false" flipV="false" rot="0">
              <a:off x="0" y="0"/>
              <a:ext cx="1024989" cy="953770"/>
            </a:xfrm>
            <a:custGeom>
              <a:avLst/>
              <a:gdLst/>
              <a:ahLst/>
              <a:cxnLst/>
              <a:rect r="r" b="b" t="t" l="l"/>
              <a:pathLst>
                <a:path h="953770" w="1024989">
                  <a:moveTo>
                    <a:pt x="56392" y="0"/>
                  </a:moveTo>
                  <a:lnTo>
                    <a:pt x="968597" y="0"/>
                  </a:lnTo>
                  <a:cubicBezTo>
                    <a:pt x="983553" y="0"/>
                    <a:pt x="997897" y="5941"/>
                    <a:pt x="1008472" y="16517"/>
                  </a:cubicBezTo>
                  <a:cubicBezTo>
                    <a:pt x="1019048" y="27092"/>
                    <a:pt x="1024989" y="41436"/>
                    <a:pt x="1024989" y="56392"/>
                  </a:cubicBezTo>
                  <a:lnTo>
                    <a:pt x="1024989" y="897378"/>
                  </a:lnTo>
                  <a:cubicBezTo>
                    <a:pt x="1024989" y="912334"/>
                    <a:pt x="1019048" y="926677"/>
                    <a:pt x="1008472" y="937253"/>
                  </a:cubicBezTo>
                  <a:cubicBezTo>
                    <a:pt x="997897" y="947828"/>
                    <a:pt x="983553" y="953770"/>
                    <a:pt x="968597" y="953770"/>
                  </a:cubicBezTo>
                  <a:lnTo>
                    <a:pt x="56392" y="953770"/>
                  </a:lnTo>
                  <a:cubicBezTo>
                    <a:pt x="25248" y="953770"/>
                    <a:pt x="0" y="928522"/>
                    <a:pt x="0" y="897378"/>
                  </a:cubicBezTo>
                  <a:lnTo>
                    <a:pt x="0" y="56392"/>
                  </a:lnTo>
                  <a:cubicBezTo>
                    <a:pt x="0" y="41436"/>
                    <a:pt x="5941" y="27092"/>
                    <a:pt x="16517" y="16517"/>
                  </a:cubicBezTo>
                  <a:cubicBezTo>
                    <a:pt x="27092" y="5941"/>
                    <a:pt x="41436" y="0"/>
                    <a:pt x="56392" y="0"/>
                  </a:cubicBezTo>
                  <a:close/>
                </a:path>
              </a:pathLst>
            </a:custGeom>
            <a:solidFill>
              <a:srgbClr val="FFFFFF"/>
            </a:solidFill>
            <a:ln w="9525" cap="rnd">
              <a:solidFill>
                <a:srgbClr val="000000"/>
              </a:solidFill>
              <a:prstDash val="solid"/>
              <a:round/>
            </a:ln>
          </p:spPr>
        </p:sp>
        <p:sp>
          <p:nvSpPr>
            <p:cNvPr name="TextBox 19" id="19"/>
            <p:cNvSpPr txBox="true"/>
            <p:nvPr/>
          </p:nvSpPr>
          <p:spPr>
            <a:xfrm>
              <a:off x="0" y="-66675"/>
              <a:ext cx="1024989" cy="1020445"/>
            </a:xfrm>
            <a:prstGeom prst="rect">
              <a:avLst/>
            </a:prstGeom>
          </p:spPr>
          <p:txBody>
            <a:bodyPr anchor="ctr" rtlCol="false" tIns="50724" lIns="50724" bIns="50724" rIns="50724"/>
            <a:lstStyle/>
            <a:p>
              <a:pPr algn="ctr" marL="0" indent="0" lvl="1">
                <a:lnSpc>
                  <a:spcPts val="3919"/>
                </a:lnSpc>
                <a:spcBef>
                  <a:spcPct val="0"/>
                </a:spcBef>
              </a:pPr>
            </a:p>
          </p:txBody>
        </p:sp>
      </p:grpSp>
      <p:sp>
        <p:nvSpPr>
          <p:cNvPr name="TextBox 20" id="20"/>
          <p:cNvSpPr txBox="true"/>
          <p:nvPr/>
        </p:nvSpPr>
        <p:spPr>
          <a:xfrm rot="0">
            <a:off x="1028700" y="1028700"/>
            <a:ext cx="11447082" cy="4543425"/>
          </a:xfrm>
          <a:prstGeom prst="rect">
            <a:avLst/>
          </a:prstGeom>
        </p:spPr>
        <p:txBody>
          <a:bodyPr anchor="t" rtlCol="false" tIns="0" lIns="0" bIns="0" rIns="0">
            <a:spAutoFit/>
          </a:bodyPr>
          <a:lstStyle/>
          <a:p>
            <a:pPr algn="l" marL="0" indent="0" lvl="0">
              <a:lnSpc>
                <a:spcPts val="11999"/>
              </a:lnSpc>
              <a:spcBef>
                <a:spcPct val="0"/>
              </a:spcBef>
            </a:pPr>
            <a:r>
              <a:rPr lang="en-US" sz="9999">
                <a:solidFill>
                  <a:srgbClr val="FFE6AB"/>
                </a:solidFill>
                <a:latin typeface="Open Sauce"/>
                <a:ea typeface="Open Sauce"/>
                <a:cs typeface="Open Sauce"/>
                <a:sym typeface="Open Sauce"/>
              </a:rPr>
              <a:t>Gl</a:t>
            </a:r>
            <a:r>
              <a:rPr lang="en-US" sz="9999" strike="noStrike" u="none">
                <a:solidFill>
                  <a:srgbClr val="FFE6AB"/>
                </a:solidFill>
                <a:latin typeface="Open Sauce"/>
                <a:ea typeface="Open Sauce"/>
                <a:cs typeface="Open Sauce"/>
                <a:sym typeface="Open Sauce"/>
              </a:rPr>
              <a:t>o</a:t>
            </a:r>
            <a:r>
              <a:rPr lang="en-US" sz="9999" strike="noStrike" u="none">
                <a:solidFill>
                  <a:srgbClr val="FFE6AB"/>
                </a:solidFill>
                <a:latin typeface="Open Sauce"/>
                <a:ea typeface="Open Sauce"/>
                <a:cs typeface="Open Sauce"/>
                <a:sym typeface="Open Sauce"/>
              </a:rPr>
              <a:t>ba</a:t>
            </a:r>
            <a:r>
              <a:rPr lang="en-US" sz="9999" strike="noStrike" u="none">
                <a:solidFill>
                  <a:srgbClr val="FFE6AB"/>
                </a:solidFill>
                <a:latin typeface="Open Sauce"/>
                <a:ea typeface="Open Sauce"/>
                <a:cs typeface="Open Sauce"/>
                <a:sym typeface="Open Sauce"/>
              </a:rPr>
              <a:t>l</a:t>
            </a:r>
            <a:r>
              <a:rPr lang="en-US" sz="9999" strike="noStrike" u="none">
                <a:solidFill>
                  <a:srgbClr val="FFE6AB"/>
                </a:solidFill>
                <a:latin typeface="Open Sauce"/>
                <a:ea typeface="Open Sauce"/>
                <a:cs typeface="Open Sauce"/>
                <a:sym typeface="Open Sauce"/>
              </a:rPr>
              <a:t> AI in</a:t>
            </a:r>
            <a:r>
              <a:rPr lang="en-US" sz="9999" strike="noStrike" u="none">
                <a:solidFill>
                  <a:srgbClr val="FFE6AB"/>
                </a:solidFill>
                <a:latin typeface="Open Sauce"/>
                <a:ea typeface="Open Sauce"/>
                <a:cs typeface="Open Sauce"/>
                <a:sym typeface="Open Sauce"/>
              </a:rPr>
              <a:t> T</a:t>
            </a:r>
            <a:r>
              <a:rPr lang="en-US" sz="9999" strike="noStrike" u="none">
                <a:solidFill>
                  <a:srgbClr val="FFE6AB"/>
                </a:solidFill>
                <a:latin typeface="Open Sauce"/>
                <a:ea typeface="Open Sauce"/>
                <a:cs typeface="Open Sauce"/>
                <a:sym typeface="Open Sauce"/>
              </a:rPr>
              <a:t>ou</a:t>
            </a:r>
            <a:r>
              <a:rPr lang="en-US" sz="9999" strike="noStrike" u="none">
                <a:solidFill>
                  <a:srgbClr val="FFE6AB"/>
                </a:solidFill>
                <a:latin typeface="Open Sauce"/>
                <a:ea typeface="Open Sauce"/>
                <a:cs typeface="Open Sauce"/>
                <a:sym typeface="Open Sauce"/>
              </a:rPr>
              <a:t>r</a:t>
            </a:r>
            <a:r>
              <a:rPr lang="en-US" sz="9999" strike="noStrike" u="none">
                <a:solidFill>
                  <a:srgbClr val="FFE6AB"/>
                </a:solidFill>
                <a:latin typeface="Open Sauce"/>
                <a:ea typeface="Open Sauce"/>
                <a:cs typeface="Open Sauce"/>
                <a:sym typeface="Open Sauce"/>
              </a:rPr>
              <a:t>ism: K</a:t>
            </a:r>
            <a:r>
              <a:rPr lang="en-US" sz="9999" strike="noStrike" u="none">
                <a:solidFill>
                  <a:srgbClr val="FFE6AB"/>
                </a:solidFill>
                <a:latin typeface="Open Sauce"/>
                <a:ea typeface="Open Sauce"/>
                <a:cs typeface="Open Sauce"/>
                <a:sym typeface="Open Sauce"/>
              </a:rPr>
              <a:t>e</a:t>
            </a:r>
            <a:r>
              <a:rPr lang="en-US" sz="9999" strike="noStrike" u="none">
                <a:solidFill>
                  <a:srgbClr val="FFE6AB"/>
                </a:solidFill>
                <a:latin typeface="Open Sauce"/>
                <a:ea typeface="Open Sauce"/>
                <a:cs typeface="Open Sauce"/>
                <a:sym typeface="Open Sauce"/>
              </a:rPr>
              <a:t>y</a:t>
            </a:r>
            <a:r>
              <a:rPr lang="en-US" sz="9999" strike="noStrike" u="none">
                <a:solidFill>
                  <a:srgbClr val="FFE6AB"/>
                </a:solidFill>
                <a:latin typeface="Open Sauce"/>
                <a:ea typeface="Open Sauce"/>
                <a:cs typeface="Open Sauce"/>
                <a:sym typeface="Open Sauce"/>
              </a:rPr>
              <a:t> </a:t>
            </a:r>
            <a:r>
              <a:rPr lang="en-US" sz="9999" strike="noStrike" u="none">
                <a:solidFill>
                  <a:srgbClr val="FFE6AB"/>
                </a:solidFill>
                <a:latin typeface="Open Sauce"/>
                <a:ea typeface="Open Sauce"/>
                <a:cs typeface="Open Sauce"/>
                <a:sym typeface="Open Sauce"/>
              </a:rPr>
              <a:t>Stat</a:t>
            </a:r>
            <a:r>
              <a:rPr lang="en-US" sz="9999" strike="noStrike" u="none">
                <a:solidFill>
                  <a:srgbClr val="FFE6AB"/>
                </a:solidFill>
                <a:latin typeface="Open Sauce"/>
                <a:ea typeface="Open Sauce"/>
                <a:cs typeface="Open Sauce"/>
                <a:sym typeface="Open Sauce"/>
              </a:rPr>
              <a:t>ist</a:t>
            </a:r>
            <a:r>
              <a:rPr lang="en-US" sz="9999" strike="noStrike" u="none">
                <a:solidFill>
                  <a:srgbClr val="FFE6AB"/>
                </a:solidFill>
                <a:latin typeface="Open Sauce"/>
                <a:ea typeface="Open Sauce"/>
                <a:cs typeface="Open Sauce"/>
                <a:sym typeface="Open Sauce"/>
              </a:rPr>
              <a:t>ic</a:t>
            </a:r>
            <a:r>
              <a:rPr lang="en-US" sz="9999" strike="noStrike" u="none">
                <a:solidFill>
                  <a:srgbClr val="FFE6AB"/>
                </a:solidFill>
                <a:latin typeface="Open Sauce"/>
                <a:ea typeface="Open Sauce"/>
                <a:cs typeface="Open Sauce"/>
                <a:sym typeface="Open Sauce"/>
              </a:rPr>
              <a:t>s</a:t>
            </a:r>
          </a:p>
        </p:txBody>
      </p:sp>
      <p:sp>
        <p:nvSpPr>
          <p:cNvPr name="TextBox 21" id="21"/>
          <p:cNvSpPr txBox="true"/>
          <p:nvPr/>
        </p:nvSpPr>
        <p:spPr>
          <a:xfrm rot="0">
            <a:off x="5184417" y="8123958"/>
            <a:ext cx="3726378" cy="1228725"/>
          </a:xfrm>
          <a:prstGeom prst="rect">
            <a:avLst/>
          </a:prstGeom>
        </p:spPr>
        <p:txBody>
          <a:bodyPr anchor="t" rtlCol="false" tIns="0" lIns="0" bIns="0" rIns="0">
            <a:spAutoFit/>
          </a:bodyPr>
          <a:lstStyle/>
          <a:p>
            <a:pPr algn="ctr" marL="0" indent="0" lvl="0">
              <a:lnSpc>
                <a:spcPts val="2400"/>
              </a:lnSpc>
            </a:pPr>
            <a:r>
              <a:rPr lang="en-US" sz="2000">
                <a:solidFill>
                  <a:srgbClr val="000000"/>
                </a:solidFill>
                <a:latin typeface="Open Sauce"/>
                <a:ea typeface="Open Sauce"/>
                <a:cs typeface="Open Sauce"/>
                <a:sym typeface="Open Sauce"/>
              </a:rPr>
              <a:t>OF TRAVEL COMPANIES ARE ALREADY USING AI FOR CUSTOMER SERVICE OR MARKETING</a:t>
            </a:r>
          </a:p>
        </p:txBody>
      </p:sp>
      <p:sp>
        <p:nvSpPr>
          <p:cNvPr name="TextBox 22" id="22"/>
          <p:cNvSpPr txBox="true"/>
          <p:nvPr/>
        </p:nvSpPr>
        <p:spPr>
          <a:xfrm rot="0">
            <a:off x="14132637" y="7824241"/>
            <a:ext cx="3126663" cy="1533525"/>
          </a:xfrm>
          <a:prstGeom prst="rect">
            <a:avLst/>
          </a:prstGeom>
        </p:spPr>
        <p:txBody>
          <a:bodyPr anchor="t" rtlCol="false" tIns="0" lIns="0" bIns="0" rIns="0">
            <a:spAutoFit/>
          </a:bodyPr>
          <a:lstStyle/>
          <a:p>
            <a:pPr algn="ctr" marL="0" indent="0" lvl="0">
              <a:lnSpc>
                <a:spcPts val="2400"/>
              </a:lnSpc>
            </a:pPr>
            <a:r>
              <a:rPr lang="en-US" sz="2000">
                <a:solidFill>
                  <a:srgbClr val="000000"/>
                </a:solidFill>
                <a:latin typeface="Open Sauce"/>
                <a:ea typeface="Open Sauce"/>
                <a:cs typeface="Open Sauce"/>
                <a:sym typeface="Open Sauce"/>
              </a:rPr>
              <a:t> </a:t>
            </a:r>
            <a:r>
              <a:rPr lang="en-US" sz="2000">
                <a:solidFill>
                  <a:srgbClr val="000000"/>
                </a:solidFill>
                <a:latin typeface="Open Sauce"/>
                <a:ea typeface="Open Sauce"/>
                <a:cs typeface="Open Sauce"/>
                <a:sym typeface="Open Sauce"/>
              </a:rPr>
              <a:t>BOOKINGS ARE NOW INFLUENCED BY AI-POWERED RECOMMENDATION ENGINES</a:t>
            </a:r>
          </a:p>
        </p:txBody>
      </p:sp>
      <p:sp>
        <p:nvSpPr>
          <p:cNvPr name="TextBox 23" id="23"/>
          <p:cNvSpPr txBox="true"/>
          <p:nvPr/>
        </p:nvSpPr>
        <p:spPr>
          <a:xfrm rot="0">
            <a:off x="5672808" y="6865504"/>
            <a:ext cx="2668073" cy="955676"/>
          </a:xfrm>
          <a:prstGeom prst="rect">
            <a:avLst/>
          </a:prstGeom>
        </p:spPr>
        <p:txBody>
          <a:bodyPr anchor="t" rtlCol="false" tIns="0" lIns="0" bIns="0" rIns="0">
            <a:spAutoFit/>
          </a:bodyPr>
          <a:lstStyle/>
          <a:p>
            <a:pPr algn="ctr" marL="0" indent="0" lvl="0">
              <a:lnSpc>
                <a:spcPts val="6800"/>
              </a:lnSpc>
              <a:spcBef>
                <a:spcPct val="0"/>
              </a:spcBef>
            </a:pPr>
            <a:r>
              <a:rPr lang="en-US" b="true" sz="8000">
                <a:solidFill>
                  <a:srgbClr val="000000"/>
                </a:solidFill>
                <a:latin typeface="Open Sauce Bold"/>
                <a:ea typeface="Open Sauce Bold"/>
                <a:cs typeface="Open Sauce Bold"/>
                <a:sym typeface="Open Sauce Bold"/>
              </a:rPr>
              <a:t>52%</a:t>
            </a:r>
          </a:p>
        </p:txBody>
      </p:sp>
      <p:sp>
        <p:nvSpPr>
          <p:cNvPr name="TextBox 24" id="24"/>
          <p:cNvSpPr txBox="true"/>
          <p:nvPr/>
        </p:nvSpPr>
        <p:spPr>
          <a:xfrm rot="0">
            <a:off x="13372319" y="6865504"/>
            <a:ext cx="4297188" cy="955676"/>
          </a:xfrm>
          <a:prstGeom prst="rect">
            <a:avLst/>
          </a:prstGeom>
        </p:spPr>
        <p:txBody>
          <a:bodyPr anchor="t" rtlCol="false" tIns="0" lIns="0" bIns="0" rIns="0">
            <a:spAutoFit/>
          </a:bodyPr>
          <a:lstStyle/>
          <a:p>
            <a:pPr algn="ctr" marL="0" indent="0" lvl="0">
              <a:lnSpc>
                <a:spcPts val="6800"/>
              </a:lnSpc>
              <a:spcBef>
                <a:spcPct val="0"/>
              </a:spcBef>
            </a:pPr>
            <a:r>
              <a:rPr lang="en-US" b="true" sz="8000">
                <a:solidFill>
                  <a:srgbClr val="000000"/>
                </a:solidFill>
                <a:latin typeface="Open Sauce Bold"/>
                <a:ea typeface="Open Sauce Bold"/>
                <a:cs typeface="Open Sauce Bold"/>
                <a:sym typeface="Open Sauce Bold"/>
              </a:rPr>
              <a:t>280 M+</a:t>
            </a:r>
          </a:p>
        </p:txBody>
      </p:sp>
      <p:sp>
        <p:nvSpPr>
          <p:cNvPr name="TextBox 25" id="25"/>
          <p:cNvSpPr txBox="true"/>
          <p:nvPr/>
        </p:nvSpPr>
        <p:spPr>
          <a:xfrm rot="0">
            <a:off x="836419" y="7971528"/>
            <a:ext cx="3759241" cy="1228725"/>
          </a:xfrm>
          <a:prstGeom prst="rect">
            <a:avLst/>
          </a:prstGeom>
        </p:spPr>
        <p:txBody>
          <a:bodyPr anchor="t" rtlCol="false" tIns="0" lIns="0" bIns="0" rIns="0">
            <a:spAutoFit/>
          </a:bodyPr>
          <a:lstStyle/>
          <a:p>
            <a:pPr algn="ctr" marL="0" indent="0" lvl="0">
              <a:lnSpc>
                <a:spcPts val="2400"/>
              </a:lnSpc>
            </a:pPr>
            <a:r>
              <a:rPr lang="en-US" sz="2000">
                <a:solidFill>
                  <a:srgbClr val="000000"/>
                </a:solidFill>
                <a:latin typeface="Open Sauce"/>
                <a:ea typeface="Open Sauce"/>
                <a:cs typeface="Open Sauce"/>
                <a:sym typeface="Open Sauce"/>
              </a:rPr>
              <a:t>OF TRAVEL</a:t>
            </a:r>
            <a:r>
              <a:rPr lang="en-US" sz="2000">
                <a:solidFill>
                  <a:srgbClr val="000000"/>
                </a:solidFill>
                <a:latin typeface="Open Sauce"/>
                <a:ea typeface="Open Sauce"/>
                <a:cs typeface="Open Sauce"/>
                <a:sym typeface="Open Sauce"/>
              </a:rPr>
              <a:t>ERS SAY PERSONALIZED EXPERIENCES ARE MORE LIKELY TO MAKE THEM BOOK AGAIN</a:t>
            </a:r>
          </a:p>
        </p:txBody>
      </p:sp>
      <p:sp>
        <p:nvSpPr>
          <p:cNvPr name="TextBox 26" id="26"/>
          <p:cNvSpPr txBox="true"/>
          <p:nvPr/>
        </p:nvSpPr>
        <p:spPr>
          <a:xfrm rot="0">
            <a:off x="1194077" y="6865504"/>
            <a:ext cx="2995264" cy="955676"/>
          </a:xfrm>
          <a:prstGeom prst="rect">
            <a:avLst/>
          </a:prstGeom>
        </p:spPr>
        <p:txBody>
          <a:bodyPr anchor="t" rtlCol="false" tIns="0" lIns="0" bIns="0" rIns="0">
            <a:spAutoFit/>
          </a:bodyPr>
          <a:lstStyle/>
          <a:p>
            <a:pPr algn="ctr" marL="0" indent="0" lvl="0">
              <a:lnSpc>
                <a:spcPts val="6800"/>
              </a:lnSpc>
              <a:spcBef>
                <a:spcPct val="0"/>
              </a:spcBef>
            </a:pPr>
            <a:r>
              <a:rPr lang="en-US" b="true" sz="8000">
                <a:solidFill>
                  <a:srgbClr val="000000"/>
                </a:solidFill>
                <a:latin typeface="Open Sauce Bold"/>
                <a:ea typeface="Open Sauce Bold"/>
                <a:cs typeface="Open Sauce Bold"/>
                <a:sym typeface="Open Sauce Bold"/>
              </a:rPr>
              <a:t>76% </a:t>
            </a:r>
          </a:p>
        </p:txBody>
      </p:sp>
      <p:sp>
        <p:nvSpPr>
          <p:cNvPr name="TextBox 27" id="27"/>
          <p:cNvSpPr txBox="true"/>
          <p:nvPr/>
        </p:nvSpPr>
        <p:spPr>
          <a:xfrm rot="0">
            <a:off x="9541392" y="8123958"/>
            <a:ext cx="3545640" cy="923925"/>
          </a:xfrm>
          <a:prstGeom prst="rect">
            <a:avLst/>
          </a:prstGeom>
        </p:spPr>
        <p:txBody>
          <a:bodyPr anchor="t" rtlCol="false" tIns="0" lIns="0" bIns="0" rIns="0">
            <a:spAutoFit/>
          </a:bodyPr>
          <a:lstStyle/>
          <a:p>
            <a:pPr algn="ctr" marL="0" indent="0" lvl="0">
              <a:lnSpc>
                <a:spcPts val="2400"/>
              </a:lnSpc>
            </a:pPr>
            <a:r>
              <a:rPr lang="en-US" sz="2000">
                <a:solidFill>
                  <a:srgbClr val="000000"/>
                </a:solidFill>
                <a:latin typeface="Open Sauce"/>
                <a:ea typeface="Open Sauce"/>
                <a:cs typeface="Open Sauce"/>
                <a:sym typeface="Open Sauce"/>
              </a:rPr>
              <a:t> MILLENNIALS PREFER BOOKING TRIPS BASED ON SOCIAL MEDIA INSPIRATION</a:t>
            </a:r>
          </a:p>
        </p:txBody>
      </p:sp>
      <p:sp>
        <p:nvSpPr>
          <p:cNvPr name="TextBox 28" id="28"/>
          <p:cNvSpPr txBox="true"/>
          <p:nvPr/>
        </p:nvSpPr>
        <p:spPr>
          <a:xfrm rot="0">
            <a:off x="9256106" y="6884554"/>
            <a:ext cx="4116213" cy="949212"/>
          </a:xfrm>
          <a:prstGeom prst="rect">
            <a:avLst/>
          </a:prstGeom>
        </p:spPr>
        <p:txBody>
          <a:bodyPr anchor="t" rtlCol="false" tIns="0" lIns="0" bIns="0" rIns="0">
            <a:spAutoFit/>
          </a:bodyPr>
          <a:lstStyle/>
          <a:p>
            <a:pPr algn="ctr" marL="0" indent="0" lvl="0">
              <a:lnSpc>
                <a:spcPts val="6870"/>
              </a:lnSpc>
              <a:spcBef>
                <a:spcPct val="0"/>
              </a:spcBef>
            </a:pPr>
            <a:r>
              <a:rPr lang="en-US" b="true" sz="8083">
                <a:solidFill>
                  <a:srgbClr val="000000"/>
                </a:solidFill>
                <a:latin typeface="Open Sauce Bold"/>
                <a:ea typeface="Open Sauce Bold"/>
                <a:cs typeface="Open Sauce Bold"/>
                <a:sym typeface="Open Sauce Bold"/>
              </a:rPr>
              <a:t>320 M+</a:t>
            </a:r>
            <a:r>
              <a:rPr lang="en-US" b="true" sz="8083" strike="noStrike" u="none">
                <a:solidFill>
                  <a:srgbClr val="000000"/>
                </a:solidFill>
                <a:latin typeface="Open Sauce Bold"/>
                <a:ea typeface="Open Sauce Bold"/>
                <a:cs typeface="Open Sauce Bold"/>
                <a:sym typeface="Open Sauce Bold"/>
              </a:rPr>
              <a:t> </a:t>
            </a:r>
          </a:p>
        </p:txBody>
      </p:sp>
      <p:sp>
        <p:nvSpPr>
          <p:cNvPr name="Freeform 29" id="29"/>
          <p:cNvSpPr/>
          <p:nvPr/>
        </p:nvSpPr>
        <p:spPr>
          <a:xfrm flipH="false" flipV="false" rot="0">
            <a:off x="12475782" y="9258300"/>
            <a:ext cx="731880" cy="749685"/>
          </a:xfrm>
          <a:custGeom>
            <a:avLst/>
            <a:gdLst/>
            <a:ahLst/>
            <a:cxnLst/>
            <a:rect r="r" b="b" t="t" l="l"/>
            <a:pathLst>
              <a:path h="749685" w="731880">
                <a:moveTo>
                  <a:pt x="0" y="0"/>
                </a:moveTo>
                <a:lnTo>
                  <a:pt x="731880" y="0"/>
                </a:lnTo>
                <a:lnTo>
                  <a:pt x="731880" y="749685"/>
                </a:lnTo>
                <a:lnTo>
                  <a:pt x="0" y="7496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p:cSld>
    <p:bg>
      <p:bgPr>
        <a:solidFill>
          <a:srgbClr val="FFF9F4"/>
        </a:solidFill>
      </p:bgPr>
    </p:bg>
    <p:spTree>
      <p:nvGrpSpPr>
        <p:cNvPr id="1" name=""/>
        <p:cNvGrpSpPr/>
        <p:nvPr/>
      </p:nvGrpSpPr>
      <p:grpSpPr>
        <a:xfrm>
          <a:off x="0" y="0"/>
          <a:ext cx="0" cy="0"/>
          <a:chOff x="0" y="0"/>
          <a:chExt cx="0" cy="0"/>
        </a:xfrm>
      </p:grpSpPr>
      <p:sp>
        <p:nvSpPr>
          <p:cNvPr name="TextBox 2" id="2"/>
          <p:cNvSpPr txBox="true"/>
          <p:nvPr/>
        </p:nvSpPr>
        <p:spPr>
          <a:xfrm rot="0">
            <a:off x="240932" y="2678676"/>
            <a:ext cx="18047068" cy="6967041"/>
          </a:xfrm>
          <a:prstGeom prst="rect">
            <a:avLst/>
          </a:prstGeom>
        </p:spPr>
        <p:txBody>
          <a:bodyPr anchor="t" rtlCol="false" tIns="0" lIns="0" bIns="0" rIns="0">
            <a:spAutoFit/>
          </a:bodyPr>
          <a:lstStyle/>
          <a:p>
            <a:pPr algn="l">
              <a:lnSpc>
                <a:spcPts val="3719"/>
              </a:lnSpc>
              <a:spcBef>
                <a:spcPct val="0"/>
              </a:spcBef>
            </a:pPr>
            <a:r>
              <a:rPr lang="en-US" b="true" sz="2657">
                <a:solidFill>
                  <a:srgbClr val="000000"/>
                </a:solidFill>
                <a:latin typeface="Poppins Bold"/>
                <a:ea typeface="Poppins Bold"/>
                <a:cs typeface="Poppins Bold"/>
                <a:sym typeface="Poppins Bold"/>
              </a:rPr>
              <a:t>Clarification of travel trends among y</a:t>
            </a:r>
            <a:r>
              <a:rPr lang="en-US" b="true" sz="2657">
                <a:solidFill>
                  <a:srgbClr val="000000"/>
                </a:solidFill>
                <a:latin typeface="Poppins Bold"/>
                <a:ea typeface="Poppins Bold"/>
                <a:cs typeface="Poppins Bold"/>
                <a:sym typeface="Poppins Bold"/>
              </a:rPr>
              <a:t>oung adults (18-24 years old) </a:t>
            </a:r>
          </a:p>
          <a:p>
            <a:pPr algn="l">
              <a:lnSpc>
                <a:spcPts val="3159"/>
              </a:lnSpc>
              <a:spcBef>
                <a:spcPct val="0"/>
              </a:spcBef>
            </a:pPr>
            <a:r>
              <a:rPr lang="en-US" sz="2257">
                <a:solidFill>
                  <a:srgbClr val="000000"/>
                </a:solidFill>
                <a:latin typeface="Poppins"/>
                <a:ea typeface="Poppins"/>
                <a:cs typeface="Poppins"/>
                <a:sym typeface="Poppins"/>
              </a:rPr>
              <a:t>- Main purpose is “leisure” and “visiting friends and relatives”; travel is mainly by air; lodging is mainly by Airbnb and hotels.</a:t>
            </a:r>
          </a:p>
          <a:p>
            <a:pPr algn="l">
              <a:lnSpc>
                <a:spcPts val="3159"/>
              </a:lnSpc>
              <a:spcBef>
                <a:spcPct val="0"/>
              </a:spcBef>
            </a:pPr>
            <a:r>
              <a:rPr lang="en-US" sz="2257">
                <a:solidFill>
                  <a:srgbClr val="000000"/>
                </a:solidFill>
                <a:latin typeface="Poppins"/>
                <a:ea typeface="Poppins"/>
                <a:cs typeface="Poppins"/>
                <a:sym typeface="Poppins"/>
              </a:rPr>
              <a:t>Identification of travel decision factors </a:t>
            </a:r>
          </a:p>
          <a:p>
            <a:pPr algn="l">
              <a:lnSpc>
                <a:spcPts val="3159"/>
              </a:lnSpc>
              <a:spcBef>
                <a:spcPct val="0"/>
              </a:spcBef>
            </a:pPr>
            <a:r>
              <a:rPr lang="en-US" sz="2257">
                <a:solidFill>
                  <a:srgbClr val="000000"/>
                </a:solidFill>
                <a:latin typeface="Poppins"/>
                <a:ea typeface="Poppins"/>
                <a:cs typeface="Poppins"/>
                <a:sym typeface="Poppins"/>
              </a:rPr>
              <a:t>- “Cost”, “natural environment” and “cultural attractions” are the main selection factors. Strong correlation between frequency of travel and budget.</a:t>
            </a:r>
          </a:p>
          <a:p>
            <a:pPr algn="l">
              <a:lnSpc>
                <a:spcPts val="3159"/>
              </a:lnSpc>
              <a:spcBef>
                <a:spcPct val="0"/>
              </a:spcBef>
            </a:pPr>
          </a:p>
          <a:p>
            <a:pPr algn="l">
              <a:lnSpc>
                <a:spcPts val="3439"/>
              </a:lnSpc>
              <a:spcBef>
                <a:spcPct val="0"/>
              </a:spcBef>
            </a:pPr>
            <a:r>
              <a:rPr lang="en-US" b="true" sz="2457">
                <a:solidFill>
                  <a:srgbClr val="000000"/>
                </a:solidFill>
                <a:latin typeface="Poppins Bold"/>
                <a:ea typeface="Poppins Bold"/>
                <a:cs typeface="Poppins Bold"/>
                <a:sym typeface="Poppins Bold"/>
              </a:rPr>
              <a:t>Identification of potential use of AI tools </a:t>
            </a:r>
          </a:p>
          <a:p>
            <a:pPr algn="l">
              <a:lnSpc>
                <a:spcPts val="3159"/>
              </a:lnSpc>
              <a:spcBef>
                <a:spcPct val="0"/>
              </a:spcBef>
            </a:pPr>
            <a:r>
              <a:rPr lang="en-US" sz="2257">
                <a:solidFill>
                  <a:srgbClr val="000000"/>
                </a:solidFill>
                <a:latin typeface="Poppins"/>
                <a:ea typeface="Poppins"/>
                <a:cs typeface="Poppins"/>
                <a:sym typeface="Poppins"/>
              </a:rPr>
              <a:t>- Many plan trips based on “SNS recommendations”. Interest in “AI tools such as GPT” was neutral to slightly positive, with room for implementation.</a:t>
            </a:r>
          </a:p>
          <a:p>
            <a:pPr algn="l">
              <a:lnSpc>
                <a:spcPts val="3159"/>
              </a:lnSpc>
              <a:spcBef>
                <a:spcPct val="0"/>
              </a:spcBef>
            </a:pPr>
          </a:p>
          <a:p>
            <a:pPr algn="l">
              <a:lnSpc>
                <a:spcPts val="3439"/>
              </a:lnSpc>
              <a:spcBef>
                <a:spcPct val="0"/>
              </a:spcBef>
            </a:pPr>
            <a:r>
              <a:rPr lang="en-US" b="true" sz="2457">
                <a:solidFill>
                  <a:srgbClr val="000000"/>
                </a:solidFill>
                <a:latin typeface="Poppins Bold"/>
                <a:ea typeface="Poppins Bold"/>
                <a:cs typeface="Poppins Bold"/>
                <a:sym typeface="Poppins Bold"/>
              </a:rPr>
              <a:t>Organize travel promotion and barrier factors </a:t>
            </a:r>
          </a:p>
          <a:p>
            <a:pPr algn="l">
              <a:lnSpc>
                <a:spcPts val="3159"/>
              </a:lnSpc>
              <a:spcBef>
                <a:spcPct val="0"/>
              </a:spcBef>
            </a:pPr>
            <a:r>
              <a:rPr lang="en-US" sz="2257">
                <a:solidFill>
                  <a:srgbClr val="000000"/>
                </a:solidFill>
                <a:latin typeface="Poppins"/>
                <a:ea typeface="Poppins"/>
                <a:cs typeface="Poppins"/>
                <a:sym typeface="Poppins"/>
              </a:rPr>
              <a:t>- Factors hindering travel are “cost,” “lack of reliable information,” and “visas and safety.”</a:t>
            </a:r>
          </a:p>
          <a:p>
            <a:pPr algn="l">
              <a:lnSpc>
                <a:spcPts val="3159"/>
              </a:lnSpc>
              <a:spcBef>
                <a:spcPct val="0"/>
              </a:spcBef>
            </a:pPr>
            <a:r>
              <a:rPr lang="en-US" sz="2257">
                <a:solidFill>
                  <a:srgbClr val="000000"/>
                </a:solidFill>
                <a:latin typeface="Poppins"/>
                <a:ea typeface="Poppins"/>
                <a:cs typeface="Poppins"/>
                <a:sym typeface="Poppins"/>
              </a:rPr>
              <a:t>　- Inexpensive options, flexible schedules, and planning support tools are effective in promoting travel.</a:t>
            </a:r>
          </a:p>
          <a:p>
            <a:pPr algn="l">
              <a:lnSpc>
                <a:spcPts val="3159"/>
              </a:lnSpc>
              <a:spcBef>
                <a:spcPct val="0"/>
              </a:spcBef>
            </a:pPr>
          </a:p>
          <a:p>
            <a:pPr algn="l">
              <a:lnSpc>
                <a:spcPts val="3439"/>
              </a:lnSpc>
              <a:spcBef>
                <a:spcPct val="0"/>
              </a:spcBef>
            </a:pPr>
            <a:r>
              <a:rPr lang="en-US" b="true" sz="2457">
                <a:solidFill>
                  <a:srgbClr val="000000"/>
                </a:solidFill>
                <a:latin typeface="Poppins Bold"/>
                <a:ea typeface="Poppins Bold"/>
                <a:cs typeface="Poppins Bold"/>
                <a:sym typeface="Poppins Bold"/>
              </a:rPr>
              <a:t>Providing a foundation for considering the impact of tourism on the region </a:t>
            </a:r>
          </a:p>
          <a:p>
            <a:pPr algn="l">
              <a:lnSpc>
                <a:spcPts val="3159"/>
              </a:lnSpc>
              <a:spcBef>
                <a:spcPct val="0"/>
              </a:spcBef>
            </a:pPr>
            <a:r>
              <a:rPr lang="en-US" sz="2257">
                <a:solidFill>
                  <a:srgbClr val="000000"/>
                </a:solidFill>
                <a:latin typeface="Poppins"/>
                <a:ea typeface="Poppins"/>
                <a:cs typeface="Poppins"/>
                <a:sym typeface="Poppins"/>
              </a:rPr>
              <a:t>- Identifying tourism needs and challenges provides evidence for recommendations for tourism policy and economic development.</a:t>
            </a:r>
          </a:p>
        </p:txBody>
      </p:sp>
      <p:sp>
        <p:nvSpPr>
          <p:cNvPr name="TextBox 3" id="3"/>
          <p:cNvSpPr txBox="true"/>
          <p:nvPr/>
        </p:nvSpPr>
        <p:spPr>
          <a:xfrm rot="0">
            <a:off x="0" y="317747"/>
            <a:ext cx="15383795" cy="1543117"/>
          </a:xfrm>
          <a:prstGeom prst="rect">
            <a:avLst/>
          </a:prstGeom>
        </p:spPr>
        <p:txBody>
          <a:bodyPr anchor="t" rtlCol="false" tIns="0" lIns="0" bIns="0" rIns="0">
            <a:spAutoFit/>
          </a:bodyPr>
          <a:lstStyle/>
          <a:p>
            <a:pPr algn="just">
              <a:lnSpc>
                <a:spcPts val="12071"/>
              </a:lnSpc>
              <a:spcBef>
                <a:spcPct val="0"/>
              </a:spcBef>
            </a:pPr>
            <a:r>
              <a:rPr lang="en-US" b="true" sz="8622">
                <a:solidFill>
                  <a:srgbClr val="000000"/>
                </a:solidFill>
                <a:latin typeface="Poppins Bold"/>
                <a:ea typeface="Poppins Bold"/>
                <a:cs typeface="Poppins Bold"/>
                <a:sym typeface="Poppins Bold"/>
              </a:rPr>
              <a:t>Ex</a:t>
            </a:r>
            <a:r>
              <a:rPr lang="en-US" b="true" sz="8622">
                <a:solidFill>
                  <a:srgbClr val="000000"/>
                </a:solidFill>
                <a:latin typeface="Poppins Bold"/>
                <a:ea typeface="Poppins Bold"/>
                <a:cs typeface="Poppins Bold"/>
                <a:sym typeface="Poppins Bold"/>
              </a:rPr>
              <a:t>pected Outcomes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144000" y="7798367"/>
            <a:ext cx="9144611" cy="2488633"/>
            <a:chOff x="0" y="0"/>
            <a:chExt cx="3036196" cy="826277"/>
          </a:xfrm>
        </p:grpSpPr>
        <p:sp>
          <p:nvSpPr>
            <p:cNvPr name="Freeform 3" id="3"/>
            <p:cNvSpPr/>
            <p:nvPr/>
          </p:nvSpPr>
          <p:spPr>
            <a:xfrm flipH="false" flipV="false" rot="0">
              <a:off x="0" y="0"/>
              <a:ext cx="3036196" cy="826277"/>
            </a:xfrm>
            <a:custGeom>
              <a:avLst/>
              <a:gdLst/>
              <a:ahLst/>
              <a:cxnLst/>
              <a:rect r="r" b="b" t="t" l="l"/>
              <a:pathLst>
                <a:path h="826277" w="3036196">
                  <a:moveTo>
                    <a:pt x="84661" y="0"/>
                  </a:moveTo>
                  <a:lnTo>
                    <a:pt x="2951535" y="0"/>
                  </a:lnTo>
                  <a:cubicBezTo>
                    <a:pt x="2998292" y="0"/>
                    <a:pt x="3036196" y="37904"/>
                    <a:pt x="3036196" y="84661"/>
                  </a:cubicBezTo>
                  <a:lnTo>
                    <a:pt x="3036196" y="741616"/>
                  </a:lnTo>
                  <a:cubicBezTo>
                    <a:pt x="3036196" y="788373"/>
                    <a:pt x="2998292" y="826277"/>
                    <a:pt x="2951535" y="826277"/>
                  </a:cubicBezTo>
                  <a:lnTo>
                    <a:pt x="84661" y="826277"/>
                  </a:lnTo>
                  <a:cubicBezTo>
                    <a:pt x="37904" y="826277"/>
                    <a:pt x="0" y="788373"/>
                    <a:pt x="0" y="741616"/>
                  </a:cubicBezTo>
                  <a:lnTo>
                    <a:pt x="0" y="84661"/>
                  </a:lnTo>
                  <a:cubicBezTo>
                    <a:pt x="0" y="37904"/>
                    <a:pt x="37904" y="0"/>
                    <a:pt x="84661" y="0"/>
                  </a:cubicBezTo>
                  <a:close/>
                </a:path>
              </a:pathLst>
            </a:custGeom>
            <a:solidFill>
              <a:srgbClr val="F78D00"/>
            </a:solidFill>
          </p:spPr>
        </p:sp>
        <p:sp>
          <p:nvSpPr>
            <p:cNvPr name="TextBox 4" id="4"/>
            <p:cNvSpPr txBox="true"/>
            <p:nvPr/>
          </p:nvSpPr>
          <p:spPr>
            <a:xfrm>
              <a:off x="0" y="-57150"/>
              <a:ext cx="3036196" cy="883427"/>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0">
            <a:off x="88247" y="1028700"/>
            <a:ext cx="9724719" cy="7485278"/>
            <a:chOff x="0" y="0"/>
            <a:chExt cx="12966292" cy="9980371"/>
          </a:xfrm>
        </p:grpSpPr>
        <p:sp>
          <p:nvSpPr>
            <p:cNvPr name="Freeform 6" id="6"/>
            <p:cNvSpPr/>
            <p:nvPr/>
          </p:nvSpPr>
          <p:spPr>
            <a:xfrm flipH="false" flipV="false" rot="0">
              <a:off x="1491169" y="0"/>
              <a:ext cx="10119515" cy="9980371"/>
            </a:xfrm>
            <a:custGeom>
              <a:avLst/>
              <a:gdLst/>
              <a:ahLst/>
              <a:cxnLst/>
              <a:rect r="r" b="b" t="t" l="l"/>
              <a:pathLst>
                <a:path h="9980371" w="10119515">
                  <a:moveTo>
                    <a:pt x="0" y="0"/>
                  </a:moveTo>
                  <a:lnTo>
                    <a:pt x="10119514" y="0"/>
                  </a:lnTo>
                  <a:lnTo>
                    <a:pt x="10119514" y="9980371"/>
                  </a:lnTo>
                  <a:lnTo>
                    <a:pt x="0" y="99803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2440095" y="582261"/>
              <a:ext cx="10119515" cy="459317"/>
            </a:xfrm>
            <a:prstGeom prst="rect">
              <a:avLst/>
            </a:prstGeom>
          </p:spPr>
          <p:txBody>
            <a:bodyPr anchor="t" rtlCol="false" tIns="0" lIns="0" bIns="0" rIns="0">
              <a:spAutoFit/>
            </a:bodyPr>
            <a:lstStyle/>
            <a:p>
              <a:pPr algn="ctr">
                <a:lnSpc>
                  <a:spcPts val="2799"/>
                </a:lnSpc>
                <a:spcBef>
                  <a:spcPct val="0"/>
                </a:spcBef>
              </a:pPr>
              <a:r>
                <a:rPr lang="en-US" sz="1999">
                  <a:solidFill>
                    <a:srgbClr val="000000"/>
                  </a:solidFill>
                  <a:latin typeface="Poppins"/>
                  <a:ea typeface="Poppins"/>
                  <a:cs typeface="Poppins"/>
                  <a:sym typeface="Poppins"/>
                </a:rPr>
                <a:t>Questionnaire design and implementation (May 9)</a:t>
              </a:r>
            </a:p>
          </p:txBody>
        </p:sp>
        <p:sp>
          <p:nvSpPr>
            <p:cNvPr name="TextBox 8" id="8"/>
            <p:cNvSpPr txBox="true"/>
            <p:nvPr/>
          </p:nvSpPr>
          <p:spPr>
            <a:xfrm rot="0">
              <a:off x="1389498" y="2379712"/>
              <a:ext cx="10119515" cy="459317"/>
            </a:xfrm>
            <a:prstGeom prst="rect">
              <a:avLst/>
            </a:prstGeom>
          </p:spPr>
          <p:txBody>
            <a:bodyPr anchor="t" rtlCol="false" tIns="0" lIns="0" bIns="0" rIns="0">
              <a:spAutoFit/>
            </a:bodyPr>
            <a:lstStyle/>
            <a:p>
              <a:pPr algn="ctr">
                <a:lnSpc>
                  <a:spcPts val="2799"/>
                </a:lnSpc>
                <a:spcBef>
                  <a:spcPct val="0"/>
                </a:spcBef>
              </a:pPr>
              <a:r>
                <a:rPr lang="en-US" sz="1999">
                  <a:solidFill>
                    <a:srgbClr val="000000"/>
                  </a:solidFill>
                  <a:latin typeface="Poppins"/>
                  <a:ea typeface="Poppins"/>
                  <a:cs typeface="Poppins"/>
                  <a:sym typeface="Poppins"/>
                </a:rPr>
                <a:t>Data collection and formatting (May 9)</a:t>
              </a:r>
            </a:p>
          </p:txBody>
        </p:sp>
        <p:sp>
          <p:nvSpPr>
            <p:cNvPr name="TextBox 9" id="9"/>
            <p:cNvSpPr txBox="true"/>
            <p:nvPr/>
          </p:nvSpPr>
          <p:spPr>
            <a:xfrm rot="0">
              <a:off x="728639" y="4195155"/>
              <a:ext cx="10119515" cy="459317"/>
            </a:xfrm>
            <a:prstGeom prst="rect">
              <a:avLst/>
            </a:prstGeom>
          </p:spPr>
          <p:txBody>
            <a:bodyPr anchor="t" rtlCol="false" tIns="0" lIns="0" bIns="0" rIns="0">
              <a:spAutoFit/>
            </a:bodyPr>
            <a:lstStyle/>
            <a:p>
              <a:pPr algn="ctr">
                <a:lnSpc>
                  <a:spcPts val="2799"/>
                </a:lnSpc>
                <a:spcBef>
                  <a:spcPct val="0"/>
                </a:spcBef>
              </a:pPr>
              <a:r>
                <a:rPr lang="en-US" sz="1999">
                  <a:solidFill>
                    <a:srgbClr val="000000"/>
                  </a:solidFill>
                  <a:latin typeface="Poppins"/>
                  <a:ea typeface="Poppins"/>
                  <a:cs typeface="Poppins"/>
                  <a:sym typeface="Poppins"/>
                </a:rPr>
                <a:t>Analysis using GPT, etc. (May 10)</a:t>
              </a:r>
            </a:p>
          </p:txBody>
        </p:sp>
        <p:sp>
          <p:nvSpPr>
            <p:cNvPr name="TextBox 10" id="10"/>
            <p:cNvSpPr txBox="true"/>
            <p:nvPr/>
          </p:nvSpPr>
          <p:spPr>
            <a:xfrm rot="0">
              <a:off x="2846777" y="5943522"/>
              <a:ext cx="10119515" cy="459317"/>
            </a:xfrm>
            <a:prstGeom prst="rect">
              <a:avLst/>
            </a:prstGeom>
          </p:spPr>
          <p:txBody>
            <a:bodyPr anchor="t" rtlCol="false" tIns="0" lIns="0" bIns="0" rIns="0">
              <a:spAutoFit/>
            </a:bodyPr>
            <a:lstStyle/>
            <a:p>
              <a:pPr algn="ctr">
                <a:lnSpc>
                  <a:spcPts val="2799"/>
                </a:lnSpc>
                <a:spcBef>
                  <a:spcPct val="0"/>
                </a:spcBef>
              </a:pPr>
              <a:r>
                <a:rPr lang="en-US" sz="1999">
                  <a:solidFill>
                    <a:srgbClr val="000000"/>
                  </a:solidFill>
                  <a:latin typeface="Poppins"/>
                  <a:ea typeface="Poppins"/>
                  <a:cs typeface="Poppins"/>
                  <a:sym typeface="Poppins"/>
                </a:rPr>
                <a:t>Creation of graphs, etc. using visualization tools (May 11)</a:t>
              </a:r>
            </a:p>
          </p:txBody>
        </p:sp>
        <p:sp>
          <p:nvSpPr>
            <p:cNvPr name="TextBox 11" id="11"/>
            <p:cNvSpPr txBox="true"/>
            <p:nvPr/>
          </p:nvSpPr>
          <p:spPr>
            <a:xfrm rot="0">
              <a:off x="1491169" y="7709880"/>
              <a:ext cx="10119515" cy="459317"/>
            </a:xfrm>
            <a:prstGeom prst="rect">
              <a:avLst/>
            </a:prstGeom>
          </p:spPr>
          <p:txBody>
            <a:bodyPr anchor="t" rtlCol="false" tIns="0" lIns="0" bIns="0" rIns="0">
              <a:spAutoFit/>
            </a:bodyPr>
            <a:lstStyle/>
            <a:p>
              <a:pPr algn="ctr">
                <a:lnSpc>
                  <a:spcPts val="2799"/>
                </a:lnSpc>
                <a:spcBef>
                  <a:spcPct val="0"/>
                </a:spcBef>
              </a:pPr>
              <a:r>
                <a:rPr lang="en-US" sz="1999">
                  <a:solidFill>
                    <a:srgbClr val="000000"/>
                  </a:solidFill>
                  <a:latin typeface="Poppins"/>
                  <a:ea typeface="Poppins"/>
                  <a:cs typeface="Poppins"/>
                  <a:sym typeface="Poppins"/>
                </a:rPr>
                <a:t>Prepare report and PPT (May 11- May 22)</a:t>
              </a:r>
            </a:p>
          </p:txBody>
        </p:sp>
        <p:sp>
          <p:nvSpPr>
            <p:cNvPr name="TextBox 12" id="12"/>
            <p:cNvSpPr txBox="true"/>
            <p:nvPr/>
          </p:nvSpPr>
          <p:spPr>
            <a:xfrm rot="0">
              <a:off x="0" y="9462480"/>
              <a:ext cx="10119515" cy="459317"/>
            </a:xfrm>
            <a:prstGeom prst="rect">
              <a:avLst/>
            </a:prstGeom>
          </p:spPr>
          <p:txBody>
            <a:bodyPr anchor="t" rtlCol="false" tIns="0" lIns="0" bIns="0" rIns="0">
              <a:spAutoFit/>
            </a:bodyPr>
            <a:lstStyle/>
            <a:p>
              <a:pPr algn="ctr">
                <a:lnSpc>
                  <a:spcPts val="2799"/>
                </a:lnSpc>
                <a:spcBef>
                  <a:spcPct val="0"/>
                </a:spcBef>
              </a:pPr>
              <a:r>
                <a:rPr lang="en-US" sz="1999">
                  <a:solidFill>
                    <a:srgbClr val="000000"/>
                  </a:solidFill>
                  <a:latin typeface="Poppins"/>
                  <a:ea typeface="Poppins"/>
                  <a:cs typeface="Poppins"/>
                  <a:sym typeface="Poppins"/>
                </a:rPr>
                <a:t>Final presentation 5/23</a:t>
              </a:r>
            </a:p>
          </p:txBody>
        </p:sp>
      </p:grpSp>
      <p:sp>
        <p:nvSpPr>
          <p:cNvPr name="TextBox 13" id="13"/>
          <p:cNvSpPr txBox="true"/>
          <p:nvPr/>
        </p:nvSpPr>
        <p:spPr>
          <a:xfrm rot="0">
            <a:off x="10637091" y="8151777"/>
            <a:ext cx="6452810" cy="1543688"/>
          </a:xfrm>
          <a:prstGeom prst="rect">
            <a:avLst/>
          </a:prstGeom>
        </p:spPr>
        <p:txBody>
          <a:bodyPr anchor="t" rtlCol="false" tIns="0" lIns="0" bIns="0" rIns="0">
            <a:spAutoFit/>
          </a:bodyPr>
          <a:lstStyle/>
          <a:p>
            <a:pPr algn="ctr">
              <a:lnSpc>
                <a:spcPts val="12039"/>
              </a:lnSpc>
              <a:spcBef>
                <a:spcPct val="0"/>
              </a:spcBef>
            </a:pPr>
            <a:r>
              <a:rPr lang="en-US" b="true" sz="8599">
                <a:solidFill>
                  <a:srgbClr val="000000"/>
                </a:solidFill>
                <a:latin typeface="Poppins Bold"/>
                <a:ea typeface="Poppins Bold"/>
                <a:cs typeface="Poppins Bold"/>
                <a:sym typeface="Poppins Bold"/>
              </a:rPr>
              <a:t>Flow chart</a:t>
            </a:r>
          </a:p>
        </p:txBody>
      </p:sp>
      <p:sp>
        <p:nvSpPr>
          <p:cNvPr name="Freeform 14" id="14"/>
          <p:cNvSpPr/>
          <p:nvPr/>
        </p:nvSpPr>
        <p:spPr>
          <a:xfrm flipH="false" flipV="false" rot="0">
            <a:off x="11869410" y="2272735"/>
            <a:ext cx="4140679" cy="4114800"/>
          </a:xfrm>
          <a:custGeom>
            <a:avLst/>
            <a:gdLst/>
            <a:ahLst/>
            <a:cxnLst/>
            <a:rect r="r" b="b" t="t" l="l"/>
            <a:pathLst>
              <a:path h="4114800" w="4140679">
                <a:moveTo>
                  <a:pt x="0" y="0"/>
                </a:moveTo>
                <a:lnTo>
                  <a:pt x="4140679" y="0"/>
                </a:lnTo>
                <a:lnTo>
                  <a:pt x="414067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0" y="0"/>
            <a:ext cx="17526860" cy="10287000"/>
            <a:chOff x="0" y="0"/>
            <a:chExt cx="4616128" cy="2709333"/>
          </a:xfrm>
        </p:grpSpPr>
        <p:sp>
          <p:nvSpPr>
            <p:cNvPr name="Freeform 4" id="4"/>
            <p:cNvSpPr/>
            <p:nvPr/>
          </p:nvSpPr>
          <p:spPr>
            <a:xfrm flipH="false" flipV="false" rot="0">
              <a:off x="0" y="0"/>
              <a:ext cx="4616128" cy="2709333"/>
            </a:xfrm>
            <a:custGeom>
              <a:avLst/>
              <a:gdLst/>
              <a:ahLst/>
              <a:cxnLst/>
              <a:rect r="r" b="b" t="t" l="l"/>
              <a:pathLst>
                <a:path h="2709333" w="4616128">
                  <a:moveTo>
                    <a:pt x="0" y="0"/>
                  </a:moveTo>
                  <a:lnTo>
                    <a:pt x="4616128" y="0"/>
                  </a:lnTo>
                  <a:lnTo>
                    <a:pt x="4616128" y="2709333"/>
                  </a:lnTo>
                  <a:lnTo>
                    <a:pt x="0" y="2709333"/>
                  </a:lnTo>
                  <a:close/>
                </a:path>
              </a:pathLst>
            </a:custGeom>
            <a:gradFill rotWithShape="true">
              <a:gsLst>
                <a:gs pos="0">
                  <a:srgbClr val="FFFFFF">
                    <a:alpha val="100000"/>
                  </a:srgbClr>
                </a:gs>
                <a:gs pos="50000">
                  <a:srgbClr val="FFFFFF">
                    <a:alpha val="66500"/>
                  </a:srgbClr>
                </a:gs>
                <a:gs pos="100000">
                  <a:srgbClr val="FFFFFF">
                    <a:alpha val="0"/>
                  </a:srgbClr>
                </a:gs>
              </a:gsLst>
              <a:lin ang="0"/>
            </a:gradFill>
          </p:spPr>
        </p:sp>
        <p:sp>
          <p:nvSpPr>
            <p:cNvPr name="TextBox 5" id="5"/>
            <p:cNvSpPr txBox="true"/>
            <p:nvPr/>
          </p:nvSpPr>
          <p:spPr>
            <a:xfrm>
              <a:off x="0" y="-38100"/>
              <a:ext cx="4616128" cy="2747433"/>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1300833" y="1829470"/>
            <a:ext cx="6614027" cy="9726511"/>
          </a:xfrm>
          <a:custGeom>
            <a:avLst/>
            <a:gdLst/>
            <a:ahLst/>
            <a:cxnLst/>
            <a:rect r="r" b="b" t="t" l="l"/>
            <a:pathLst>
              <a:path h="9726511" w="6614027">
                <a:moveTo>
                  <a:pt x="0" y="0"/>
                </a:moveTo>
                <a:lnTo>
                  <a:pt x="6614028" y="0"/>
                </a:lnTo>
                <a:lnTo>
                  <a:pt x="6614028" y="9726511"/>
                </a:lnTo>
                <a:lnTo>
                  <a:pt x="0" y="9726511"/>
                </a:lnTo>
                <a:lnTo>
                  <a:pt x="0" y="0"/>
                </a:lnTo>
                <a:close/>
              </a:path>
            </a:pathLst>
          </a:custGeom>
          <a:blipFill>
            <a:blip r:embed="rId3"/>
            <a:stretch>
              <a:fillRect l="0" t="0" r="0" b="0"/>
            </a:stretch>
          </a:blipFill>
        </p:spPr>
      </p:sp>
      <p:grpSp>
        <p:nvGrpSpPr>
          <p:cNvPr name="Group 7" id="7"/>
          <p:cNvGrpSpPr/>
          <p:nvPr/>
        </p:nvGrpSpPr>
        <p:grpSpPr>
          <a:xfrm rot="0">
            <a:off x="6303197" y="1033434"/>
            <a:ext cx="1411442" cy="514895"/>
            <a:chOff x="0" y="0"/>
            <a:chExt cx="468627" cy="170955"/>
          </a:xfrm>
        </p:grpSpPr>
        <p:sp>
          <p:nvSpPr>
            <p:cNvPr name="Freeform 8" id="8"/>
            <p:cNvSpPr/>
            <p:nvPr/>
          </p:nvSpPr>
          <p:spPr>
            <a:xfrm flipH="false" flipV="false" rot="0">
              <a:off x="0" y="0"/>
              <a:ext cx="468627" cy="170955"/>
            </a:xfrm>
            <a:custGeom>
              <a:avLst/>
              <a:gdLst/>
              <a:ahLst/>
              <a:cxnLst/>
              <a:rect r="r" b="b" t="t" l="l"/>
              <a:pathLst>
                <a:path h="170955" w="468627">
                  <a:moveTo>
                    <a:pt x="85478" y="0"/>
                  </a:moveTo>
                  <a:lnTo>
                    <a:pt x="383150" y="0"/>
                  </a:lnTo>
                  <a:cubicBezTo>
                    <a:pt x="430358" y="0"/>
                    <a:pt x="468627" y="38270"/>
                    <a:pt x="468627" y="85478"/>
                  </a:cubicBezTo>
                  <a:lnTo>
                    <a:pt x="468627" y="85478"/>
                  </a:lnTo>
                  <a:cubicBezTo>
                    <a:pt x="468627" y="108148"/>
                    <a:pt x="459622" y="129889"/>
                    <a:pt x="443591" y="145920"/>
                  </a:cubicBezTo>
                  <a:cubicBezTo>
                    <a:pt x="427561" y="161950"/>
                    <a:pt x="405820" y="170955"/>
                    <a:pt x="383150" y="170955"/>
                  </a:cubicBezTo>
                  <a:lnTo>
                    <a:pt x="85478" y="170955"/>
                  </a:lnTo>
                  <a:cubicBezTo>
                    <a:pt x="62808" y="170955"/>
                    <a:pt x="41066" y="161950"/>
                    <a:pt x="25036" y="145920"/>
                  </a:cubicBezTo>
                  <a:cubicBezTo>
                    <a:pt x="9006" y="129889"/>
                    <a:pt x="0" y="108148"/>
                    <a:pt x="0" y="85478"/>
                  </a:cubicBezTo>
                  <a:lnTo>
                    <a:pt x="0" y="85478"/>
                  </a:lnTo>
                  <a:cubicBezTo>
                    <a:pt x="0" y="62808"/>
                    <a:pt x="9006" y="41066"/>
                    <a:pt x="25036" y="25036"/>
                  </a:cubicBezTo>
                  <a:cubicBezTo>
                    <a:pt x="41066" y="9006"/>
                    <a:pt x="62808" y="0"/>
                    <a:pt x="85478" y="0"/>
                  </a:cubicBezTo>
                  <a:close/>
                </a:path>
              </a:pathLst>
            </a:custGeom>
            <a:solidFill>
              <a:srgbClr val="F78D00"/>
            </a:solidFill>
          </p:spPr>
        </p:sp>
        <p:sp>
          <p:nvSpPr>
            <p:cNvPr name="TextBox 9" id="9"/>
            <p:cNvSpPr txBox="true"/>
            <p:nvPr/>
          </p:nvSpPr>
          <p:spPr>
            <a:xfrm>
              <a:off x="0" y="-57150"/>
              <a:ext cx="468627" cy="228105"/>
            </a:xfrm>
            <a:prstGeom prst="rect">
              <a:avLst/>
            </a:prstGeom>
          </p:spPr>
          <p:txBody>
            <a:bodyPr anchor="ctr" rtlCol="false" tIns="50800" lIns="50800" bIns="50800" rIns="50800"/>
            <a:lstStyle/>
            <a:p>
              <a:pPr algn="ctr">
                <a:lnSpc>
                  <a:spcPts val="2799"/>
                </a:lnSpc>
              </a:pPr>
            </a:p>
          </p:txBody>
        </p:sp>
      </p:grpSp>
      <p:grpSp>
        <p:nvGrpSpPr>
          <p:cNvPr name="Group 10" id="10"/>
          <p:cNvGrpSpPr/>
          <p:nvPr/>
        </p:nvGrpSpPr>
        <p:grpSpPr>
          <a:xfrm rot="0">
            <a:off x="4842803" y="8536411"/>
            <a:ext cx="4146647" cy="4146647"/>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F78D00"/>
              </a:solidFill>
              <a:prstDash val="lgDash"/>
              <a:miter/>
            </a:ln>
          </p:spPr>
        </p:sp>
        <p:sp>
          <p:nvSpPr>
            <p:cNvPr name="TextBox 12" id="12"/>
            <p:cNvSpPr txBox="true"/>
            <p:nvPr/>
          </p:nvSpPr>
          <p:spPr>
            <a:xfrm>
              <a:off x="76200" y="19050"/>
              <a:ext cx="660400" cy="717550"/>
            </a:xfrm>
            <a:prstGeom prst="rect">
              <a:avLst/>
            </a:prstGeom>
          </p:spPr>
          <p:txBody>
            <a:bodyPr anchor="ctr" rtlCol="false" tIns="50800" lIns="50800" bIns="50800" rIns="50800"/>
            <a:lstStyle/>
            <a:p>
              <a:pPr algn="ctr">
                <a:lnSpc>
                  <a:spcPts val="2799"/>
                </a:lnSpc>
              </a:pPr>
            </a:p>
          </p:txBody>
        </p:sp>
      </p:grpSp>
      <p:grpSp>
        <p:nvGrpSpPr>
          <p:cNvPr name="Group 13" id="13"/>
          <p:cNvGrpSpPr/>
          <p:nvPr/>
        </p:nvGrpSpPr>
        <p:grpSpPr>
          <a:xfrm rot="0">
            <a:off x="5125769" y="8819377"/>
            <a:ext cx="3580714" cy="3580714"/>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4A57"/>
            </a:solidFill>
          </p:spPr>
        </p:sp>
        <p:sp>
          <p:nvSpPr>
            <p:cNvPr name="TextBox 15" id="15"/>
            <p:cNvSpPr txBox="true"/>
            <p:nvPr/>
          </p:nvSpPr>
          <p:spPr>
            <a:xfrm>
              <a:off x="76200" y="19050"/>
              <a:ext cx="660400" cy="717550"/>
            </a:xfrm>
            <a:prstGeom prst="rect">
              <a:avLst/>
            </a:prstGeom>
          </p:spPr>
          <p:txBody>
            <a:bodyPr anchor="ctr" rtlCol="false" tIns="50800" lIns="50800" bIns="50800" rIns="50800"/>
            <a:lstStyle/>
            <a:p>
              <a:pPr algn="ctr">
                <a:lnSpc>
                  <a:spcPts val="2799"/>
                </a:lnSpc>
              </a:pPr>
            </a:p>
          </p:txBody>
        </p:sp>
      </p:grpSp>
      <p:grpSp>
        <p:nvGrpSpPr>
          <p:cNvPr name="Group 16" id="16"/>
          <p:cNvGrpSpPr/>
          <p:nvPr/>
        </p:nvGrpSpPr>
        <p:grpSpPr>
          <a:xfrm rot="0">
            <a:off x="11372849" y="2570937"/>
            <a:ext cx="484143" cy="484143"/>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F78D00"/>
              </a:solidFill>
              <a:prstDash val="lgDash"/>
              <a:miter/>
            </a:ln>
          </p:spPr>
        </p:sp>
        <p:sp>
          <p:nvSpPr>
            <p:cNvPr name="TextBox 18" id="18"/>
            <p:cNvSpPr txBox="true"/>
            <p:nvPr/>
          </p:nvSpPr>
          <p:spPr>
            <a:xfrm>
              <a:off x="76200" y="19050"/>
              <a:ext cx="660400" cy="717550"/>
            </a:xfrm>
            <a:prstGeom prst="rect">
              <a:avLst/>
            </a:prstGeom>
          </p:spPr>
          <p:txBody>
            <a:bodyPr anchor="ctr" rtlCol="false" tIns="50800" lIns="50800" bIns="50800" rIns="50800"/>
            <a:lstStyle/>
            <a:p>
              <a:pPr algn="ctr">
                <a:lnSpc>
                  <a:spcPts val="2799"/>
                </a:lnSpc>
              </a:pPr>
            </a:p>
          </p:txBody>
        </p:sp>
      </p:grpSp>
      <p:grpSp>
        <p:nvGrpSpPr>
          <p:cNvPr name="Group 19" id="19"/>
          <p:cNvGrpSpPr/>
          <p:nvPr/>
        </p:nvGrpSpPr>
        <p:grpSpPr>
          <a:xfrm rot="0">
            <a:off x="11459140" y="2657228"/>
            <a:ext cx="311561" cy="311561"/>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4A57"/>
            </a:solidFill>
          </p:spPr>
        </p:sp>
        <p:sp>
          <p:nvSpPr>
            <p:cNvPr name="TextBox 21" id="21"/>
            <p:cNvSpPr txBox="true"/>
            <p:nvPr/>
          </p:nvSpPr>
          <p:spPr>
            <a:xfrm>
              <a:off x="76200" y="19050"/>
              <a:ext cx="660400" cy="717550"/>
            </a:xfrm>
            <a:prstGeom prst="rect">
              <a:avLst/>
            </a:prstGeom>
          </p:spPr>
          <p:txBody>
            <a:bodyPr anchor="ctr" rtlCol="false" tIns="50800" lIns="50800" bIns="50800" rIns="50800"/>
            <a:lstStyle/>
            <a:p>
              <a:pPr algn="ctr">
                <a:lnSpc>
                  <a:spcPts val="2799"/>
                </a:lnSpc>
              </a:pPr>
            </a:p>
          </p:txBody>
        </p:sp>
      </p:grpSp>
      <p:sp>
        <p:nvSpPr>
          <p:cNvPr name="TextBox 22" id="22"/>
          <p:cNvSpPr txBox="true"/>
          <p:nvPr/>
        </p:nvSpPr>
        <p:spPr>
          <a:xfrm rot="0">
            <a:off x="1028700" y="1139246"/>
            <a:ext cx="2849608" cy="341324"/>
          </a:xfrm>
          <a:prstGeom prst="rect">
            <a:avLst/>
          </a:prstGeom>
        </p:spPr>
        <p:txBody>
          <a:bodyPr anchor="t" rtlCol="false" tIns="0" lIns="0" bIns="0" rIns="0">
            <a:spAutoFit/>
          </a:bodyPr>
          <a:lstStyle/>
          <a:p>
            <a:pPr algn="l" marL="0" indent="0" lvl="0">
              <a:lnSpc>
                <a:spcPts val="2314"/>
              </a:lnSpc>
              <a:spcBef>
                <a:spcPct val="0"/>
              </a:spcBef>
            </a:pPr>
            <a:r>
              <a:rPr lang="en-US" b="true" sz="2543">
                <a:solidFill>
                  <a:srgbClr val="000000"/>
                </a:solidFill>
                <a:latin typeface="Poppins Semi-Bold"/>
                <a:ea typeface="Poppins Semi-Bold"/>
                <a:cs typeface="Poppins Semi-Bold"/>
                <a:sym typeface="Poppins Semi-Bold"/>
              </a:rPr>
              <a:t>Data Minds</a:t>
            </a:r>
          </a:p>
        </p:txBody>
      </p:sp>
      <p:sp>
        <p:nvSpPr>
          <p:cNvPr name="TextBox 23" id="23"/>
          <p:cNvSpPr txBox="true"/>
          <p:nvPr/>
        </p:nvSpPr>
        <p:spPr>
          <a:xfrm rot="0">
            <a:off x="503414" y="3987970"/>
            <a:ext cx="11599567" cy="2204050"/>
          </a:xfrm>
          <a:prstGeom prst="rect">
            <a:avLst/>
          </a:prstGeom>
        </p:spPr>
        <p:txBody>
          <a:bodyPr anchor="t" rtlCol="false" tIns="0" lIns="0" bIns="0" rIns="0">
            <a:spAutoFit/>
          </a:bodyPr>
          <a:lstStyle/>
          <a:p>
            <a:pPr algn="l" marL="0" indent="0" lvl="0">
              <a:lnSpc>
                <a:spcPts val="15576"/>
              </a:lnSpc>
            </a:pPr>
            <a:r>
              <a:rPr lang="en-US" b="true" sz="15122" spc="-907">
                <a:solidFill>
                  <a:srgbClr val="184A57"/>
                </a:solidFill>
                <a:latin typeface="Poppins Semi-Bold"/>
                <a:ea typeface="Poppins Semi-Bold"/>
                <a:cs typeface="Poppins Semi-Bold"/>
                <a:sym typeface="Poppins Semi-Bold"/>
              </a:rPr>
              <a:t>Thank you !</a:t>
            </a:r>
          </a:p>
        </p:txBody>
      </p:sp>
      <p:grpSp>
        <p:nvGrpSpPr>
          <p:cNvPr name="Group 24" id="24"/>
          <p:cNvGrpSpPr/>
          <p:nvPr/>
        </p:nvGrpSpPr>
        <p:grpSpPr>
          <a:xfrm rot="0">
            <a:off x="14137720" y="1033434"/>
            <a:ext cx="3121580" cy="514895"/>
            <a:chOff x="0" y="0"/>
            <a:chExt cx="1036428" cy="170955"/>
          </a:xfrm>
        </p:grpSpPr>
        <p:sp>
          <p:nvSpPr>
            <p:cNvPr name="Freeform 25" id="25"/>
            <p:cNvSpPr/>
            <p:nvPr/>
          </p:nvSpPr>
          <p:spPr>
            <a:xfrm flipH="false" flipV="false" rot="0">
              <a:off x="0" y="0"/>
              <a:ext cx="1036428" cy="170955"/>
            </a:xfrm>
            <a:custGeom>
              <a:avLst/>
              <a:gdLst/>
              <a:ahLst/>
              <a:cxnLst/>
              <a:rect r="r" b="b" t="t" l="l"/>
              <a:pathLst>
                <a:path h="170955" w="1036428">
                  <a:moveTo>
                    <a:pt x="85478" y="0"/>
                  </a:moveTo>
                  <a:lnTo>
                    <a:pt x="950950" y="0"/>
                  </a:lnTo>
                  <a:cubicBezTo>
                    <a:pt x="973620" y="0"/>
                    <a:pt x="995362" y="9006"/>
                    <a:pt x="1011392" y="25036"/>
                  </a:cubicBezTo>
                  <a:cubicBezTo>
                    <a:pt x="1027422" y="41066"/>
                    <a:pt x="1036428" y="62808"/>
                    <a:pt x="1036428" y="85478"/>
                  </a:cubicBezTo>
                  <a:lnTo>
                    <a:pt x="1036428" y="85478"/>
                  </a:lnTo>
                  <a:cubicBezTo>
                    <a:pt x="1036428" y="132686"/>
                    <a:pt x="998158" y="170955"/>
                    <a:pt x="950950" y="170955"/>
                  </a:cubicBezTo>
                  <a:lnTo>
                    <a:pt x="85478" y="170955"/>
                  </a:lnTo>
                  <a:cubicBezTo>
                    <a:pt x="62808" y="170955"/>
                    <a:pt x="41066" y="161950"/>
                    <a:pt x="25036" y="145920"/>
                  </a:cubicBezTo>
                  <a:cubicBezTo>
                    <a:pt x="9006" y="129889"/>
                    <a:pt x="0" y="108148"/>
                    <a:pt x="0" y="85478"/>
                  </a:cubicBezTo>
                  <a:lnTo>
                    <a:pt x="0" y="85478"/>
                  </a:lnTo>
                  <a:cubicBezTo>
                    <a:pt x="0" y="62808"/>
                    <a:pt x="9006" y="41066"/>
                    <a:pt x="25036" y="25036"/>
                  </a:cubicBezTo>
                  <a:cubicBezTo>
                    <a:pt x="41066" y="9006"/>
                    <a:pt x="62808" y="0"/>
                    <a:pt x="85478" y="0"/>
                  </a:cubicBezTo>
                  <a:close/>
                </a:path>
              </a:pathLst>
            </a:custGeom>
            <a:solidFill>
              <a:srgbClr val="184A57"/>
            </a:solidFill>
          </p:spPr>
        </p:sp>
        <p:sp>
          <p:nvSpPr>
            <p:cNvPr name="TextBox 26" id="26"/>
            <p:cNvSpPr txBox="true"/>
            <p:nvPr/>
          </p:nvSpPr>
          <p:spPr>
            <a:xfrm>
              <a:off x="0" y="-57150"/>
              <a:ext cx="1036428" cy="228105"/>
            </a:xfrm>
            <a:prstGeom prst="rect">
              <a:avLst/>
            </a:prstGeom>
          </p:spPr>
          <p:txBody>
            <a:bodyPr anchor="ctr" rtlCol="false" tIns="50800" lIns="50800" bIns="50800" rIns="50800"/>
            <a:lstStyle/>
            <a:p>
              <a:pPr algn="ctr">
                <a:lnSpc>
                  <a:spcPts val="2799"/>
                </a:lnSpc>
              </a:pPr>
            </a:p>
          </p:txBody>
        </p:sp>
      </p:grpSp>
      <p:sp>
        <p:nvSpPr>
          <p:cNvPr name="Freeform 27" id="27"/>
          <p:cNvSpPr/>
          <p:nvPr/>
        </p:nvSpPr>
        <p:spPr>
          <a:xfrm flipH="false" flipV="false" rot="0">
            <a:off x="16827536" y="1128625"/>
            <a:ext cx="332410" cy="332410"/>
          </a:xfrm>
          <a:custGeom>
            <a:avLst/>
            <a:gdLst/>
            <a:ahLst/>
            <a:cxnLst/>
            <a:rect r="r" b="b" t="t" l="l"/>
            <a:pathLst>
              <a:path h="332410" w="332410">
                <a:moveTo>
                  <a:pt x="0" y="0"/>
                </a:moveTo>
                <a:lnTo>
                  <a:pt x="332410" y="0"/>
                </a:lnTo>
                <a:lnTo>
                  <a:pt x="332410" y="332410"/>
                </a:lnTo>
                <a:lnTo>
                  <a:pt x="0" y="3324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8" id="28"/>
          <p:cNvSpPr txBox="true"/>
          <p:nvPr/>
        </p:nvSpPr>
        <p:spPr>
          <a:xfrm rot="0">
            <a:off x="14406721" y="1082919"/>
            <a:ext cx="1506587" cy="358775"/>
          </a:xfrm>
          <a:prstGeom prst="rect">
            <a:avLst/>
          </a:prstGeom>
        </p:spPr>
        <p:txBody>
          <a:bodyPr anchor="t" rtlCol="false" tIns="0" lIns="0" bIns="0" rIns="0">
            <a:spAutoFit/>
          </a:bodyPr>
          <a:lstStyle/>
          <a:p>
            <a:pPr algn="l">
              <a:lnSpc>
                <a:spcPts val="2799"/>
              </a:lnSpc>
            </a:pPr>
            <a:r>
              <a:rPr lang="en-US" sz="1999">
                <a:solidFill>
                  <a:srgbClr val="FFFFFF"/>
                </a:solidFill>
                <a:latin typeface="Poppins"/>
                <a:ea typeface="Poppins"/>
                <a:cs typeface="Poppins"/>
                <a:sym typeface="Poppins"/>
              </a:rPr>
              <a:t>Search...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648376" y="4316094"/>
            <a:ext cx="10090984" cy="4288121"/>
            <a:chOff x="0" y="0"/>
            <a:chExt cx="1729453" cy="734924"/>
          </a:xfrm>
        </p:grpSpPr>
        <p:sp>
          <p:nvSpPr>
            <p:cNvPr name="Freeform 3" id="3"/>
            <p:cNvSpPr/>
            <p:nvPr/>
          </p:nvSpPr>
          <p:spPr>
            <a:xfrm flipH="false" flipV="false" rot="0">
              <a:off x="0" y="0"/>
              <a:ext cx="1729453" cy="734924"/>
            </a:xfrm>
            <a:custGeom>
              <a:avLst/>
              <a:gdLst/>
              <a:ahLst/>
              <a:cxnLst/>
              <a:rect r="r" b="b" t="t" l="l"/>
              <a:pathLst>
                <a:path h="734924" w="1729453">
                  <a:moveTo>
                    <a:pt x="32990" y="0"/>
                  </a:moveTo>
                  <a:lnTo>
                    <a:pt x="1696463" y="0"/>
                  </a:lnTo>
                  <a:cubicBezTo>
                    <a:pt x="1714683" y="0"/>
                    <a:pt x="1729453" y="14770"/>
                    <a:pt x="1729453" y="32990"/>
                  </a:cubicBezTo>
                  <a:lnTo>
                    <a:pt x="1729453" y="701934"/>
                  </a:lnTo>
                  <a:cubicBezTo>
                    <a:pt x="1729453" y="720154"/>
                    <a:pt x="1714683" y="734924"/>
                    <a:pt x="1696463" y="734924"/>
                  </a:cubicBezTo>
                  <a:lnTo>
                    <a:pt x="32990" y="734924"/>
                  </a:lnTo>
                  <a:cubicBezTo>
                    <a:pt x="14770" y="734924"/>
                    <a:pt x="0" y="720154"/>
                    <a:pt x="0" y="701934"/>
                  </a:cubicBezTo>
                  <a:lnTo>
                    <a:pt x="0" y="32990"/>
                  </a:lnTo>
                  <a:cubicBezTo>
                    <a:pt x="0" y="14770"/>
                    <a:pt x="14770" y="0"/>
                    <a:pt x="32990" y="0"/>
                  </a:cubicBezTo>
                  <a:close/>
                </a:path>
              </a:pathLst>
            </a:custGeom>
            <a:blipFill>
              <a:blip r:embed="rId2"/>
              <a:stretch>
                <a:fillRect l="0" t="-28539" r="0" b="-28539"/>
              </a:stretch>
            </a:blipFill>
          </p:spPr>
        </p:sp>
      </p:grpSp>
      <p:grpSp>
        <p:nvGrpSpPr>
          <p:cNvPr name="Group 4" id="4"/>
          <p:cNvGrpSpPr/>
          <p:nvPr/>
        </p:nvGrpSpPr>
        <p:grpSpPr>
          <a:xfrm rot="0">
            <a:off x="-344376" y="8384429"/>
            <a:ext cx="3220784" cy="3220784"/>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F78D00"/>
              </a:solidFill>
              <a:prstDash val="lgDash"/>
              <a:miter/>
            </a:ln>
          </p:spPr>
        </p:sp>
        <p:sp>
          <p:nvSpPr>
            <p:cNvPr name="TextBox 6" id="6"/>
            <p:cNvSpPr txBox="true"/>
            <p:nvPr/>
          </p:nvSpPr>
          <p:spPr>
            <a:xfrm>
              <a:off x="76200" y="19050"/>
              <a:ext cx="660400" cy="717550"/>
            </a:xfrm>
            <a:prstGeom prst="rect">
              <a:avLst/>
            </a:prstGeom>
          </p:spPr>
          <p:txBody>
            <a:bodyPr anchor="ctr" rtlCol="false" tIns="50800" lIns="50800" bIns="50800" rIns="50800"/>
            <a:lstStyle/>
            <a:p>
              <a:pPr algn="ctr">
                <a:lnSpc>
                  <a:spcPts val="2799"/>
                </a:lnSpc>
              </a:pPr>
            </a:p>
          </p:txBody>
        </p:sp>
      </p:grpSp>
      <p:grpSp>
        <p:nvGrpSpPr>
          <p:cNvPr name="Group 7" id="7"/>
          <p:cNvGrpSpPr/>
          <p:nvPr/>
        </p:nvGrpSpPr>
        <p:grpSpPr>
          <a:xfrm rot="0">
            <a:off x="-361907" y="8604215"/>
            <a:ext cx="2781213" cy="2781213"/>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4A57"/>
            </a:solidFill>
          </p:spPr>
        </p:sp>
        <p:sp>
          <p:nvSpPr>
            <p:cNvPr name="TextBox 9" id="9"/>
            <p:cNvSpPr txBox="true"/>
            <p:nvPr/>
          </p:nvSpPr>
          <p:spPr>
            <a:xfrm>
              <a:off x="76200" y="19050"/>
              <a:ext cx="660400" cy="717550"/>
            </a:xfrm>
            <a:prstGeom prst="rect">
              <a:avLst/>
            </a:prstGeom>
          </p:spPr>
          <p:txBody>
            <a:bodyPr anchor="ctr" rtlCol="false" tIns="50800" lIns="50800" bIns="50800" rIns="50800"/>
            <a:lstStyle/>
            <a:p>
              <a:pPr algn="ctr">
                <a:lnSpc>
                  <a:spcPts val="2799"/>
                </a:lnSpc>
              </a:pPr>
            </a:p>
          </p:txBody>
        </p:sp>
      </p:grpSp>
      <p:sp>
        <p:nvSpPr>
          <p:cNvPr name="TextBox 10" id="10"/>
          <p:cNvSpPr txBox="true"/>
          <p:nvPr/>
        </p:nvSpPr>
        <p:spPr>
          <a:xfrm rot="0">
            <a:off x="1028700" y="1139246"/>
            <a:ext cx="2849608" cy="341324"/>
          </a:xfrm>
          <a:prstGeom prst="rect">
            <a:avLst/>
          </a:prstGeom>
        </p:spPr>
        <p:txBody>
          <a:bodyPr anchor="t" rtlCol="false" tIns="0" lIns="0" bIns="0" rIns="0">
            <a:spAutoFit/>
          </a:bodyPr>
          <a:lstStyle/>
          <a:p>
            <a:pPr algn="l" marL="0" indent="0" lvl="0">
              <a:lnSpc>
                <a:spcPts val="2314"/>
              </a:lnSpc>
              <a:spcBef>
                <a:spcPct val="0"/>
              </a:spcBef>
            </a:pPr>
            <a:r>
              <a:rPr lang="en-US" b="true" sz="2543">
                <a:solidFill>
                  <a:srgbClr val="000000"/>
                </a:solidFill>
                <a:latin typeface="Poppins Semi-Bold"/>
                <a:ea typeface="Poppins Semi-Bold"/>
                <a:cs typeface="Poppins Semi-Bold"/>
                <a:sym typeface="Poppins Semi-Bold"/>
              </a:rPr>
              <a:t>Data Minds</a:t>
            </a:r>
          </a:p>
        </p:txBody>
      </p:sp>
      <p:sp>
        <p:nvSpPr>
          <p:cNvPr name="TextBox 11" id="11"/>
          <p:cNvSpPr txBox="true"/>
          <p:nvPr/>
        </p:nvSpPr>
        <p:spPr>
          <a:xfrm rot="0">
            <a:off x="2453504" y="2197898"/>
            <a:ext cx="14131315" cy="1516253"/>
          </a:xfrm>
          <a:prstGeom prst="rect">
            <a:avLst/>
          </a:prstGeom>
        </p:spPr>
        <p:txBody>
          <a:bodyPr anchor="t" rtlCol="false" tIns="0" lIns="0" bIns="0" rIns="0">
            <a:spAutoFit/>
          </a:bodyPr>
          <a:lstStyle/>
          <a:p>
            <a:pPr algn="ctr" marL="0" indent="0" lvl="0">
              <a:lnSpc>
                <a:spcPts val="5656"/>
              </a:lnSpc>
            </a:pPr>
            <a:r>
              <a:rPr lang="en-US" b="true" sz="5600">
                <a:solidFill>
                  <a:srgbClr val="000000"/>
                </a:solidFill>
                <a:latin typeface="Poppins Semi-Bold"/>
                <a:ea typeface="Poppins Semi-Bold"/>
                <a:cs typeface="Poppins Semi-Bold"/>
                <a:sym typeface="Poppins Semi-Bold"/>
              </a:rPr>
              <a:t>Analyzing Tourism Preferences and Behaviors Using AI-Based Tools</a:t>
            </a:r>
          </a:p>
        </p:txBody>
      </p:sp>
      <p:sp>
        <p:nvSpPr>
          <p:cNvPr name="TextBox 12" id="12"/>
          <p:cNvSpPr txBox="true"/>
          <p:nvPr/>
        </p:nvSpPr>
        <p:spPr>
          <a:xfrm rot="0">
            <a:off x="1028700" y="5944556"/>
            <a:ext cx="6918449" cy="1995805"/>
          </a:xfrm>
          <a:prstGeom prst="rect">
            <a:avLst/>
          </a:prstGeom>
        </p:spPr>
        <p:txBody>
          <a:bodyPr anchor="t" rtlCol="false" tIns="0" lIns="0" bIns="0" rIns="0">
            <a:spAutoFit/>
          </a:bodyPr>
          <a:lstStyle/>
          <a:p>
            <a:pPr algn="l" marL="604516" indent="-302258" lvl="1">
              <a:lnSpc>
                <a:spcPts val="3919"/>
              </a:lnSpc>
              <a:buFont typeface="Arial"/>
              <a:buChar char="•"/>
            </a:pPr>
            <a:r>
              <a:rPr lang="en-US" b="true" sz="2799">
                <a:solidFill>
                  <a:srgbClr val="000000">
                    <a:alpha val="80000"/>
                  </a:srgbClr>
                </a:solidFill>
                <a:latin typeface="Poppins Bold"/>
                <a:ea typeface="Poppins Bold"/>
                <a:cs typeface="Poppins Bold"/>
                <a:sym typeface="Poppins Bold"/>
              </a:rPr>
              <a:t>Information overload</a:t>
            </a:r>
          </a:p>
          <a:p>
            <a:pPr algn="l" marL="604516" indent="-302258" lvl="1">
              <a:lnSpc>
                <a:spcPts val="3919"/>
              </a:lnSpc>
              <a:buFont typeface="Arial"/>
              <a:buChar char="•"/>
            </a:pPr>
            <a:r>
              <a:rPr lang="en-US" b="true" sz="2799">
                <a:solidFill>
                  <a:srgbClr val="000000">
                    <a:alpha val="80000"/>
                  </a:srgbClr>
                </a:solidFill>
                <a:latin typeface="Poppins Bold"/>
                <a:ea typeface="Poppins Bold"/>
                <a:cs typeface="Poppins Bold"/>
                <a:sym typeface="Poppins Bold"/>
              </a:rPr>
              <a:t>Diverse preferences</a:t>
            </a:r>
          </a:p>
          <a:p>
            <a:pPr algn="l" marL="604516" indent="-302258" lvl="1">
              <a:lnSpc>
                <a:spcPts val="3919"/>
              </a:lnSpc>
              <a:buFont typeface="Arial"/>
              <a:buChar char="•"/>
            </a:pPr>
            <a:r>
              <a:rPr lang="en-US" b="true" sz="2799">
                <a:solidFill>
                  <a:srgbClr val="000000">
                    <a:alpha val="80000"/>
                  </a:srgbClr>
                </a:solidFill>
                <a:latin typeface="Poppins Bold"/>
                <a:ea typeface="Poppins Bold"/>
                <a:cs typeface="Poppins Bold"/>
                <a:sym typeface="Poppins Bold"/>
              </a:rPr>
              <a:t>Rapidly changing trends</a:t>
            </a:r>
          </a:p>
          <a:p>
            <a:pPr algn="l">
              <a:lnSpc>
                <a:spcPts val="3919"/>
              </a:lnSpc>
            </a:pPr>
          </a:p>
        </p:txBody>
      </p:sp>
      <p:sp>
        <p:nvSpPr>
          <p:cNvPr name="TextBox 13" id="13"/>
          <p:cNvSpPr txBox="true"/>
          <p:nvPr/>
        </p:nvSpPr>
        <p:spPr>
          <a:xfrm rot="0">
            <a:off x="1028700" y="4740404"/>
            <a:ext cx="6223008" cy="396240"/>
          </a:xfrm>
          <a:prstGeom prst="rect">
            <a:avLst/>
          </a:prstGeom>
        </p:spPr>
        <p:txBody>
          <a:bodyPr anchor="t" rtlCol="false" tIns="0" lIns="0" bIns="0" rIns="0">
            <a:spAutoFit/>
          </a:bodyPr>
          <a:lstStyle/>
          <a:p>
            <a:pPr algn="l" marL="0" indent="0" lvl="0">
              <a:lnSpc>
                <a:spcPts val="2729"/>
              </a:lnSpc>
              <a:spcBef>
                <a:spcPct val="0"/>
              </a:spcBef>
            </a:pPr>
            <a:r>
              <a:rPr lang="en-US" b="true" sz="2999">
                <a:solidFill>
                  <a:srgbClr val="000000"/>
                </a:solidFill>
                <a:latin typeface="Poppins Bold"/>
                <a:ea typeface="Poppins Bold"/>
                <a:cs typeface="Poppins Bold"/>
                <a:sym typeface="Poppins Bold"/>
              </a:rPr>
              <a:t>What problem are we solving?</a:t>
            </a:r>
          </a:p>
        </p:txBody>
      </p:sp>
      <p:sp>
        <p:nvSpPr>
          <p:cNvPr name="TextBox 14" id="14"/>
          <p:cNvSpPr txBox="true"/>
          <p:nvPr/>
        </p:nvSpPr>
        <p:spPr>
          <a:xfrm rot="0">
            <a:off x="1134289" y="8257226"/>
            <a:ext cx="1742120" cy="346989"/>
          </a:xfrm>
          <a:prstGeom prst="rect">
            <a:avLst/>
          </a:prstGeom>
        </p:spPr>
        <p:txBody>
          <a:bodyPr anchor="t" rtlCol="false" tIns="0" lIns="0" bIns="0" rIns="0">
            <a:spAutoFit/>
          </a:bodyPr>
          <a:lstStyle/>
          <a:p>
            <a:pPr algn="ctr">
              <a:lnSpc>
                <a:spcPts val="2731"/>
              </a:lnSpc>
            </a:pPr>
            <a:r>
              <a:rPr lang="en-US" sz="1951" b="true">
                <a:solidFill>
                  <a:srgbClr val="FFFFFF"/>
                </a:solidFill>
                <a:latin typeface="Poppins Semi-Bold"/>
                <a:ea typeface="Poppins Semi-Bold"/>
                <a:cs typeface="Poppins Semi-Bold"/>
                <a:sym typeface="Poppins Semi-Bold"/>
              </a:rPr>
              <a:t>Read More</a:t>
            </a:r>
          </a:p>
        </p:txBody>
      </p:sp>
      <p:grpSp>
        <p:nvGrpSpPr>
          <p:cNvPr name="Group 15" id="15"/>
          <p:cNvGrpSpPr/>
          <p:nvPr/>
        </p:nvGrpSpPr>
        <p:grpSpPr>
          <a:xfrm rot="0">
            <a:off x="14137720" y="1033434"/>
            <a:ext cx="3121580" cy="514895"/>
            <a:chOff x="0" y="0"/>
            <a:chExt cx="1036428" cy="170955"/>
          </a:xfrm>
        </p:grpSpPr>
        <p:sp>
          <p:nvSpPr>
            <p:cNvPr name="Freeform 16" id="16"/>
            <p:cNvSpPr/>
            <p:nvPr/>
          </p:nvSpPr>
          <p:spPr>
            <a:xfrm flipH="false" flipV="false" rot="0">
              <a:off x="0" y="0"/>
              <a:ext cx="1036428" cy="170955"/>
            </a:xfrm>
            <a:custGeom>
              <a:avLst/>
              <a:gdLst/>
              <a:ahLst/>
              <a:cxnLst/>
              <a:rect r="r" b="b" t="t" l="l"/>
              <a:pathLst>
                <a:path h="170955" w="1036428">
                  <a:moveTo>
                    <a:pt x="85478" y="0"/>
                  </a:moveTo>
                  <a:lnTo>
                    <a:pt x="950950" y="0"/>
                  </a:lnTo>
                  <a:cubicBezTo>
                    <a:pt x="973620" y="0"/>
                    <a:pt x="995362" y="9006"/>
                    <a:pt x="1011392" y="25036"/>
                  </a:cubicBezTo>
                  <a:cubicBezTo>
                    <a:pt x="1027422" y="41066"/>
                    <a:pt x="1036428" y="62808"/>
                    <a:pt x="1036428" y="85478"/>
                  </a:cubicBezTo>
                  <a:lnTo>
                    <a:pt x="1036428" y="85478"/>
                  </a:lnTo>
                  <a:cubicBezTo>
                    <a:pt x="1036428" y="132686"/>
                    <a:pt x="998158" y="170955"/>
                    <a:pt x="950950" y="170955"/>
                  </a:cubicBezTo>
                  <a:lnTo>
                    <a:pt x="85478" y="170955"/>
                  </a:lnTo>
                  <a:cubicBezTo>
                    <a:pt x="62808" y="170955"/>
                    <a:pt x="41066" y="161950"/>
                    <a:pt x="25036" y="145920"/>
                  </a:cubicBezTo>
                  <a:cubicBezTo>
                    <a:pt x="9006" y="129889"/>
                    <a:pt x="0" y="108148"/>
                    <a:pt x="0" y="85478"/>
                  </a:cubicBezTo>
                  <a:lnTo>
                    <a:pt x="0" y="85478"/>
                  </a:lnTo>
                  <a:cubicBezTo>
                    <a:pt x="0" y="62808"/>
                    <a:pt x="9006" y="41066"/>
                    <a:pt x="25036" y="25036"/>
                  </a:cubicBezTo>
                  <a:cubicBezTo>
                    <a:pt x="41066" y="9006"/>
                    <a:pt x="62808" y="0"/>
                    <a:pt x="85478" y="0"/>
                  </a:cubicBezTo>
                  <a:close/>
                </a:path>
              </a:pathLst>
            </a:custGeom>
            <a:solidFill>
              <a:srgbClr val="184A57"/>
            </a:solidFill>
          </p:spPr>
        </p:sp>
        <p:sp>
          <p:nvSpPr>
            <p:cNvPr name="TextBox 17" id="17"/>
            <p:cNvSpPr txBox="true"/>
            <p:nvPr/>
          </p:nvSpPr>
          <p:spPr>
            <a:xfrm>
              <a:off x="0" y="-57150"/>
              <a:ext cx="1036428" cy="228105"/>
            </a:xfrm>
            <a:prstGeom prst="rect">
              <a:avLst/>
            </a:prstGeom>
          </p:spPr>
          <p:txBody>
            <a:bodyPr anchor="ctr" rtlCol="false" tIns="50800" lIns="50800" bIns="50800" rIns="50800"/>
            <a:lstStyle/>
            <a:p>
              <a:pPr algn="ctr">
                <a:lnSpc>
                  <a:spcPts val="2799"/>
                </a:lnSpc>
              </a:pPr>
            </a:p>
          </p:txBody>
        </p:sp>
      </p:grpSp>
      <p:sp>
        <p:nvSpPr>
          <p:cNvPr name="Freeform 18" id="18"/>
          <p:cNvSpPr/>
          <p:nvPr/>
        </p:nvSpPr>
        <p:spPr>
          <a:xfrm flipH="false" flipV="false" rot="0">
            <a:off x="16827536" y="1128625"/>
            <a:ext cx="332410" cy="332410"/>
          </a:xfrm>
          <a:custGeom>
            <a:avLst/>
            <a:gdLst/>
            <a:ahLst/>
            <a:cxnLst/>
            <a:rect r="r" b="b" t="t" l="l"/>
            <a:pathLst>
              <a:path h="332410" w="332410">
                <a:moveTo>
                  <a:pt x="0" y="0"/>
                </a:moveTo>
                <a:lnTo>
                  <a:pt x="332410" y="0"/>
                </a:lnTo>
                <a:lnTo>
                  <a:pt x="332410" y="332410"/>
                </a:lnTo>
                <a:lnTo>
                  <a:pt x="0" y="3324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9" id="19"/>
          <p:cNvSpPr txBox="true"/>
          <p:nvPr/>
        </p:nvSpPr>
        <p:spPr>
          <a:xfrm rot="0">
            <a:off x="14406721" y="1082919"/>
            <a:ext cx="1506587" cy="358775"/>
          </a:xfrm>
          <a:prstGeom prst="rect">
            <a:avLst/>
          </a:prstGeom>
        </p:spPr>
        <p:txBody>
          <a:bodyPr anchor="t" rtlCol="false" tIns="0" lIns="0" bIns="0" rIns="0">
            <a:spAutoFit/>
          </a:bodyPr>
          <a:lstStyle/>
          <a:p>
            <a:pPr algn="l">
              <a:lnSpc>
                <a:spcPts val="2799"/>
              </a:lnSpc>
            </a:pPr>
            <a:r>
              <a:rPr lang="en-US" sz="1999">
                <a:solidFill>
                  <a:srgbClr val="FFFFFF"/>
                </a:solidFill>
                <a:latin typeface="Poppins"/>
                <a:ea typeface="Poppins"/>
                <a:cs typeface="Poppins"/>
                <a:sym typeface="Poppins"/>
              </a:rPr>
              <a:t>Search...</a:t>
            </a:r>
          </a:p>
        </p:txBody>
      </p:sp>
      <p:sp>
        <p:nvSpPr>
          <p:cNvPr name="TextBox 20" id="20"/>
          <p:cNvSpPr txBox="true"/>
          <p:nvPr/>
        </p:nvSpPr>
        <p:spPr>
          <a:xfrm rot="0">
            <a:off x="4208873" y="9106726"/>
            <a:ext cx="10951142" cy="396240"/>
          </a:xfrm>
          <a:prstGeom prst="rect">
            <a:avLst/>
          </a:prstGeom>
        </p:spPr>
        <p:txBody>
          <a:bodyPr anchor="t" rtlCol="false" tIns="0" lIns="0" bIns="0" rIns="0">
            <a:spAutoFit/>
          </a:bodyPr>
          <a:lstStyle/>
          <a:p>
            <a:pPr algn="ctr" marL="0" indent="0" lvl="0">
              <a:lnSpc>
                <a:spcPts val="2729"/>
              </a:lnSpc>
              <a:spcBef>
                <a:spcPct val="0"/>
              </a:spcBef>
            </a:pPr>
            <a:r>
              <a:rPr lang="en-US" b="true" sz="2999">
                <a:solidFill>
                  <a:srgbClr val="000000"/>
                </a:solidFill>
                <a:latin typeface="Poppins Bold"/>
                <a:ea typeface="Poppins Bold"/>
                <a:cs typeface="Poppins Bold"/>
                <a:sym typeface="Poppins Bold"/>
              </a:rPr>
              <a:t>Aim: Support smarter decision -making using AI</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371070" y="3110964"/>
            <a:ext cx="4611842" cy="927118"/>
            <a:chOff x="0" y="0"/>
            <a:chExt cx="1531225" cy="307822"/>
          </a:xfrm>
        </p:grpSpPr>
        <p:sp>
          <p:nvSpPr>
            <p:cNvPr name="Freeform 3" id="3"/>
            <p:cNvSpPr/>
            <p:nvPr/>
          </p:nvSpPr>
          <p:spPr>
            <a:xfrm flipH="false" flipV="false" rot="0">
              <a:off x="0" y="0"/>
              <a:ext cx="1531225" cy="307822"/>
            </a:xfrm>
            <a:custGeom>
              <a:avLst/>
              <a:gdLst/>
              <a:ahLst/>
              <a:cxnLst/>
              <a:rect r="r" b="b" t="t" l="l"/>
              <a:pathLst>
                <a:path h="307822" w="1531225">
                  <a:moveTo>
                    <a:pt x="153911" y="0"/>
                  </a:moveTo>
                  <a:lnTo>
                    <a:pt x="1377314" y="0"/>
                  </a:lnTo>
                  <a:cubicBezTo>
                    <a:pt x="1462317" y="0"/>
                    <a:pt x="1531225" y="68908"/>
                    <a:pt x="1531225" y="153911"/>
                  </a:cubicBezTo>
                  <a:lnTo>
                    <a:pt x="1531225" y="153911"/>
                  </a:lnTo>
                  <a:cubicBezTo>
                    <a:pt x="1531225" y="238914"/>
                    <a:pt x="1462317" y="307822"/>
                    <a:pt x="1377314" y="307822"/>
                  </a:cubicBezTo>
                  <a:lnTo>
                    <a:pt x="153911" y="307822"/>
                  </a:lnTo>
                  <a:cubicBezTo>
                    <a:pt x="68908" y="307822"/>
                    <a:pt x="0" y="238914"/>
                    <a:pt x="0" y="153911"/>
                  </a:cubicBezTo>
                  <a:lnTo>
                    <a:pt x="0" y="153911"/>
                  </a:lnTo>
                  <a:cubicBezTo>
                    <a:pt x="0" y="68908"/>
                    <a:pt x="68908" y="0"/>
                    <a:pt x="153911" y="0"/>
                  </a:cubicBezTo>
                  <a:close/>
                </a:path>
              </a:pathLst>
            </a:custGeom>
            <a:solidFill>
              <a:srgbClr val="F78D00"/>
            </a:solidFill>
          </p:spPr>
        </p:sp>
        <p:sp>
          <p:nvSpPr>
            <p:cNvPr name="TextBox 4" id="4"/>
            <p:cNvSpPr txBox="true"/>
            <p:nvPr/>
          </p:nvSpPr>
          <p:spPr>
            <a:xfrm>
              <a:off x="0" y="-57150"/>
              <a:ext cx="1531225" cy="364972"/>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0">
            <a:off x="16387140" y="8676608"/>
            <a:ext cx="3220784" cy="322078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F78D00"/>
              </a:solidFill>
              <a:prstDash val="lgDash"/>
              <a:miter/>
            </a:ln>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0">
            <a:off x="1543050" y="2693868"/>
            <a:ext cx="6633323" cy="6891266"/>
            <a:chOff x="0" y="0"/>
            <a:chExt cx="1437225" cy="1493113"/>
          </a:xfrm>
        </p:grpSpPr>
        <p:sp>
          <p:nvSpPr>
            <p:cNvPr name="Freeform 9" id="9"/>
            <p:cNvSpPr/>
            <p:nvPr/>
          </p:nvSpPr>
          <p:spPr>
            <a:xfrm flipH="false" flipV="false" rot="0">
              <a:off x="0" y="0"/>
              <a:ext cx="1437225" cy="1493113"/>
            </a:xfrm>
            <a:custGeom>
              <a:avLst/>
              <a:gdLst/>
              <a:ahLst/>
              <a:cxnLst/>
              <a:rect r="r" b="b" t="t" l="l"/>
              <a:pathLst>
                <a:path h="1493113" w="1437225">
                  <a:moveTo>
                    <a:pt x="44351" y="0"/>
                  </a:moveTo>
                  <a:lnTo>
                    <a:pt x="1392874" y="0"/>
                  </a:lnTo>
                  <a:cubicBezTo>
                    <a:pt x="1417368" y="0"/>
                    <a:pt x="1437225" y="19857"/>
                    <a:pt x="1437225" y="44351"/>
                  </a:cubicBezTo>
                  <a:lnTo>
                    <a:pt x="1437225" y="1448762"/>
                  </a:lnTo>
                  <a:cubicBezTo>
                    <a:pt x="1437225" y="1473256"/>
                    <a:pt x="1417368" y="1493113"/>
                    <a:pt x="1392874" y="1493113"/>
                  </a:cubicBezTo>
                  <a:lnTo>
                    <a:pt x="44351" y="1493113"/>
                  </a:lnTo>
                  <a:cubicBezTo>
                    <a:pt x="19857" y="1493113"/>
                    <a:pt x="0" y="1473256"/>
                    <a:pt x="0" y="1448762"/>
                  </a:cubicBezTo>
                  <a:lnTo>
                    <a:pt x="0" y="44351"/>
                  </a:lnTo>
                  <a:cubicBezTo>
                    <a:pt x="0" y="19857"/>
                    <a:pt x="19857" y="0"/>
                    <a:pt x="44351" y="0"/>
                  </a:cubicBezTo>
                  <a:close/>
                </a:path>
              </a:pathLst>
            </a:custGeom>
            <a:blipFill>
              <a:blip r:embed="rId2"/>
              <a:stretch>
                <a:fillRect l="-45970" t="0" r="-45970" b="0"/>
              </a:stretch>
            </a:blipFill>
          </p:spPr>
        </p:sp>
      </p:grpSp>
      <p:grpSp>
        <p:nvGrpSpPr>
          <p:cNvPr name="Group 10" id="10"/>
          <p:cNvGrpSpPr/>
          <p:nvPr/>
        </p:nvGrpSpPr>
        <p:grpSpPr>
          <a:xfrm rot="0">
            <a:off x="16606925" y="8896393"/>
            <a:ext cx="2781213" cy="2781213"/>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4A57"/>
            </a:solidFill>
          </p:spPr>
        </p:sp>
        <p:sp>
          <p:nvSpPr>
            <p:cNvPr name="TextBox 12" id="12"/>
            <p:cNvSpPr txBox="true"/>
            <p:nvPr/>
          </p:nvSpPr>
          <p:spPr>
            <a:xfrm>
              <a:off x="76200" y="19050"/>
              <a:ext cx="660400" cy="717550"/>
            </a:xfrm>
            <a:prstGeom prst="rect">
              <a:avLst/>
            </a:prstGeom>
          </p:spPr>
          <p:txBody>
            <a:bodyPr anchor="ctr" rtlCol="false" tIns="50800" lIns="50800" bIns="50800" rIns="50800"/>
            <a:lstStyle/>
            <a:p>
              <a:pPr algn="ctr">
                <a:lnSpc>
                  <a:spcPts val="2799"/>
                </a:lnSpc>
              </a:pPr>
            </a:p>
          </p:txBody>
        </p:sp>
      </p:grpSp>
      <p:grpSp>
        <p:nvGrpSpPr>
          <p:cNvPr name="Group 13" id="13"/>
          <p:cNvGrpSpPr/>
          <p:nvPr/>
        </p:nvGrpSpPr>
        <p:grpSpPr>
          <a:xfrm rot="0">
            <a:off x="14137720" y="1033434"/>
            <a:ext cx="3121580" cy="514895"/>
            <a:chOff x="0" y="0"/>
            <a:chExt cx="1036428" cy="170955"/>
          </a:xfrm>
        </p:grpSpPr>
        <p:sp>
          <p:nvSpPr>
            <p:cNvPr name="Freeform 14" id="14"/>
            <p:cNvSpPr/>
            <p:nvPr/>
          </p:nvSpPr>
          <p:spPr>
            <a:xfrm flipH="false" flipV="false" rot="0">
              <a:off x="0" y="0"/>
              <a:ext cx="1036428" cy="170955"/>
            </a:xfrm>
            <a:custGeom>
              <a:avLst/>
              <a:gdLst/>
              <a:ahLst/>
              <a:cxnLst/>
              <a:rect r="r" b="b" t="t" l="l"/>
              <a:pathLst>
                <a:path h="170955" w="1036428">
                  <a:moveTo>
                    <a:pt x="85478" y="0"/>
                  </a:moveTo>
                  <a:lnTo>
                    <a:pt x="950950" y="0"/>
                  </a:lnTo>
                  <a:cubicBezTo>
                    <a:pt x="973620" y="0"/>
                    <a:pt x="995362" y="9006"/>
                    <a:pt x="1011392" y="25036"/>
                  </a:cubicBezTo>
                  <a:cubicBezTo>
                    <a:pt x="1027422" y="41066"/>
                    <a:pt x="1036428" y="62808"/>
                    <a:pt x="1036428" y="85478"/>
                  </a:cubicBezTo>
                  <a:lnTo>
                    <a:pt x="1036428" y="85478"/>
                  </a:lnTo>
                  <a:cubicBezTo>
                    <a:pt x="1036428" y="132686"/>
                    <a:pt x="998158" y="170955"/>
                    <a:pt x="950950" y="170955"/>
                  </a:cubicBezTo>
                  <a:lnTo>
                    <a:pt x="85478" y="170955"/>
                  </a:lnTo>
                  <a:cubicBezTo>
                    <a:pt x="62808" y="170955"/>
                    <a:pt x="41066" y="161950"/>
                    <a:pt x="25036" y="145920"/>
                  </a:cubicBezTo>
                  <a:cubicBezTo>
                    <a:pt x="9006" y="129889"/>
                    <a:pt x="0" y="108148"/>
                    <a:pt x="0" y="85478"/>
                  </a:cubicBezTo>
                  <a:lnTo>
                    <a:pt x="0" y="85478"/>
                  </a:lnTo>
                  <a:cubicBezTo>
                    <a:pt x="0" y="62808"/>
                    <a:pt x="9006" y="41066"/>
                    <a:pt x="25036" y="25036"/>
                  </a:cubicBezTo>
                  <a:cubicBezTo>
                    <a:pt x="41066" y="9006"/>
                    <a:pt x="62808" y="0"/>
                    <a:pt x="85478" y="0"/>
                  </a:cubicBezTo>
                  <a:close/>
                </a:path>
              </a:pathLst>
            </a:custGeom>
            <a:solidFill>
              <a:srgbClr val="184A57"/>
            </a:solidFill>
          </p:spPr>
        </p:sp>
        <p:sp>
          <p:nvSpPr>
            <p:cNvPr name="TextBox 15" id="15"/>
            <p:cNvSpPr txBox="true"/>
            <p:nvPr/>
          </p:nvSpPr>
          <p:spPr>
            <a:xfrm>
              <a:off x="0" y="-57150"/>
              <a:ext cx="1036428" cy="228105"/>
            </a:xfrm>
            <a:prstGeom prst="rect">
              <a:avLst/>
            </a:prstGeom>
          </p:spPr>
          <p:txBody>
            <a:bodyPr anchor="ctr" rtlCol="false" tIns="50800" lIns="50800" bIns="50800" rIns="50800"/>
            <a:lstStyle/>
            <a:p>
              <a:pPr algn="ctr">
                <a:lnSpc>
                  <a:spcPts val="2799"/>
                </a:lnSpc>
              </a:pPr>
            </a:p>
          </p:txBody>
        </p:sp>
      </p:grpSp>
      <p:sp>
        <p:nvSpPr>
          <p:cNvPr name="Freeform 16" id="16"/>
          <p:cNvSpPr/>
          <p:nvPr/>
        </p:nvSpPr>
        <p:spPr>
          <a:xfrm flipH="false" flipV="false" rot="0">
            <a:off x="16827536" y="1128625"/>
            <a:ext cx="332410" cy="332410"/>
          </a:xfrm>
          <a:custGeom>
            <a:avLst/>
            <a:gdLst/>
            <a:ahLst/>
            <a:cxnLst/>
            <a:rect r="r" b="b" t="t" l="l"/>
            <a:pathLst>
              <a:path h="332410" w="332410">
                <a:moveTo>
                  <a:pt x="0" y="0"/>
                </a:moveTo>
                <a:lnTo>
                  <a:pt x="332410" y="0"/>
                </a:lnTo>
                <a:lnTo>
                  <a:pt x="332410" y="332410"/>
                </a:lnTo>
                <a:lnTo>
                  <a:pt x="0" y="3324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7" id="17"/>
          <p:cNvGrpSpPr/>
          <p:nvPr/>
        </p:nvGrpSpPr>
        <p:grpSpPr>
          <a:xfrm rot="0">
            <a:off x="-1543050" y="-514350"/>
            <a:ext cx="3086100" cy="3086100"/>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684F6"/>
            </a:solidFill>
          </p:spPr>
        </p:sp>
        <p:sp>
          <p:nvSpPr>
            <p:cNvPr name="TextBox 19" id="19"/>
            <p:cNvSpPr txBox="true"/>
            <p:nvPr/>
          </p:nvSpPr>
          <p:spPr>
            <a:xfrm>
              <a:off x="76200" y="19050"/>
              <a:ext cx="660400" cy="717550"/>
            </a:xfrm>
            <a:prstGeom prst="rect">
              <a:avLst/>
            </a:prstGeom>
          </p:spPr>
          <p:txBody>
            <a:bodyPr anchor="ctr" rtlCol="false" tIns="50800" lIns="50800" bIns="50800" rIns="50800"/>
            <a:lstStyle/>
            <a:p>
              <a:pPr algn="ctr">
                <a:lnSpc>
                  <a:spcPts val="2799"/>
                </a:lnSpc>
              </a:pPr>
            </a:p>
          </p:txBody>
        </p:sp>
      </p:grpSp>
      <p:sp>
        <p:nvSpPr>
          <p:cNvPr name="TextBox 20" id="20"/>
          <p:cNvSpPr txBox="true"/>
          <p:nvPr/>
        </p:nvSpPr>
        <p:spPr>
          <a:xfrm rot="0">
            <a:off x="1028700" y="1139246"/>
            <a:ext cx="2849608" cy="341324"/>
          </a:xfrm>
          <a:prstGeom prst="rect">
            <a:avLst/>
          </a:prstGeom>
        </p:spPr>
        <p:txBody>
          <a:bodyPr anchor="t" rtlCol="false" tIns="0" lIns="0" bIns="0" rIns="0">
            <a:spAutoFit/>
          </a:bodyPr>
          <a:lstStyle/>
          <a:p>
            <a:pPr algn="l" marL="0" indent="0" lvl="0">
              <a:lnSpc>
                <a:spcPts val="2314"/>
              </a:lnSpc>
              <a:spcBef>
                <a:spcPct val="0"/>
              </a:spcBef>
            </a:pPr>
            <a:r>
              <a:rPr lang="en-US" b="true" sz="2543">
                <a:solidFill>
                  <a:srgbClr val="000000"/>
                </a:solidFill>
                <a:latin typeface="Poppins Semi-Bold"/>
                <a:ea typeface="Poppins Semi-Bold"/>
                <a:cs typeface="Poppins Semi-Bold"/>
                <a:sym typeface="Poppins Semi-Bold"/>
              </a:rPr>
              <a:t>Data Minds</a:t>
            </a:r>
          </a:p>
        </p:txBody>
      </p:sp>
      <p:sp>
        <p:nvSpPr>
          <p:cNvPr name="TextBox 21" id="21"/>
          <p:cNvSpPr txBox="true"/>
          <p:nvPr/>
        </p:nvSpPr>
        <p:spPr>
          <a:xfrm rot="0">
            <a:off x="8314832" y="4268703"/>
            <a:ext cx="8991991" cy="930783"/>
          </a:xfrm>
          <a:prstGeom prst="rect">
            <a:avLst/>
          </a:prstGeom>
        </p:spPr>
        <p:txBody>
          <a:bodyPr anchor="t" rtlCol="false" tIns="0" lIns="0" bIns="0" rIns="0">
            <a:spAutoFit/>
          </a:bodyPr>
          <a:lstStyle/>
          <a:p>
            <a:pPr algn="ctr" marL="0" indent="0" lvl="0">
              <a:lnSpc>
                <a:spcPts val="6666"/>
              </a:lnSpc>
            </a:pPr>
            <a:r>
              <a:rPr lang="en-US" b="true" sz="6600">
                <a:solidFill>
                  <a:srgbClr val="000000"/>
                </a:solidFill>
                <a:latin typeface="Poppins Semi-Bold"/>
                <a:ea typeface="Poppins Semi-Bold"/>
                <a:cs typeface="Poppins Semi-Bold"/>
                <a:sym typeface="Poppins Semi-Bold"/>
              </a:rPr>
              <a:t>This Topic Matters</a:t>
            </a:r>
          </a:p>
        </p:txBody>
      </p:sp>
      <p:sp>
        <p:nvSpPr>
          <p:cNvPr name="TextBox 22" id="22"/>
          <p:cNvSpPr txBox="true"/>
          <p:nvPr/>
        </p:nvSpPr>
        <p:spPr>
          <a:xfrm rot="0">
            <a:off x="8314832" y="5685278"/>
            <a:ext cx="9821159" cy="2354301"/>
          </a:xfrm>
          <a:prstGeom prst="rect">
            <a:avLst/>
          </a:prstGeom>
        </p:spPr>
        <p:txBody>
          <a:bodyPr anchor="t" rtlCol="false" tIns="0" lIns="0" bIns="0" rIns="0">
            <a:spAutoFit/>
          </a:bodyPr>
          <a:lstStyle/>
          <a:p>
            <a:pPr algn="l" marL="714965" indent="-357482" lvl="1">
              <a:lnSpc>
                <a:spcPts val="4636"/>
              </a:lnSpc>
              <a:buFont typeface="Arial"/>
              <a:buChar char="•"/>
            </a:pPr>
            <a:r>
              <a:rPr lang="en-US" sz="3311">
                <a:solidFill>
                  <a:srgbClr val="000000">
                    <a:alpha val="80000"/>
                  </a:srgbClr>
                </a:solidFill>
                <a:latin typeface="Poppins"/>
                <a:ea typeface="Poppins"/>
                <a:cs typeface="Poppins"/>
                <a:sym typeface="Poppins"/>
              </a:rPr>
              <a:t>Economically and socially important</a:t>
            </a:r>
          </a:p>
          <a:p>
            <a:pPr algn="l" marL="714965" indent="-357482" lvl="1">
              <a:lnSpc>
                <a:spcPts val="4636"/>
              </a:lnSpc>
              <a:buFont typeface="Arial"/>
              <a:buChar char="•"/>
            </a:pPr>
            <a:r>
              <a:rPr lang="en-US" sz="3311">
                <a:solidFill>
                  <a:srgbClr val="000000">
                    <a:alpha val="80000"/>
                  </a:srgbClr>
                </a:solidFill>
                <a:latin typeface="Poppins"/>
                <a:ea typeface="Poppins"/>
                <a:cs typeface="Poppins"/>
                <a:sym typeface="Poppins"/>
              </a:rPr>
              <a:t>How data-driven decisions can improve travel services and user experiences</a:t>
            </a:r>
          </a:p>
          <a:p>
            <a:pPr algn="l" marL="714965" indent="-357482" lvl="1">
              <a:lnSpc>
                <a:spcPts val="4636"/>
              </a:lnSpc>
              <a:buFont typeface="Arial"/>
              <a:buChar char="•"/>
            </a:pPr>
            <a:r>
              <a:rPr lang="en-US" sz="3311">
                <a:solidFill>
                  <a:srgbClr val="000000">
                    <a:alpha val="80000"/>
                  </a:srgbClr>
                </a:solidFill>
                <a:latin typeface="Poppins"/>
                <a:ea typeface="Poppins"/>
                <a:cs typeface="Poppins"/>
                <a:sym typeface="Poppins"/>
              </a:rPr>
              <a:t>Post -COVID changes in travel behaviors</a:t>
            </a:r>
          </a:p>
        </p:txBody>
      </p:sp>
      <p:sp>
        <p:nvSpPr>
          <p:cNvPr name="TextBox 23" id="23"/>
          <p:cNvSpPr txBox="true"/>
          <p:nvPr/>
        </p:nvSpPr>
        <p:spPr>
          <a:xfrm rot="0">
            <a:off x="14406721" y="1082919"/>
            <a:ext cx="1506587" cy="358775"/>
          </a:xfrm>
          <a:prstGeom prst="rect">
            <a:avLst/>
          </a:prstGeom>
        </p:spPr>
        <p:txBody>
          <a:bodyPr anchor="t" rtlCol="false" tIns="0" lIns="0" bIns="0" rIns="0">
            <a:spAutoFit/>
          </a:bodyPr>
          <a:lstStyle/>
          <a:p>
            <a:pPr algn="l">
              <a:lnSpc>
                <a:spcPts val="2799"/>
              </a:lnSpc>
            </a:pPr>
            <a:r>
              <a:rPr lang="en-US" sz="1999">
                <a:solidFill>
                  <a:srgbClr val="FFFFFF"/>
                </a:solidFill>
                <a:latin typeface="Poppins"/>
                <a:ea typeface="Poppins"/>
                <a:cs typeface="Poppins"/>
                <a:sym typeface="Poppins"/>
              </a:rPr>
              <a:t>Search...</a:t>
            </a:r>
          </a:p>
        </p:txBody>
      </p:sp>
      <p:sp>
        <p:nvSpPr>
          <p:cNvPr name="TextBox 24" id="24"/>
          <p:cNvSpPr txBox="true"/>
          <p:nvPr/>
        </p:nvSpPr>
        <p:spPr>
          <a:xfrm rot="0">
            <a:off x="9655473" y="3158589"/>
            <a:ext cx="6043037" cy="879493"/>
          </a:xfrm>
          <a:prstGeom prst="rect">
            <a:avLst/>
          </a:prstGeom>
        </p:spPr>
        <p:txBody>
          <a:bodyPr anchor="t" rtlCol="false" tIns="0" lIns="0" bIns="0" rIns="0">
            <a:spAutoFit/>
          </a:bodyPr>
          <a:lstStyle/>
          <a:p>
            <a:pPr algn="ctr" marL="0" indent="0" lvl="0">
              <a:lnSpc>
                <a:spcPts val="6155"/>
              </a:lnSpc>
            </a:pPr>
            <a:r>
              <a:rPr lang="en-US" b="true" sz="6094">
                <a:solidFill>
                  <a:srgbClr val="000000"/>
                </a:solidFill>
                <a:latin typeface="Poppins Semi-Bold"/>
                <a:ea typeface="Poppins Semi-Bold"/>
                <a:cs typeface="Poppins Semi-Bold"/>
                <a:sym typeface="Poppins Semi-Bold"/>
              </a:rPr>
              <a:t>Why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4730070"/>
            <a:ext cx="238938" cy="23893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4A57"/>
            </a:solidFill>
          </p:spPr>
        </p:sp>
        <p:sp>
          <p:nvSpPr>
            <p:cNvPr name="TextBox 4" id="4"/>
            <p:cNvSpPr txBox="true"/>
            <p:nvPr/>
          </p:nvSpPr>
          <p:spPr>
            <a:xfrm>
              <a:off x="76200" y="19050"/>
              <a:ext cx="660400" cy="717550"/>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0">
            <a:off x="1117678" y="6868149"/>
            <a:ext cx="238938" cy="23893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78D00"/>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0">
            <a:off x="1028700" y="9006228"/>
            <a:ext cx="327916" cy="32791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4A57"/>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172303" y="-1080892"/>
            <a:ext cx="3220784" cy="322078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F78D00"/>
              </a:solidFill>
              <a:prstDash val="lgDash"/>
              <a:miter/>
            </a:ln>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2799"/>
                </a:lnSpc>
              </a:pPr>
            </a:p>
          </p:txBody>
        </p:sp>
      </p:grpSp>
      <p:grpSp>
        <p:nvGrpSpPr>
          <p:cNvPr name="Group 14" id="14"/>
          <p:cNvGrpSpPr/>
          <p:nvPr/>
        </p:nvGrpSpPr>
        <p:grpSpPr>
          <a:xfrm rot="0">
            <a:off x="16785866" y="-1390607"/>
            <a:ext cx="2781213" cy="2781213"/>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4A57"/>
            </a:solidFill>
          </p:spPr>
        </p:sp>
        <p:sp>
          <p:nvSpPr>
            <p:cNvPr name="TextBox 16" id="16"/>
            <p:cNvSpPr txBox="true"/>
            <p:nvPr/>
          </p:nvSpPr>
          <p:spPr>
            <a:xfrm>
              <a:off x="76200" y="19050"/>
              <a:ext cx="660400" cy="717550"/>
            </a:xfrm>
            <a:prstGeom prst="rect">
              <a:avLst/>
            </a:prstGeom>
          </p:spPr>
          <p:txBody>
            <a:bodyPr anchor="ctr" rtlCol="false" tIns="50800" lIns="50800" bIns="50800" rIns="50800"/>
            <a:lstStyle/>
            <a:p>
              <a:pPr algn="ctr">
                <a:lnSpc>
                  <a:spcPts val="2799"/>
                </a:lnSpc>
              </a:pPr>
            </a:p>
          </p:txBody>
        </p:sp>
      </p:grpSp>
      <p:grpSp>
        <p:nvGrpSpPr>
          <p:cNvPr name="Group 17" id="17"/>
          <p:cNvGrpSpPr/>
          <p:nvPr/>
        </p:nvGrpSpPr>
        <p:grpSpPr>
          <a:xfrm rot="0">
            <a:off x="14137720" y="1033434"/>
            <a:ext cx="3121580" cy="514895"/>
            <a:chOff x="0" y="0"/>
            <a:chExt cx="1036428" cy="170955"/>
          </a:xfrm>
        </p:grpSpPr>
        <p:sp>
          <p:nvSpPr>
            <p:cNvPr name="Freeform 18" id="18"/>
            <p:cNvSpPr/>
            <p:nvPr/>
          </p:nvSpPr>
          <p:spPr>
            <a:xfrm flipH="false" flipV="false" rot="0">
              <a:off x="0" y="0"/>
              <a:ext cx="1036428" cy="170955"/>
            </a:xfrm>
            <a:custGeom>
              <a:avLst/>
              <a:gdLst/>
              <a:ahLst/>
              <a:cxnLst/>
              <a:rect r="r" b="b" t="t" l="l"/>
              <a:pathLst>
                <a:path h="170955" w="1036428">
                  <a:moveTo>
                    <a:pt x="85478" y="0"/>
                  </a:moveTo>
                  <a:lnTo>
                    <a:pt x="950950" y="0"/>
                  </a:lnTo>
                  <a:cubicBezTo>
                    <a:pt x="973620" y="0"/>
                    <a:pt x="995362" y="9006"/>
                    <a:pt x="1011392" y="25036"/>
                  </a:cubicBezTo>
                  <a:cubicBezTo>
                    <a:pt x="1027422" y="41066"/>
                    <a:pt x="1036428" y="62808"/>
                    <a:pt x="1036428" y="85478"/>
                  </a:cubicBezTo>
                  <a:lnTo>
                    <a:pt x="1036428" y="85478"/>
                  </a:lnTo>
                  <a:cubicBezTo>
                    <a:pt x="1036428" y="132686"/>
                    <a:pt x="998158" y="170955"/>
                    <a:pt x="950950" y="170955"/>
                  </a:cubicBezTo>
                  <a:lnTo>
                    <a:pt x="85478" y="170955"/>
                  </a:lnTo>
                  <a:cubicBezTo>
                    <a:pt x="62808" y="170955"/>
                    <a:pt x="41066" y="161950"/>
                    <a:pt x="25036" y="145920"/>
                  </a:cubicBezTo>
                  <a:cubicBezTo>
                    <a:pt x="9006" y="129889"/>
                    <a:pt x="0" y="108148"/>
                    <a:pt x="0" y="85478"/>
                  </a:cubicBezTo>
                  <a:lnTo>
                    <a:pt x="0" y="85478"/>
                  </a:lnTo>
                  <a:cubicBezTo>
                    <a:pt x="0" y="62808"/>
                    <a:pt x="9006" y="41066"/>
                    <a:pt x="25036" y="25036"/>
                  </a:cubicBezTo>
                  <a:cubicBezTo>
                    <a:pt x="41066" y="9006"/>
                    <a:pt x="62808" y="0"/>
                    <a:pt x="85478" y="0"/>
                  </a:cubicBezTo>
                  <a:close/>
                </a:path>
              </a:pathLst>
            </a:custGeom>
            <a:solidFill>
              <a:srgbClr val="184A57"/>
            </a:solidFill>
          </p:spPr>
        </p:sp>
        <p:sp>
          <p:nvSpPr>
            <p:cNvPr name="TextBox 19" id="19"/>
            <p:cNvSpPr txBox="true"/>
            <p:nvPr/>
          </p:nvSpPr>
          <p:spPr>
            <a:xfrm>
              <a:off x="0" y="-57150"/>
              <a:ext cx="1036428" cy="228105"/>
            </a:xfrm>
            <a:prstGeom prst="rect">
              <a:avLst/>
            </a:prstGeom>
          </p:spPr>
          <p:txBody>
            <a:bodyPr anchor="ctr" rtlCol="false" tIns="50800" lIns="50800" bIns="50800" rIns="50800"/>
            <a:lstStyle/>
            <a:p>
              <a:pPr algn="ctr">
                <a:lnSpc>
                  <a:spcPts val="2799"/>
                </a:lnSpc>
              </a:pPr>
            </a:p>
          </p:txBody>
        </p:sp>
      </p:grpSp>
      <p:sp>
        <p:nvSpPr>
          <p:cNvPr name="Freeform 20" id="20"/>
          <p:cNvSpPr/>
          <p:nvPr/>
        </p:nvSpPr>
        <p:spPr>
          <a:xfrm flipH="false" flipV="false" rot="0">
            <a:off x="16827536" y="1128625"/>
            <a:ext cx="332410" cy="332410"/>
          </a:xfrm>
          <a:custGeom>
            <a:avLst/>
            <a:gdLst/>
            <a:ahLst/>
            <a:cxnLst/>
            <a:rect r="r" b="b" t="t" l="l"/>
            <a:pathLst>
              <a:path h="332410" w="332410">
                <a:moveTo>
                  <a:pt x="0" y="0"/>
                </a:moveTo>
                <a:lnTo>
                  <a:pt x="332410" y="0"/>
                </a:lnTo>
                <a:lnTo>
                  <a:pt x="332410" y="332410"/>
                </a:lnTo>
                <a:lnTo>
                  <a:pt x="0" y="3324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11187883" y="4447673"/>
            <a:ext cx="6823412" cy="4546098"/>
          </a:xfrm>
          <a:custGeom>
            <a:avLst/>
            <a:gdLst/>
            <a:ahLst/>
            <a:cxnLst/>
            <a:rect r="r" b="b" t="t" l="l"/>
            <a:pathLst>
              <a:path h="4546098" w="6823412">
                <a:moveTo>
                  <a:pt x="0" y="0"/>
                </a:moveTo>
                <a:lnTo>
                  <a:pt x="6823412" y="0"/>
                </a:lnTo>
                <a:lnTo>
                  <a:pt x="6823412" y="4546098"/>
                </a:lnTo>
                <a:lnTo>
                  <a:pt x="0" y="4546098"/>
                </a:lnTo>
                <a:lnTo>
                  <a:pt x="0" y="0"/>
                </a:lnTo>
                <a:close/>
              </a:path>
            </a:pathLst>
          </a:custGeom>
          <a:blipFill>
            <a:blip r:embed="rId4"/>
            <a:stretch>
              <a:fillRect l="0" t="0" r="0" b="0"/>
            </a:stretch>
          </a:blipFill>
        </p:spPr>
      </p:sp>
      <p:sp>
        <p:nvSpPr>
          <p:cNvPr name="TextBox 22" id="22"/>
          <p:cNvSpPr txBox="true"/>
          <p:nvPr/>
        </p:nvSpPr>
        <p:spPr>
          <a:xfrm rot="0">
            <a:off x="1028700" y="1139246"/>
            <a:ext cx="2849608" cy="341324"/>
          </a:xfrm>
          <a:prstGeom prst="rect">
            <a:avLst/>
          </a:prstGeom>
        </p:spPr>
        <p:txBody>
          <a:bodyPr anchor="t" rtlCol="false" tIns="0" lIns="0" bIns="0" rIns="0">
            <a:spAutoFit/>
          </a:bodyPr>
          <a:lstStyle/>
          <a:p>
            <a:pPr algn="l" marL="0" indent="0" lvl="0">
              <a:lnSpc>
                <a:spcPts val="2314"/>
              </a:lnSpc>
              <a:spcBef>
                <a:spcPct val="0"/>
              </a:spcBef>
            </a:pPr>
            <a:r>
              <a:rPr lang="en-US" b="true" sz="2543">
                <a:solidFill>
                  <a:srgbClr val="000000"/>
                </a:solidFill>
                <a:latin typeface="Poppins Semi-Bold"/>
                <a:ea typeface="Poppins Semi-Bold"/>
                <a:cs typeface="Poppins Semi-Bold"/>
                <a:sym typeface="Poppins Semi-Bold"/>
              </a:rPr>
              <a:t>Data Minds</a:t>
            </a:r>
          </a:p>
        </p:txBody>
      </p:sp>
      <p:grpSp>
        <p:nvGrpSpPr>
          <p:cNvPr name="Group 23" id="23"/>
          <p:cNvGrpSpPr/>
          <p:nvPr/>
        </p:nvGrpSpPr>
        <p:grpSpPr>
          <a:xfrm rot="0">
            <a:off x="2876671" y="1548329"/>
            <a:ext cx="12283344" cy="2156393"/>
            <a:chOff x="0" y="0"/>
            <a:chExt cx="4078319" cy="715966"/>
          </a:xfrm>
        </p:grpSpPr>
        <p:sp>
          <p:nvSpPr>
            <p:cNvPr name="Freeform 24" id="24"/>
            <p:cNvSpPr/>
            <p:nvPr/>
          </p:nvSpPr>
          <p:spPr>
            <a:xfrm flipH="false" flipV="false" rot="0">
              <a:off x="0" y="0"/>
              <a:ext cx="4078319" cy="715966"/>
            </a:xfrm>
            <a:custGeom>
              <a:avLst/>
              <a:gdLst/>
              <a:ahLst/>
              <a:cxnLst/>
              <a:rect r="r" b="b" t="t" l="l"/>
              <a:pathLst>
                <a:path h="715966" w="4078319">
                  <a:moveTo>
                    <a:pt x="63028" y="0"/>
                  </a:moveTo>
                  <a:lnTo>
                    <a:pt x="4015291" y="0"/>
                  </a:lnTo>
                  <a:cubicBezTo>
                    <a:pt x="4050100" y="0"/>
                    <a:pt x="4078319" y="28219"/>
                    <a:pt x="4078319" y="63028"/>
                  </a:cubicBezTo>
                  <a:lnTo>
                    <a:pt x="4078319" y="652938"/>
                  </a:lnTo>
                  <a:cubicBezTo>
                    <a:pt x="4078319" y="669654"/>
                    <a:pt x="4071679" y="685686"/>
                    <a:pt x="4059858" y="697506"/>
                  </a:cubicBezTo>
                  <a:cubicBezTo>
                    <a:pt x="4048039" y="709326"/>
                    <a:pt x="4032007" y="715966"/>
                    <a:pt x="4015291" y="715966"/>
                  </a:cubicBezTo>
                  <a:lnTo>
                    <a:pt x="63028" y="715966"/>
                  </a:lnTo>
                  <a:cubicBezTo>
                    <a:pt x="46312" y="715966"/>
                    <a:pt x="30280" y="709326"/>
                    <a:pt x="18460" y="697506"/>
                  </a:cubicBezTo>
                  <a:cubicBezTo>
                    <a:pt x="6640" y="685686"/>
                    <a:pt x="0" y="669654"/>
                    <a:pt x="0" y="652938"/>
                  </a:cubicBezTo>
                  <a:lnTo>
                    <a:pt x="0" y="63028"/>
                  </a:lnTo>
                  <a:cubicBezTo>
                    <a:pt x="0" y="46312"/>
                    <a:pt x="6640" y="30280"/>
                    <a:pt x="18460" y="18460"/>
                  </a:cubicBezTo>
                  <a:cubicBezTo>
                    <a:pt x="30280" y="6640"/>
                    <a:pt x="46312" y="0"/>
                    <a:pt x="63028" y="0"/>
                  </a:cubicBezTo>
                  <a:close/>
                </a:path>
              </a:pathLst>
            </a:custGeom>
            <a:solidFill>
              <a:srgbClr val="F78D00"/>
            </a:solidFill>
          </p:spPr>
        </p:sp>
        <p:sp>
          <p:nvSpPr>
            <p:cNvPr name="TextBox 25" id="25"/>
            <p:cNvSpPr txBox="true"/>
            <p:nvPr/>
          </p:nvSpPr>
          <p:spPr>
            <a:xfrm>
              <a:off x="0" y="-57150"/>
              <a:ext cx="4078319" cy="773116"/>
            </a:xfrm>
            <a:prstGeom prst="rect">
              <a:avLst/>
            </a:prstGeom>
          </p:spPr>
          <p:txBody>
            <a:bodyPr anchor="ctr" rtlCol="false" tIns="50800" lIns="50800" bIns="50800" rIns="50800"/>
            <a:lstStyle/>
            <a:p>
              <a:pPr algn="ctr">
                <a:lnSpc>
                  <a:spcPts val="2799"/>
                </a:lnSpc>
              </a:pPr>
            </a:p>
          </p:txBody>
        </p:sp>
      </p:grpSp>
      <p:sp>
        <p:nvSpPr>
          <p:cNvPr name="TextBox 26" id="26"/>
          <p:cNvSpPr txBox="true"/>
          <p:nvPr/>
        </p:nvSpPr>
        <p:spPr>
          <a:xfrm rot="0">
            <a:off x="1787884" y="2073217"/>
            <a:ext cx="14712231" cy="1277620"/>
          </a:xfrm>
          <a:prstGeom prst="rect">
            <a:avLst/>
          </a:prstGeom>
        </p:spPr>
        <p:txBody>
          <a:bodyPr anchor="t" rtlCol="false" tIns="0" lIns="0" bIns="0" rIns="0">
            <a:spAutoFit/>
          </a:bodyPr>
          <a:lstStyle/>
          <a:p>
            <a:pPr algn="ctr" marL="0" indent="0" lvl="0">
              <a:lnSpc>
                <a:spcPts val="9440"/>
              </a:lnSpc>
            </a:pPr>
            <a:r>
              <a:rPr lang="en-US" b="true" sz="8000">
                <a:solidFill>
                  <a:srgbClr val="000000"/>
                </a:solidFill>
                <a:latin typeface="Poppins Semi-Bold"/>
                <a:ea typeface="Poppins Semi-Bold"/>
                <a:cs typeface="Poppins Semi-Bold"/>
                <a:sym typeface="Poppins Semi-Bold"/>
              </a:rPr>
              <a:t>Project objectives</a:t>
            </a:r>
          </a:p>
        </p:txBody>
      </p:sp>
      <p:sp>
        <p:nvSpPr>
          <p:cNvPr name="TextBox 27" id="27"/>
          <p:cNvSpPr txBox="true"/>
          <p:nvPr/>
        </p:nvSpPr>
        <p:spPr>
          <a:xfrm rot="0">
            <a:off x="1500952" y="4504416"/>
            <a:ext cx="9458331" cy="1289685"/>
          </a:xfrm>
          <a:prstGeom prst="rect">
            <a:avLst/>
          </a:prstGeom>
        </p:spPr>
        <p:txBody>
          <a:bodyPr anchor="t" rtlCol="false" tIns="0" lIns="0" bIns="0" rIns="0">
            <a:spAutoFit/>
          </a:bodyPr>
          <a:lstStyle/>
          <a:p>
            <a:pPr algn="l" marL="0" indent="0" lvl="0">
              <a:lnSpc>
                <a:spcPts val="5040"/>
              </a:lnSpc>
              <a:spcBef>
                <a:spcPct val="0"/>
              </a:spcBef>
            </a:pPr>
            <a:r>
              <a:rPr lang="en-US" b="true" sz="3600">
                <a:solidFill>
                  <a:srgbClr val="000000">
                    <a:alpha val="80000"/>
                  </a:srgbClr>
                </a:solidFill>
                <a:latin typeface="Poppins Bold"/>
                <a:ea typeface="Poppins Bold"/>
                <a:cs typeface="Poppins Bold"/>
                <a:sym typeface="Poppins Bold"/>
              </a:rPr>
              <a:t>Analyze travel behaviors and preferences</a:t>
            </a:r>
          </a:p>
        </p:txBody>
      </p:sp>
      <p:sp>
        <p:nvSpPr>
          <p:cNvPr name="TextBox 28" id="28"/>
          <p:cNvSpPr txBox="true"/>
          <p:nvPr/>
        </p:nvSpPr>
        <p:spPr>
          <a:xfrm rot="0">
            <a:off x="1500952" y="6615947"/>
            <a:ext cx="8726811" cy="1289685"/>
          </a:xfrm>
          <a:prstGeom prst="rect">
            <a:avLst/>
          </a:prstGeom>
        </p:spPr>
        <p:txBody>
          <a:bodyPr anchor="t" rtlCol="false" tIns="0" lIns="0" bIns="0" rIns="0">
            <a:spAutoFit/>
          </a:bodyPr>
          <a:lstStyle/>
          <a:p>
            <a:pPr algn="l">
              <a:lnSpc>
                <a:spcPts val="5040"/>
              </a:lnSpc>
            </a:pPr>
            <a:r>
              <a:rPr lang="en-US" sz="3600" b="true">
                <a:solidFill>
                  <a:srgbClr val="000000">
                    <a:alpha val="80000"/>
                  </a:srgbClr>
                </a:solidFill>
                <a:latin typeface="Poppins Bold"/>
                <a:ea typeface="Poppins Bold"/>
                <a:cs typeface="Poppins Bold"/>
                <a:sym typeface="Poppins Bold"/>
              </a:rPr>
              <a:t>Use survey data+AI models like GPT</a:t>
            </a:r>
          </a:p>
          <a:p>
            <a:pPr algn="l" marL="0" indent="0" lvl="0">
              <a:lnSpc>
                <a:spcPts val="5040"/>
              </a:lnSpc>
              <a:spcBef>
                <a:spcPct val="0"/>
              </a:spcBef>
            </a:pPr>
          </a:p>
        </p:txBody>
      </p:sp>
      <p:sp>
        <p:nvSpPr>
          <p:cNvPr name="TextBox 29" id="29"/>
          <p:cNvSpPr txBox="true"/>
          <p:nvPr/>
        </p:nvSpPr>
        <p:spPr>
          <a:xfrm rot="0">
            <a:off x="14406721" y="1082919"/>
            <a:ext cx="1506587" cy="358775"/>
          </a:xfrm>
          <a:prstGeom prst="rect">
            <a:avLst/>
          </a:prstGeom>
        </p:spPr>
        <p:txBody>
          <a:bodyPr anchor="t" rtlCol="false" tIns="0" lIns="0" bIns="0" rIns="0">
            <a:spAutoFit/>
          </a:bodyPr>
          <a:lstStyle/>
          <a:p>
            <a:pPr algn="l">
              <a:lnSpc>
                <a:spcPts val="2799"/>
              </a:lnSpc>
            </a:pPr>
            <a:r>
              <a:rPr lang="en-US" sz="1999">
                <a:solidFill>
                  <a:srgbClr val="FFFFFF"/>
                </a:solidFill>
                <a:latin typeface="Poppins"/>
                <a:ea typeface="Poppins"/>
                <a:cs typeface="Poppins"/>
                <a:sym typeface="Poppins"/>
              </a:rPr>
              <a:t>Search...</a:t>
            </a:r>
          </a:p>
        </p:txBody>
      </p:sp>
      <p:sp>
        <p:nvSpPr>
          <p:cNvPr name="TextBox 30" id="30"/>
          <p:cNvSpPr txBox="true"/>
          <p:nvPr/>
        </p:nvSpPr>
        <p:spPr>
          <a:xfrm rot="0">
            <a:off x="1500952" y="8544076"/>
            <a:ext cx="8726811" cy="1289685"/>
          </a:xfrm>
          <a:prstGeom prst="rect">
            <a:avLst/>
          </a:prstGeom>
        </p:spPr>
        <p:txBody>
          <a:bodyPr anchor="t" rtlCol="false" tIns="0" lIns="0" bIns="0" rIns="0">
            <a:spAutoFit/>
          </a:bodyPr>
          <a:lstStyle/>
          <a:p>
            <a:pPr algn="l" marL="0" indent="0" lvl="0">
              <a:lnSpc>
                <a:spcPts val="5039"/>
              </a:lnSpc>
              <a:spcBef>
                <a:spcPct val="0"/>
              </a:spcBef>
            </a:pPr>
            <a:r>
              <a:rPr lang="en-US" b="true" sz="3599">
                <a:solidFill>
                  <a:srgbClr val="000000">
                    <a:alpha val="80000"/>
                  </a:srgbClr>
                </a:solidFill>
                <a:latin typeface="Poppins Bold"/>
                <a:ea typeface="Poppins Bold"/>
                <a:cs typeface="Poppins Bold"/>
                <a:sym typeface="Poppins Bold"/>
              </a:rPr>
              <a:t>Provide recommendations for the tourism sector</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27875" y="3781108"/>
            <a:ext cx="12191026" cy="5795734"/>
          </a:xfrm>
          <a:custGeom>
            <a:avLst/>
            <a:gdLst/>
            <a:ahLst/>
            <a:cxnLst/>
            <a:rect r="r" b="b" t="t" l="l"/>
            <a:pathLst>
              <a:path h="5795734" w="12191026">
                <a:moveTo>
                  <a:pt x="0" y="0"/>
                </a:moveTo>
                <a:lnTo>
                  <a:pt x="12191026" y="0"/>
                </a:lnTo>
                <a:lnTo>
                  <a:pt x="12191026" y="5795733"/>
                </a:lnTo>
                <a:lnTo>
                  <a:pt x="0" y="5795733"/>
                </a:lnTo>
                <a:lnTo>
                  <a:pt x="0" y="0"/>
                </a:lnTo>
                <a:close/>
              </a:path>
            </a:pathLst>
          </a:custGeom>
          <a:blipFill>
            <a:blip r:embed="rId2"/>
            <a:stretch>
              <a:fillRect l="0" t="0" r="0" b="0"/>
            </a:stretch>
          </a:blipFill>
        </p:spPr>
      </p:sp>
      <p:grpSp>
        <p:nvGrpSpPr>
          <p:cNvPr name="Group 3" id="3"/>
          <p:cNvGrpSpPr/>
          <p:nvPr/>
        </p:nvGrpSpPr>
        <p:grpSpPr>
          <a:xfrm rot="0">
            <a:off x="3569099" y="250598"/>
            <a:ext cx="11149802" cy="1383575"/>
            <a:chOff x="0" y="0"/>
            <a:chExt cx="3701960" cy="459375"/>
          </a:xfrm>
        </p:grpSpPr>
        <p:sp>
          <p:nvSpPr>
            <p:cNvPr name="Freeform 4" id="4"/>
            <p:cNvSpPr/>
            <p:nvPr/>
          </p:nvSpPr>
          <p:spPr>
            <a:xfrm flipH="false" flipV="false" rot="0">
              <a:off x="0" y="0"/>
              <a:ext cx="3701960" cy="459375"/>
            </a:xfrm>
            <a:custGeom>
              <a:avLst/>
              <a:gdLst/>
              <a:ahLst/>
              <a:cxnLst/>
              <a:rect r="r" b="b" t="t" l="l"/>
              <a:pathLst>
                <a:path h="459375" w="3701960">
                  <a:moveTo>
                    <a:pt x="69435" y="0"/>
                  </a:moveTo>
                  <a:lnTo>
                    <a:pt x="3632524" y="0"/>
                  </a:lnTo>
                  <a:cubicBezTo>
                    <a:pt x="3670872" y="0"/>
                    <a:pt x="3701960" y="31087"/>
                    <a:pt x="3701960" y="69435"/>
                  </a:cubicBezTo>
                  <a:lnTo>
                    <a:pt x="3701960" y="389939"/>
                  </a:lnTo>
                  <a:cubicBezTo>
                    <a:pt x="3701960" y="428287"/>
                    <a:pt x="3670872" y="459375"/>
                    <a:pt x="3632524" y="459375"/>
                  </a:cubicBezTo>
                  <a:lnTo>
                    <a:pt x="69435" y="459375"/>
                  </a:lnTo>
                  <a:cubicBezTo>
                    <a:pt x="31087" y="459375"/>
                    <a:pt x="0" y="428287"/>
                    <a:pt x="0" y="389939"/>
                  </a:cubicBezTo>
                  <a:lnTo>
                    <a:pt x="0" y="69435"/>
                  </a:lnTo>
                  <a:cubicBezTo>
                    <a:pt x="0" y="31087"/>
                    <a:pt x="31087" y="0"/>
                    <a:pt x="69435" y="0"/>
                  </a:cubicBezTo>
                  <a:close/>
                </a:path>
              </a:pathLst>
            </a:custGeom>
            <a:solidFill>
              <a:srgbClr val="F78D00"/>
            </a:solidFill>
          </p:spPr>
        </p:sp>
        <p:sp>
          <p:nvSpPr>
            <p:cNvPr name="TextBox 5" id="5"/>
            <p:cNvSpPr txBox="true"/>
            <p:nvPr/>
          </p:nvSpPr>
          <p:spPr>
            <a:xfrm>
              <a:off x="0" y="-57150"/>
              <a:ext cx="3701960" cy="516525"/>
            </a:xfrm>
            <a:prstGeom prst="rect">
              <a:avLst/>
            </a:prstGeom>
          </p:spPr>
          <p:txBody>
            <a:bodyPr anchor="ctr" rtlCol="false" tIns="50800" lIns="50800" bIns="50800" rIns="50800"/>
            <a:lstStyle/>
            <a:p>
              <a:pPr algn="ctr">
                <a:lnSpc>
                  <a:spcPts val="2799"/>
                </a:lnSpc>
              </a:pPr>
            </a:p>
          </p:txBody>
        </p:sp>
      </p:grpSp>
      <p:sp>
        <p:nvSpPr>
          <p:cNvPr name="TextBox 6" id="6"/>
          <p:cNvSpPr txBox="true"/>
          <p:nvPr/>
        </p:nvSpPr>
        <p:spPr>
          <a:xfrm rot="0">
            <a:off x="1787884" y="270238"/>
            <a:ext cx="14712231" cy="1277620"/>
          </a:xfrm>
          <a:prstGeom prst="rect">
            <a:avLst/>
          </a:prstGeom>
        </p:spPr>
        <p:txBody>
          <a:bodyPr anchor="t" rtlCol="false" tIns="0" lIns="0" bIns="0" rIns="0">
            <a:spAutoFit/>
          </a:bodyPr>
          <a:lstStyle/>
          <a:p>
            <a:pPr algn="ctr" marL="0" indent="0" lvl="0">
              <a:lnSpc>
                <a:spcPts val="9440"/>
              </a:lnSpc>
            </a:pPr>
            <a:r>
              <a:rPr lang="en-US" b="true" sz="8000">
                <a:solidFill>
                  <a:srgbClr val="000000"/>
                </a:solidFill>
                <a:latin typeface="Poppins Semi-Bold"/>
                <a:ea typeface="Poppins Semi-Bold"/>
                <a:cs typeface="Poppins Semi-Bold"/>
                <a:sym typeface="Poppins Semi-Bold"/>
              </a:rPr>
              <a:t>Survey results</a:t>
            </a:r>
          </a:p>
        </p:txBody>
      </p:sp>
      <p:sp>
        <p:nvSpPr>
          <p:cNvPr name="TextBox 7" id="7"/>
          <p:cNvSpPr txBox="true"/>
          <p:nvPr/>
        </p:nvSpPr>
        <p:spPr>
          <a:xfrm rot="0">
            <a:off x="1028700" y="1914208"/>
            <a:ext cx="16230600" cy="2506980"/>
          </a:xfrm>
          <a:prstGeom prst="rect">
            <a:avLst/>
          </a:prstGeom>
        </p:spPr>
        <p:txBody>
          <a:bodyPr anchor="t" rtlCol="false" tIns="0" lIns="0" bIns="0" rIns="0">
            <a:spAutoFit/>
          </a:bodyPr>
          <a:lstStyle/>
          <a:p>
            <a:pPr algn="l" marL="1036320" indent="-518160" lvl="1">
              <a:lnSpc>
                <a:spcPts val="6719"/>
              </a:lnSpc>
              <a:buFont typeface="Arial"/>
              <a:buChar char="•"/>
            </a:pPr>
            <a:r>
              <a:rPr lang="en-US" b="true" sz="4800">
                <a:solidFill>
                  <a:srgbClr val="000000"/>
                </a:solidFill>
                <a:latin typeface="Canva Sans Bold"/>
                <a:ea typeface="Canva Sans Bold"/>
                <a:cs typeface="Canva Sans Bold"/>
                <a:sym typeface="Canva Sans Bold"/>
              </a:rPr>
              <a:t>Number of participants : 25</a:t>
            </a:r>
          </a:p>
          <a:p>
            <a:pPr algn="l" marL="1036320" indent="-518160" lvl="1">
              <a:lnSpc>
                <a:spcPts val="6719"/>
              </a:lnSpc>
              <a:buFont typeface="Arial"/>
              <a:buChar char="•"/>
            </a:pPr>
            <a:r>
              <a:rPr lang="en-US" b="true" sz="4800">
                <a:solidFill>
                  <a:srgbClr val="000000"/>
                </a:solidFill>
                <a:latin typeface="Canva Sans Bold"/>
                <a:ea typeface="Canva Sans Bold"/>
                <a:cs typeface="Canva Sans Bold"/>
                <a:sym typeface="Canva Sans Bold"/>
              </a:rPr>
              <a:t>Target audience:  Students, working professionals</a:t>
            </a:r>
          </a:p>
          <a:p>
            <a:pPr algn="l">
              <a:lnSpc>
                <a:spcPts val="6719"/>
              </a:lnSpc>
            </a:pPr>
          </a:p>
        </p:txBody>
      </p:sp>
      <p:grpSp>
        <p:nvGrpSpPr>
          <p:cNvPr name="Group 8" id="8"/>
          <p:cNvGrpSpPr/>
          <p:nvPr/>
        </p:nvGrpSpPr>
        <p:grpSpPr>
          <a:xfrm rot="0">
            <a:off x="-1543050" y="-1086167"/>
            <a:ext cx="3330934" cy="3086100"/>
            <a:chOff x="0" y="0"/>
            <a:chExt cx="877283" cy="812800"/>
          </a:xfrm>
        </p:grpSpPr>
        <p:sp>
          <p:nvSpPr>
            <p:cNvPr name="Freeform 9" id="9"/>
            <p:cNvSpPr/>
            <p:nvPr/>
          </p:nvSpPr>
          <p:spPr>
            <a:xfrm flipH="false" flipV="false" rot="0">
              <a:off x="0" y="0"/>
              <a:ext cx="877283" cy="812800"/>
            </a:xfrm>
            <a:custGeom>
              <a:avLst/>
              <a:gdLst/>
              <a:ahLst/>
              <a:cxnLst/>
              <a:rect r="r" b="b" t="t" l="l"/>
              <a:pathLst>
                <a:path h="812800" w="877283">
                  <a:moveTo>
                    <a:pt x="438642" y="0"/>
                  </a:moveTo>
                  <a:cubicBezTo>
                    <a:pt x="196387" y="0"/>
                    <a:pt x="0" y="181951"/>
                    <a:pt x="0" y="406400"/>
                  </a:cubicBezTo>
                  <a:cubicBezTo>
                    <a:pt x="0" y="630849"/>
                    <a:pt x="196387" y="812800"/>
                    <a:pt x="438642" y="812800"/>
                  </a:cubicBezTo>
                  <a:cubicBezTo>
                    <a:pt x="680897" y="812800"/>
                    <a:pt x="877283" y="630849"/>
                    <a:pt x="877283" y="406400"/>
                  </a:cubicBezTo>
                  <a:cubicBezTo>
                    <a:pt x="877283" y="181951"/>
                    <a:pt x="680897" y="0"/>
                    <a:pt x="438642" y="0"/>
                  </a:cubicBezTo>
                  <a:close/>
                </a:path>
              </a:pathLst>
            </a:custGeom>
            <a:solidFill>
              <a:srgbClr val="2684F6"/>
            </a:solidFill>
          </p:spPr>
        </p:sp>
        <p:sp>
          <p:nvSpPr>
            <p:cNvPr name="TextBox 10" id="10"/>
            <p:cNvSpPr txBox="true"/>
            <p:nvPr/>
          </p:nvSpPr>
          <p:spPr>
            <a:xfrm>
              <a:off x="82245" y="19050"/>
              <a:ext cx="712793" cy="717550"/>
            </a:xfrm>
            <a:prstGeom prst="rect">
              <a:avLst/>
            </a:prstGeom>
          </p:spPr>
          <p:txBody>
            <a:bodyPr anchor="ctr" rtlCol="false" tIns="50800" lIns="50800" bIns="50800" rIns="50800"/>
            <a:lstStyle/>
            <a:p>
              <a:pPr algn="ctr">
                <a:lnSpc>
                  <a:spcPts val="2799"/>
                </a:lnSpc>
              </a:pPr>
            </a:p>
          </p:txBody>
        </p:sp>
      </p:grpSp>
      <p:sp>
        <p:nvSpPr>
          <p:cNvPr name="TextBox 11" id="11"/>
          <p:cNvSpPr txBox="true"/>
          <p:nvPr/>
        </p:nvSpPr>
        <p:spPr>
          <a:xfrm rot="0">
            <a:off x="3569099" y="9253309"/>
            <a:ext cx="9480887"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Link: https://forms.gle/GCcSpm7NrRG7XJwd6</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29184" y="2161580"/>
            <a:ext cx="8734856" cy="4505628"/>
          </a:xfrm>
          <a:custGeom>
            <a:avLst/>
            <a:gdLst/>
            <a:ahLst/>
            <a:cxnLst/>
            <a:rect r="r" b="b" t="t" l="l"/>
            <a:pathLst>
              <a:path h="4505628" w="8734856">
                <a:moveTo>
                  <a:pt x="0" y="0"/>
                </a:moveTo>
                <a:lnTo>
                  <a:pt x="8734856" y="0"/>
                </a:lnTo>
                <a:lnTo>
                  <a:pt x="8734856" y="4505627"/>
                </a:lnTo>
                <a:lnTo>
                  <a:pt x="0" y="4505627"/>
                </a:lnTo>
                <a:lnTo>
                  <a:pt x="0" y="0"/>
                </a:lnTo>
                <a:close/>
              </a:path>
            </a:pathLst>
          </a:custGeom>
          <a:blipFill>
            <a:blip r:embed="rId2"/>
            <a:stretch>
              <a:fillRect l="0" t="0" r="-22591" b="0"/>
            </a:stretch>
          </a:blipFill>
        </p:spPr>
      </p:sp>
      <p:grpSp>
        <p:nvGrpSpPr>
          <p:cNvPr name="Group 3" id="3"/>
          <p:cNvGrpSpPr/>
          <p:nvPr/>
        </p:nvGrpSpPr>
        <p:grpSpPr>
          <a:xfrm rot="0">
            <a:off x="4062917" y="291193"/>
            <a:ext cx="9692150" cy="1394297"/>
            <a:chOff x="0" y="0"/>
            <a:chExt cx="3217990" cy="462935"/>
          </a:xfrm>
        </p:grpSpPr>
        <p:sp>
          <p:nvSpPr>
            <p:cNvPr name="Freeform 4" id="4"/>
            <p:cNvSpPr/>
            <p:nvPr/>
          </p:nvSpPr>
          <p:spPr>
            <a:xfrm flipH="false" flipV="false" rot="0">
              <a:off x="0" y="0"/>
              <a:ext cx="3217990" cy="462935"/>
            </a:xfrm>
            <a:custGeom>
              <a:avLst/>
              <a:gdLst/>
              <a:ahLst/>
              <a:cxnLst/>
              <a:rect r="r" b="b" t="t" l="l"/>
              <a:pathLst>
                <a:path h="462935" w="3217990">
                  <a:moveTo>
                    <a:pt x="79878" y="0"/>
                  </a:moveTo>
                  <a:lnTo>
                    <a:pt x="3138112" y="0"/>
                  </a:lnTo>
                  <a:cubicBezTo>
                    <a:pt x="3182227" y="0"/>
                    <a:pt x="3217990" y="35763"/>
                    <a:pt x="3217990" y="79878"/>
                  </a:cubicBezTo>
                  <a:lnTo>
                    <a:pt x="3217990" y="383056"/>
                  </a:lnTo>
                  <a:cubicBezTo>
                    <a:pt x="3217990" y="427172"/>
                    <a:pt x="3182227" y="462935"/>
                    <a:pt x="3138112" y="462935"/>
                  </a:cubicBezTo>
                  <a:lnTo>
                    <a:pt x="79878" y="462935"/>
                  </a:lnTo>
                  <a:cubicBezTo>
                    <a:pt x="35763" y="462935"/>
                    <a:pt x="0" y="427172"/>
                    <a:pt x="0" y="383056"/>
                  </a:cubicBezTo>
                  <a:lnTo>
                    <a:pt x="0" y="79878"/>
                  </a:lnTo>
                  <a:cubicBezTo>
                    <a:pt x="0" y="35763"/>
                    <a:pt x="35763" y="0"/>
                    <a:pt x="79878" y="0"/>
                  </a:cubicBezTo>
                  <a:close/>
                </a:path>
              </a:pathLst>
            </a:custGeom>
            <a:solidFill>
              <a:srgbClr val="F78D00"/>
            </a:solidFill>
          </p:spPr>
        </p:sp>
        <p:sp>
          <p:nvSpPr>
            <p:cNvPr name="TextBox 5" id="5"/>
            <p:cNvSpPr txBox="true"/>
            <p:nvPr/>
          </p:nvSpPr>
          <p:spPr>
            <a:xfrm>
              <a:off x="0" y="-57150"/>
              <a:ext cx="3217990" cy="520085"/>
            </a:xfrm>
            <a:prstGeom prst="rect">
              <a:avLst/>
            </a:prstGeom>
          </p:spPr>
          <p:txBody>
            <a:bodyPr anchor="ctr" rtlCol="false" tIns="50800" lIns="50800" bIns="50800" rIns="50800"/>
            <a:lstStyle/>
            <a:p>
              <a:pPr algn="ctr">
                <a:lnSpc>
                  <a:spcPts val="2799"/>
                </a:lnSpc>
              </a:pPr>
            </a:p>
          </p:txBody>
        </p:sp>
      </p:grpSp>
      <p:sp>
        <p:nvSpPr>
          <p:cNvPr name="Freeform 6" id="6"/>
          <p:cNvSpPr/>
          <p:nvPr/>
        </p:nvSpPr>
        <p:spPr>
          <a:xfrm flipH="false" flipV="false" rot="0">
            <a:off x="6579774" y="4851275"/>
            <a:ext cx="11433766" cy="5435725"/>
          </a:xfrm>
          <a:custGeom>
            <a:avLst/>
            <a:gdLst/>
            <a:ahLst/>
            <a:cxnLst/>
            <a:rect r="r" b="b" t="t" l="l"/>
            <a:pathLst>
              <a:path h="5435725" w="11433766">
                <a:moveTo>
                  <a:pt x="0" y="0"/>
                </a:moveTo>
                <a:lnTo>
                  <a:pt x="11433766" y="0"/>
                </a:lnTo>
                <a:lnTo>
                  <a:pt x="11433766" y="5435725"/>
                </a:lnTo>
                <a:lnTo>
                  <a:pt x="0" y="5435725"/>
                </a:lnTo>
                <a:lnTo>
                  <a:pt x="0" y="0"/>
                </a:lnTo>
                <a:close/>
              </a:path>
            </a:pathLst>
          </a:custGeom>
          <a:blipFill>
            <a:blip r:embed="rId3"/>
            <a:stretch>
              <a:fillRect l="0" t="0" r="0" b="0"/>
            </a:stretch>
          </a:blipFill>
        </p:spPr>
      </p:sp>
      <p:sp>
        <p:nvSpPr>
          <p:cNvPr name="TextBox 7" id="7"/>
          <p:cNvSpPr txBox="true"/>
          <p:nvPr/>
        </p:nvSpPr>
        <p:spPr>
          <a:xfrm rot="0">
            <a:off x="1787884" y="270238"/>
            <a:ext cx="14712231" cy="1277620"/>
          </a:xfrm>
          <a:prstGeom prst="rect">
            <a:avLst/>
          </a:prstGeom>
        </p:spPr>
        <p:txBody>
          <a:bodyPr anchor="t" rtlCol="false" tIns="0" lIns="0" bIns="0" rIns="0">
            <a:spAutoFit/>
          </a:bodyPr>
          <a:lstStyle/>
          <a:p>
            <a:pPr algn="ctr" marL="0" indent="0" lvl="0">
              <a:lnSpc>
                <a:spcPts val="9440"/>
              </a:lnSpc>
            </a:pPr>
            <a:r>
              <a:rPr lang="en-US" b="true" sz="8000">
                <a:solidFill>
                  <a:srgbClr val="000000"/>
                </a:solidFill>
                <a:latin typeface="Poppins Semi-Bold"/>
                <a:ea typeface="Poppins Semi-Bold"/>
                <a:cs typeface="Poppins Semi-Bold"/>
                <a:sym typeface="Poppins Semi-Bold"/>
              </a:rPr>
              <a:t>Survey results</a:t>
            </a:r>
          </a:p>
        </p:txBody>
      </p:sp>
      <p:sp>
        <p:nvSpPr>
          <p:cNvPr name="TextBox 8" id="8"/>
          <p:cNvSpPr txBox="true"/>
          <p:nvPr/>
        </p:nvSpPr>
        <p:spPr>
          <a:xfrm rot="0">
            <a:off x="-2344373" y="7511988"/>
            <a:ext cx="12218931" cy="1471930"/>
          </a:xfrm>
          <a:prstGeom prst="rect">
            <a:avLst/>
          </a:prstGeom>
        </p:spPr>
        <p:txBody>
          <a:bodyPr anchor="t" rtlCol="false" tIns="0" lIns="0" bIns="0" rIns="0">
            <a:spAutoFit/>
          </a:bodyPr>
          <a:lstStyle/>
          <a:p>
            <a:pPr algn="ctr">
              <a:lnSpc>
                <a:spcPts val="3919"/>
              </a:lnSpc>
            </a:pPr>
            <a:r>
              <a:rPr lang="en-US" b="true" sz="2799">
                <a:solidFill>
                  <a:srgbClr val="000000"/>
                </a:solidFill>
                <a:latin typeface="Canva Sans Bold"/>
                <a:ea typeface="Canva Sans Bold"/>
                <a:cs typeface="Canva Sans Bold"/>
                <a:sym typeface="Canva Sans Bold"/>
              </a:rPr>
              <a:t>68% of responders were female</a:t>
            </a:r>
          </a:p>
          <a:p>
            <a:pPr algn="ctr">
              <a:lnSpc>
                <a:spcPts val="3919"/>
              </a:lnSpc>
            </a:pPr>
            <a:r>
              <a:rPr lang="en-US" b="true" sz="2799">
                <a:solidFill>
                  <a:srgbClr val="000000"/>
                </a:solidFill>
                <a:latin typeface="Canva Sans Bold"/>
                <a:ea typeface="Canva Sans Bold"/>
                <a:cs typeface="Canva Sans Bold"/>
                <a:sym typeface="Canva Sans Bold"/>
              </a:rPr>
              <a:t>Age group between 18-24</a:t>
            </a:r>
          </a:p>
          <a:p>
            <a:pPr algn="ctr">
              <a:lnSpc>
                <a:spcPts val="3919"/>
              </a:lnSpc>
            </a:pPr>
          </a:p>
        </p:txBody>
      </p:sp>
      <p:sp>
        <p:nvSpPr>
          <p:cNvPr name="TextBox 9" id="9"/>
          <p:cNvSpPr txBox="true"/>
          <p:nvPr/>
        </p:nvSpPr>
        <p:spPr>
          <a:xfrm rot="0">
            <a:off x="4219575" y="1618814"/>
            <a:ext cx="9848850" cy="613410"/>
          </a:xfrm>
          <a:prstGeom prst="rect">
            <a:avLst/>
          </a:prstGeom>
        </p:spPr>
        <p:txBody>
          <a:bodyPr anchor="t" rtlCol="false" tIns="0" lIns="0" bIns="0" rIns="0">
            <a:spAutoFit/>
          </a:bodyPr>
          <a:lstStyle/>
          <a:p>
            <a:pPr algn="ctr">
              <a:lnSpc>
                <a:spcPts val="5040"/>
              </a:lnSpc>
            </a:pPr>
            <a:r>
              <a:rPr lang="en-US" sz="3600" b="true">
                <a:solidFill>
                  <a:srgbClr val="000000"/>
                </a:solidFill>
                <a:latin typeface="Canva Sans Bold"/>
                <a:ea typeface="Canva Sans Bold"/>
                <a:cs typeface="Canva Sans Bold"/>
                <a:sym typeface="Canva Sans Bold"/>
              </a:rPr>
              <a:t>Main purpose</a:t>
            </a:r>
            <a:r>
              <a:rPr lang="en-US" b="true" sz="3600">
                <a:solidFill>
                  <a:srgbClr val="000000"/>
                </a:solidFill>
                <a:latin typeface="Canva Sans Bold"/>
                <a:ea typeface="Canva Sans Bold"/>
                <a:cs typeface="Canva Sans Bold"/>
                <a:sym typeface="Canva Sans Bold"/>
              </a:rPr>
              <a:t> of traveling: Leisure /Vacation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9089739" y="6814582"/>
            <a:ext cx="0" cy="1006252"/>
          </a:xfrm>
          <a:prstGeom prst="line">
            <a:avLst/>
          </a:prstGeom>
          <a:ln cap="flat" w="38100">
            <a:solidFill>
              <a:srgbClr val="F78D00"/>
            </a:solidFill>
            <a:prstDash val="solid"/>
            <a:headEnd type="none" len="sm" w="sm"/>
            <a:tailEnd type="none" len="sm" w="sm"/>
          </a:ln>
        </p:spPr>
      </p:sp>
      <p:grpSp>
        <p:nvGrpSpPr>
          <p:cNvPr name="Group 3" id="3"/>
          <p:cNvGrpSpPr/>
          <p:nvPr/>
        </p:nvGrpSpPr>
        <p:grpSpPr>
          <a:xfrm rot="0">
            <a:off x="-514816" y="2707612"/>
            <a:ext cx="4527302" cy="7869190"/>
            <a:chOff x="0" y="0"/>
            <a:chExt cx="1155545" cy="2008526"/>
          </a:xfrm>
        </p:grpSpPr>
        <p:sp>
          <p:nvSpPr>
            <p:cNvPr name="Freeform 4" id="4"/>
            <p:cNvSpPr/>
            <p:nvPr/>
          </p:nvSpPr>
          <p:spPr>
            <a:xfrm flipH="false" flipV="false" rot="0">
              <a:off x="0" y="0"/>
              <a:ext cx="1155545" cy="2008526"/>
            </a:xfrm>
            <a:custGeom>
              <a:avLst/>
              <a:gdLst/>
              <a:ahLst/>
              <a:cxnLst/>
              <a:rect r="r" b="b" t="t" l="l"/>
              <a:pathLst>
                <a:path h="2008526" w="1155545">
                  <a:moveTo>
                    <a:pt x="85503" y="0"/>
                  </a:moveTo>
                  <a:lnTo>
                    <a:pt x="1070043" y="0"/>
                  </a:lnTo>
                  <a:cubicBezTo>
                    <a:pt x="1092719" y="0"/>
                    <a:pt x="1114467" y="9008"/>
                    <a:pt x="1130502" y="25043"/>
                  </a:cubicBezTo>
                  <a:cubicBezTo>
                    <a:pt x="1146537" y="41078"/>
                    <a:pt x="1155545" y="62826"/>
                    <a:pt x="1155545" y="85503"/>
                  </a:cubicBezTo>
                  <a:lnTo>
                    <a:pt x="1155545" y="1923024"/>
                  </a:lnTo>
                  <a:cubicBezTo>
                    <a:pt x="1155545" y="1970245"/>
                    <a:pt x="1117264" y="2008526"/>
                    <a:pt x="1070043" y="2008526"/>
                  </a:cubicBezTo>
                  <a:lnTo>
                    <a:pt x="85503" y="2008526"/>
                  </a:lnTo>
                  <a:cubicBezTo>
                    <a:pt x="38281" y="2008526"/>
                    <a:pt x="0" y="1970245"/>
                    <a:pt x="0" y="1923024"/>
                  </a:cubicBezTo>
                  <a:lnTo>
                    <a:pt x="0" y="85503"/>
                  </a:lnTo>
                  <a:cubicBezTo>
                    <a:pt x="0" y="38281"/>
                    <a:pt x="38281" y="0"/>
                    <a:pt x="85503" y="0"/>
                  </a:cubicBezTo>
                  <a:close/>
                </a:path>
              </a:pathLst>
            </a:custGeom>
            <a:blipFill>
              <a:blip r:embed="rId2"/>
              <a:stretch>
                <a:fillRect l="-80199" t="0" r="-80199" b="0"/>
              </a:stretch>
            </a:blipFill>
          </p:spPr>
        </p:sp>
      </p:grpSp>
      <p:grpSp>
        <p:nvGrpSpPr>
          <p:cNvPr name="Group 5" id="5"/>
          <p:cNvGrpSpPr/>
          <p:nvPr/>
        </p:nvGrpSpPr>
        <p:grpSpPr>
          <a:xfrm rot="0">
            <a:off x="4200292" y="2707612"/>
            <a:ext cx="4198573" cy="6295987"/>
            <a:chOff x="0" y="0"/>
            <a:chExt cx="1071641" cy="1606983"/>
          </a:xfrm>
        </p:grpSpPr>
        <p:sp>
          <p:nvSpPr>
            <p:cNvPr name="Freeform 6" id="6"/>
            <p:cNvSpPr/>
            <p:nvPr/>
          </p:nvSpPr>
          <p:spPr>
            <a:xfrm flipH="false" flipV="false" rot="0">
              <a:off x="0" y="0"/>
              <a:ext cx="1071641" cy="1606983"/>
            </a:xfrm>
            <a:custGeom>
              <a:avLst/>
              <a:gdLst/>
              <a:ahLst/>
              <a:cxnLst/>
              <a:rect r="r" b="b" t="t" l="l"/>
              <a:pathLst>
                <a:path h="1606983" w="1071641">
                  <a:moveTo>
                    <a:pt x="92197" y="0"/>
                  </a:moveTo>
                  <a:lnTo>
                    <a:pt x="979444" y="0"/>
                  </a:lnTo>
                  <a:cubicBezTo>
                    <a:pt x="1030363" y="0"/>
                    <a:pt x="1071641" y="41278"/>
                    <a:pt x="1071641" y="92197"/>
                  </a:cubicBezTo>
                  <a:lnTo>
                    <a:pt x="1071641" y="1514786"/>
                  </a:lnTo>
                  <a:cubicBezTo>
                    <a:pt x="1071641" y="1565705"/>
                    <a:pt x="1030363" y="1606983"/>
                    <a:pt x="979444" y="1606983"/>
                  </a:cubicBezTo>
                  <a:lnTo>
                    <a:pt x="92197" y="1606983"/>
                  </a:lnTo>
                  <a:cubicBezTo>
                    <a:pt x="41278" y="1606983"/>
                    <a:pt x="0" y="1565705"/>
                    <a:pt x="0" y="1514786"/>
                  </a:cubicBezTo>
                  <a:lnTo>
                    <a:pt x="0" y="92197"/>
                  </a:lnTo>
                  <a:cubicBezTo>
                    <a:pt x="0" y="41278"/>
                    <a:pt x="41278" y="0"/>
                    <a:pt x="92197" y="0"/>
                  </a:cubicBezTo>
                  <a:close/>
                </a:path>
              </a:pathLst>
            </a:custGeom>
            <a:blipFill>
              <a:blip r:embed="rId3"/>
              <a:stretch>
                <a:fillRect l="-62326" t="-16536" r="-99476" b="0"/>
              </a:stretch>
            </a:blipFill>
          </p:spPr>
        </p:sp>
      </p:grpSp>
      <p:grpSp>
        <p:nvGrpSpPr>
          <p:cNvPr name="Group 7" id="7"/>
          <p:cNvGrpSpPr/>
          <p:nvPr/>
        </p:nvGrpSpPr>
        <p:grpSpPr>
          <a:xfrm rot="0">
            <a:off x="16198993" y="8676608"/>
            <a:ext cx="3220784" cy="3220784"/>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F78D00"/>
              </a:solidFill>
              <a:prstDash val="lgDash"/>
              <a:miter/>
            </a:ln>
          </p:spPr>
        </p:sp>
        <p:sp>
          <p:nvSpPr>
            <p:cNvPr name="TextBox 9" id="9"/>
            <p:cNvSpPr txBox="true"/>
            <p:nvPr/>
          </p:nvSpPr>
          <p:spPr>
            <a:xfrm>
              <a:off x="76200" y="19050"/>
              <a:ext cx="660400" cy="717550"/>
            </a:xfrm>
            <a:prstGeom prst="rect">
              <a:avLst/>
            </a:prstGeom>
          </p:spPr>
          <p:txBody>
            <a:bodyPr anchor="ctr" rtlCol="false" tIns="50800" lIns="50800" bIns="50800" rIns="50800"/>
            <a:lstStyle/>
            <a:p>
              <a:pPr algn="ctr">
                <a:lnSpc>
                  <a:spcPts val="2799"/>
                </a:lnSpc>
              </a:pPr>
            </a:p>
          </p:txBody>
        </p:sp>
      </p:grpSp>
      <p:grpSp>
        <p:nvGrpSpPr>
          <p:cNvPr name="Group 10" id="10"/>
          <p:cNvGrpSpPr/>
          <p:nvPr/>
        </p:nvGrpSpPr>
        <p:grpSpPr>
          <a:xfrm rot="0">
            <a:off x="14406721" y="2278784"/>
            <a:ext cx="557663" cy="557663"/>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F78D00"/>
              </a:solidFill>
              <a:prstDash val="lgDash"/>
              <a:miter/>
            </a:ln>
          </p:spPr>
        </p:sp>
        <p:sp>
          <p:nvSpPr>
            <p:cNvPr name="TextBox 12" id="12"/>
            <p:cNvSpPr txBox="true"/>
            <p:nvPr/>
          </p:nvSpPr>
          <p:spPr>
            <a:xfrm>
              <a:off x="76200" y="19050"/>
              <a:ext cx="660400" cy="717550"/>
            </a:xfrm>
            <a:prstGeom prst="rect">
              <a:avLst/>
            </a:prstGeom>
          </p:spPr>
          <p:txBody>
            <a:bodyPr anchor="ctr" rtlCol="false" tIns="50800" lIns="50800" bIns="50800" rIns="50800"/>
            <a:lstStyle/>
            <a:p>
              <a:pPr algn="ctr">
                <a:lnSpc>
                  <a:spcPts val="2799"/>
                </a:lnSpc>
              </a:pPr>
            </a:p>
          </p:txBody>
        </p:sp>
      </p:grpSp>
      <p:grpSp>
        <p:nvGrpSpPr>
          <p:cNvPr name="Group 13" id="13"/>
          <p:cNvGrpSpPr/>
          <p:nvPr/>
        </p:nvGrpSpPr>
        <p:grpSpPr>
          <a:xfrm rot="0">
            <a:off x="16418778" y="8896393"/>
            <a:ext cx="2781213" cy="2781213"/>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4A57"/>
            </a:solidFill>
          </p:spPr>
        </p:sp>
        <p:sp>
          <p:nvSpPr>
            <p:cNvPr name="TextBox 15" id="15"/>
            <p:cNvSpPr txBox="true"/>
            <p:nvPr/>
          </p:nvSpPr>
          <p:spPr>
            <a:xfrm>
              <a:off x="76200" y="19050"/>
              <a:ext cx="660400" cy="717550"/>
            </a:xfrm>
            <a:prstGeom prst="rect">
              <a:avLst/>
            </a:prstGeom>
          </p:spPr>
          <p:txBody>
            <a:bodyPr anchor="ctr" rtlCol="false" tIns="50800" lIns="50800" bIns="50800" rIns="50800"/>
            <a:lstStyle/>
            <a:p>
              <a:pPr algn="ctr">
                <a:lnSpc>
                  <a:spcPts val="2799"/>
                </a:lnSpc>
              </a:pPr>
            </a:p>
          </p:txBody>
        </p:sp>
      </p:grpSp>
      <p:grpSp>
        <p:nvGrpSpPr>
          <p:cNvPr name="Group 16" id="16"/>
          <p:cNvGrpSpPr/>
          <p:nvPr/>
        </p:nvGrpSpPr>
        <p:grpSpPr>
          <a:xfrm rot="0">
            <a:off x="14471065" y="2343127"/>
            <a:ext cx="428976" cy="428976"/>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4A57"/>
            </a:solidFill>
          </p:spPr>
        </p:sp>
        <p:sp>
          <p:nvSpPr>
            <p:cNvPr name="TextBox 18" id="18"/>
            <p:cNvSpPr txBox="true"/>
            <p:nvPr/>
          </p:nvSpPr>
          <p:spPr>
            <a:xfrm>
              <a:off x="76200" y="19050"/>
              <a:ext cx="660400" cy="717550"/>
            </a:xfrm>
            <a:prstGeom prst="rect">
              <a:avLst/>
            </a:prstGeom>
          </p:spPr>
          <p:txBody>
            <a:bodyPr anchor="ctr" rtlCol="false" tIns="50800" lIns="50800" bIns="50800" rIns="50800"/>
            <a:lstStyle/>
            <a:p>
              <a:pPr algn="ctr">
                <a:lnSpc>
                  <a:spcPts val="2799"/>
                </a:lnSpc>
              </a:pPr>
            </a:p>
          </p:txBody>
        </p:sp>
      </p:grpSp>
      <p:sp>
        <p:nvSpPr>
          <p:cNvPr name="TextBox 19" id="19"/>
          <p:cNvSpPr txBox="true"/>
          <p:nvPr/>
        </p:nvSpPr>
        <p:spPr>
          <a:xfrm rot="0">
            <a:off x="1028700" y="1139246"/>
            <a:ext cx="2849608" cy="341324"/>
          </a:xfrm>
          <a:prstGeom prst="rect">
            <a:avLst/>
          </a:prstGeom>
        </p:spPr>
        <p:txBody>
          <a:bodyPr anchor="t" rtlCol="false" tIns="0" lIns="0" bIns="0" rIns="0">
            <a:spAutoFit/>
          </a:bodyPr>
          <a:lstStyle/>
          <a:p>
            <a:pPr algn="l" marL="0" indent="0" lvl="0">
              <a:lnSpc>
                <a:spcPts val="2314"/>
              </a:lnSpc>
              <a:spcBef>
                <a:spcPct val="0"/>
              </a:spcBef>
            </a:pPr>
            <a:r>
              <a:rPr lang="en-US" b="true" sz="2543">
                <a:solidFill>
                  <a:srgbClr val="000000"/>
                </a:solidFill>
                <a:latin typeface="Poppins Semi-Bold"/>
                <a:ea typeface="Poppins Semi-Bold"/>
                <a:cs typeface="Poppins Semi-Bold"/>
                <a:sym typeface="Poppins Semi-Bold"/>
              </a:rPr>
              <a:t>Data Minds</a:t>
            </a:r>
          </a:p>
        </p:txBody>
      </p:sp>
      <p:sp>
        <p:nvSpPr>
          <p:cNvPr name="TextBox 20" id="20"/>
          <p:cNvSpPr txBox="true"/>
          <p:nvPr/>
        </p:nvSpPr>
        <p:spPr>
          <a:xfrm rot="0">
            <a:off x="9108789" y="2437100"/>
            <a:ext cx="7850596" cy="3211332"/>
          </a:xfrm>
          <a:prstGeom prst="rect">
            <a:avLst/>
          </a:prstGeom>
        </p:spPr>
        <p:txBody>
          <a:bodyPr anchor="t" rtlCol="false" tIns="0" lIns="0" bIns="0" rIns="0">
            <a:spAutoFit/>
          </a:bodyPr>
          <a:lstStyle/>
          <a:p>
            <a:pPr algn="l" marL="0" indent="0" lvl="0">
              <a:lnSpc>
                <a:spcPts val="8189"/>
              </a:lnSpc>
            </a:pPr>
            <a:r>
              <a:rPr lang="en-US" b="true" sz="7582">
                <a:solidFill>
                  <a:srgbClr val="000000"/>
                </a:solidFill>
                <a:latin typeface="Poppins Semi-Bold"/>
                <a:ea typeface="Poppins Semi-Bold"/>
                <a:cs typeface="Poppins Semi-Bold"/>
                <a:sym typeface="Poppins Semi-Bold"/>
              </a:rPr>
              <a:t>What we seek to find with this analysis?</a:t>
            </a:r>
          </a:p>
        </p:txBody>
      </p:sp>
      <p:sp>
        <p:nvSpPr>
          <p:cNvPr name="TextBox 21" id="21"/>
          <p:cNvSpPr txBox="true"/>
          <p:nvPr/>
        </p:nvSpPr>
        <p:spPr>
          <a:xfrm rot="0">
            <a:off x="9200727" y="5874105"/>
            <a:ext cx="7218051" cy="2491105"/>
          </a:xfrm>
          <a:prstGeom prst="rect">
            <a:avLst/>
          </a:prstGeom>
        </p:spPr>
        <p:txBody>
          <a:bodyPr anchor="t" rtlCol="false" tIns="0" lIns="0" bIns="0" rIns="0">
            <a:spAutoFit/>
          </a:bodyPr>
          <a:lstStyle/>
          <a:p>
            <a:pPr algn="l" marL="0" indent="0" lvl="0">
              <a:lnSpc>
                <a:spcPts val="3919"/>
              </a:lnSpc>
              <a:spcBef>
                <a:spcPct val="0"/>
              </a:spcBef>
            </a:pPr>
            <a:r>
              <a:rPr lang="en-US" sz="2799">
                <a:solidFill>
                  <a:srgbClr val="000000">
                    <a:alpha val="80000"/>
                  </a:srgbClr>
                </a:solidFill>
                <a:latin typeface="Poppins"/>
                <a:ea typeface="Poppins"/>
                <a:cs typeface="Poppins"/>
                <a:sym typeface="Poppins"/>
              </a:rPr>
              <a:t>With</a:t>
            </a:r>
            <a:r>
              <a:rPr lang="en-US" sz="2799" strike="noStrike" u="none">
                <a:solidFill>
                  <a:srgbClr val="000000">
                    <a:alpha val="80000"/>
                  </a:srgbClr>
                </a:solidFill>
                <a:latin typeface="Poppins"/>
                <a:ea typeface="Poppins"/>
                <a:cs typeface="Poppins"/>
                <a:sym typeface="Poppins"/>
              </a:rPr>
              <a:t> this analysis, we aim to understand the behavioral patterns of tourists, identify peak seasons, and evaluate the economic and social impact of tourism in selected regions.</a:t>
            </a:r>
          </a:p>
        </p:txBody>
      </p:sp>
      <p:grpSp>
        <p:nvGrpSpPr>
          <p:cNvPr name="Group 22" id="22"/>
          <p:cNvGrpSpPr/>
          <p:nvPr/>
        </p:nvGrpSpPr>
        <p:grpSpPr>
          <a:xfrm rot="0">
            <a:off x="14137720" y="1033434"/>
            <a:ext cx="3121580" cy="514895"/>
            <a:chOff x="0" y="0"/>
            <a:chExt cx="1036428" cy="170955"/>
          </a:xfrm>
        </p:grpSpPr>
        <p:sp>
          <p:nvSpPr>
            <p:cNvPr name="Freeform 23" id="23"/>
            <p:cNvSpPr/>
            <p:nvPr/>
          </p:nvSpPr>
          <p:spPr>
            <a:xfrm flipH="false" flipV="false" rot="0">
              <a:off x="0" y="0"/>
              <a:ext cx="1036428" cy="170955"/>
            </a:xfrm>
            <a:custGeom>
              <a:avLst/>
              <a:gdLst/>
              <a:ahLst/>
              <a:cxnLst/>
              <a:rect r="r" b="b" t="t" l="l"/>
              <a:pathLst>
                <a:path h="170955" w="1036428">
                  <a:moveTo>
                    <a:pt x="85478" y="0"/>
                  </a:moveTo>
                  <a:lnTo>
                    <a:pt x="950950" y="0"/>
                  </a:lnTo>
                  <a:cubicBezTo>
                    <a:pt x="973620" y="0"/>
                    <a:pt x="995362" y="9006"/>
                    <a:pt x="1011392" y="25036"/>
                  </a:cubicBezTo>
                  <a:cubicBezTo>
                    <a:pt x="1027422" y="41066"/>
                    <a:pt x="1036428" y="62808"/>
                    <a:pt x="1036428" y="85478"/>
                  </a:cubicBezTo>
                  <a:lnTo>
                    <a:pt x="1036428" y="85478"/>
                  </a:lnTo>
                  <a:cubicBezTo>
                    <a:pt x="1036428" y="132686"/>
                    <a:pt x="998158" y="170955"/>
                    <a:pt x="950950" y="170955"/>
                  </a:cubicBezTo>
                  <a:lnTo>
                    <a:pt x="85478" y="170955"/>
                  </a:lnTo>
                  <a:cubicBezTo>
                    <a:pt x="62808" y="170955"/>
                    <a:pt x="41066" y="161950"/>
                    <a:pt x="25036" y="145920"/>
                  </a:cubicBezTo>
                  <a:cubicBezTo>
                    <a:pt x="9006" y="129889"/>
                    <a:pt x="0" y="108148"/>
                    <a:pt x="0" y="85478"/>
                  </a:cubicBezTo>
                  <a:lnTo>
                    <a:pt x="0" y="85478"/>
                  </a:lnTo>
                  <a:cubicBezTo>
                    <a:pt x="0" y="62808"/>
                    <a:pt x="9006" y="41066"/>
                    <a:pt x="25036" y="25036"/>
                  </a:cubicBezTo>
                  <a:cubicBezTo>
                    <a:pt x="41066" y="9006"/>
                    <a:pt x="62808" y="0"/>
                    <a:pt x="85478" y="0"/>
                  </a:cubicBezTo>
                  <a:close/>
                </a:path>
              </a:pathLst>
            </a:custGeom>
            <a:solidFill>
              <a:srgbClr val="184A57"/>
            </a:solidFill>
          </p:spPr>
        </p:sp>
        <p:sp>
          <p:nvSpPr>
            <p:cNvPr name="TextBox 24" id="24"/>
            <p:cNvSpPr txBox="true"/>
            <p:nvPr/>
          </p:nvSpPr>
          <p:spPr>
            <a:xfrm>
              <a:off x="0" y="-57150"/>
              <a:ext cx="1036428" cy="228105"/>
            </a:xfrm>
            <a:prstGeom prst="rect">
              <a:avLst/>
            </a:prstGeom>
          </p:spPr>
          <p:txBody>
            <a:bodyPr anchor="ctr" rtlCol="false" tIns="50800" lIns="50800" bIns="50800" rIns="50800"/>
            <a:lstStyle/>
            <a:p>
              <a:pPr algn="ctr">
                <a:lnSpc>
                  <a:spcPts val="2799"/>
                </a:lnSpc>
              </a:pPr>
            </a:p>
          </p:txBody>
        </p:sp>
      </p:grpSp>
      <p:sp>
        <p:nvSpPr>
          <p:cNvPr name="Freeform 25" id="25"/>
          <p:cNvSpPr/>
          <p:nvPr/>
        </p:nvSpPr>
        <p:spPr>
          <a:xfrm flipH="false" flipV="false" rot="0">
            <a:off x="16827536" y="1128625"/>
            <a:ext cx="332410" cy="332410"/>
          </a:xfrm>
          <a:custGeom>
            <a:avLst/>
            <a:gdLst/>
            <a:ahLst/>
            <a:cxnLst/>
            <a:rect r="r" b="b" t="t" l="l"/>
            <a:pathLst>
              <a:path h="332410" w="332410">
                <a:moveTo>
                  <a:pt x="0" y="0"/>
                </a:moveTo>
                <a:lnTo>
                  <a:pt x="332410" y="0"/>
                </a:lnTo>
                <a:lnTo>
                  <a:pt x="332410" y="332410"/>
                </a:lnTo>
                <a:lnTo>
                  <a:pt x="0" y="3324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6" id="26"/>
          <p:cNvSpPr txBox="true"/>
          <p:nvPr/>
        </p:nvSpPr>
        <p:spPr>
          <a:xfrm rot="0">
            <a:off x="14406721" y="1082919"/>
            <a:ext cx="1506587" cy="358775"/>
          </a:xfrm>
          <a:prstGeom prst="rect">
            <a:avLst/>
          </a:prstGeom>
        </p:spPr>
        <p:txBody>
          <a:bodyPr anchor="t" rtlCol="false" tIns="0" lIns="0" bIns="0" rIns="0">
            <a:spAutoFit/>
          </a:bodyPr>
          <a:lstStyle/>
          <a:p>
            <a:pPr algn="l">
              <a:lnSpc>
                <a:spcPts val="2799"/>
              </a:lnSpc>
            </a:pPr>
            <a:r>
              <a:rPr lang="en-US" sz="1999">
                <a:solidFill>
                  <a:srgbClr val="FFFFFF"/>
                </a:solidFill>
                <a:latin typeface="Poppins"/>
                <a:ea typeface="Poppins"/>
                <a:cs typeface="Poppins"/>
                <a:sym typeface="Poppins"/>
              </a:rPr>
              <a:t>Search...</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303197" y="1033434"/>
            <a:ext cx="1411442" cy="514895"/>
            <a:chOff x="0" y="0"/>
            <a:chExt cx="468627" cy="170955"/>
          </a:xfrm>
        </p:grpSpPr>
        <p:sp>
          <p:nvSpPr>
            <p:cNvPr name="Freeform 3" id="3"/>
            <p:cNvSpPr/>
            <p:nvPr/>
          </p:nvSpPr>
          <p:spPr>
            <a:xfrm flipH="false" flipV="false" rot="0">
              <a:off x="0" y="0"/>
              <a:ext cx="468627" cy="170955"/>
            </a:xfrm>
            <a:custGeom>
              <a:avLst/>
              <a:gdLst/>
              <a:ahLst/>
              <a:cxnLst/>
              <a:rect r="r" b="b" t="t" l="l"/>
              <a:pathLst>
                <a:path h="170955" w="468627">
                  <a:moveTo>
                    <a:pt x="85478" y="0"/>
                  </a:moveTo>
                  <a:lnTo>
                    <a:pt x="383150" y="0"/>
                  </a:lnTo>
                  <a:cubicBezTo>
                    <a:pt x="430358" y="0"/>
                    <a:pt x="468627" y="38270"/>
                    <a:pt x="468627" y="85478"/>
                  </a:cubicBezTo>
                  <a:lnTo>
                    <a:pt x="468627" y="85478"/>
                  </a:lnTo>
                  <a:cubicBezTo>
                    <a:pt x="468627" y="108148"/>
                    <a:pt x="459622" y="129889"/>
                    <a:pt x="443591" y="145920"/>
                  </a:cubicBezTo>
                  <a:cubicBezTo>
                    <a:pt x="427561" y="161950"/>
                    <a:pt x="405820" y="170955"/>
                    <a:pt x="383150" y="170955"/>
                  </a:cubicBezTo>
                  <a:lnTo>
                    <a:pt x="85478" y="170955"/>
                  </a:lnTo>
                  <a:cubicBezTo>
                    <a:pt x="62808" y="170955"/>
                    <a:pt x="41066" y="161950"/>
                    <a:pt x="25036" y="145920"/>
                  </a:cubicBezTo>
                  <a:cubicBezTo>
                    <a:pt x="9006" y="129889"/>
                    <a:pt x="0" y="108148"/>
                    <a:pt x="0" y="85478"/>
                  </a:cubicBezTo>
                  <a:lnTo>
                    <a:pt x="0" y="85478"/>
                  </a:lnTo>
                  <a:cubicBezTo>
                    <a:pt x="0" y="62808"/>
                    <a:pt x="9006" y="41066"/>
                    <a:pt x="25036" y="25036"/>
                  </a:cubicBezTo>
                  <a:cubicBezTo>
                    <a:pt x="41066" y="9006"/>
                    <a:pt x="62808" y="0"/>
                    <a:pt x="85478" y="0"/>
                  </a:cubicBezTo>
                  <a:close/>
                </a:path>
              </a:pathLst>
            </a:custGeom>
            <a:solidFill>
              <a:srgbClr val="F78D00"/>
            </a:solidFill>
          </p:spPr>
        </p:sp>
        <p:sp>
          <p:nvSpPr>
            <p:cNvPr name="TextBox 4" id="4"/>
            <p:cNvSpPr txBox="true"/>
            <p:nvPr/>
          </p:nvSpPr>
          <p:spPr>
            <a:xfrm>
              <a:off x="0" y="-57150"/>
              <a:ext cx="468627" cy="22810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0">
            <a:off x="16993741" y="2335649"/>
            <a:ext cx="2425214" cy="242521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F78D00"/>
              </a:solidFill>
              <a:prstDash val="lgDash"/>
              <a:miter/>
            </a:ln>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0">
            <a:off x="17159237" y="2501145"/>
            <a:ext cx="2094222" cy="209422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4A57"/>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778800" y="2923787"/>
            <a:ext cx="1110298" cy="111029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F78D00"/>
              </a:solidFill>
              <a:prstDash val="lgDash"/>
              <a:miter/>
            </a:ln>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2799"/>
                </a:lnSpc>
              </a:pPr>
            </a:p>
          </p:txBody>
        </p:sp>
      </p:grpSp>
      <p:grpSp>
        <p:nvGrpSpPr>
          <p:cNvPr name="Group 14" id="14"/>
          <p:cNvGrpSpPr/>
          <p:nvPr/>
        </p:nvGrpSpPr>
        <p:grpSpPr>
          <a:xfrm rot="0">
            <a:off x="854566" y="2999554"/>
            <a:ext cx="958765" cy="958765"/>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4A57"/>
            </a:solidFill>
          </p:spPr>
        </p:sp>
        <p:sp>
          <p:nvSpPr>
            <p:cNvPr name="TextBox 16" id="16"/>
            <p:cNvSpPr txBox="true"/>
            <p:nvPr/>
          </p:nvSpPr>
          <p:spPr>
            <a:xfrm>
              <a:off x="76200" y="19050"/>
              <a:ext cx="660400" cy="717550"/>
            </a:xfrm>
            <a:prstGeom prst="rect">
              <a:avLst/>
            </a:prstGeom>
          </p:spPr>
          <p:txBody>
            <a:bodyPr anchor="ctr" rtlCol="false" tIns="50800" lIns="50800" bIns="50800" rIns="50800"/>
            <a:lstStyle/>
            <a:p>
              <a:pPr algn="ctr">
                <a:lnSpc>
                  <a:spcPts val="2799"/>
                </a:lnSpc>
              </a:pPr>
            </a:p>
          </p:txBody>
        </p:sp>
      </p:grpSp>
      <p:sp>
        <p:nvSpPr>
          <p:cNvPr name="TextBox 17" id="17"/>
          <p:cNvSpPr txBox="true"/>
          <p:nvPr/>
        </p:nvSpPr>
        <p:spPr>
          <a:xfrm rot="0">
            <a:off x="1028700" y="1139246"/>
            <a:ext cx="2849608" cy="341324"/>
          </a:xfrm>
          <a:prstGeom prst="rect">
            <a:avLst/>
          </a:prstGeom>
        </p:spPr>
        <p:txBody>
          <a:bodyPr anchor="t" rtlCol="false" tIns="0" lIns="0" bIns="0" rIns="0">
            <a:spAutoFit/>
          </a:bodyPr>
          <a:lstStyle/>
          <a:p>
            <a:pPr algn="l" marL="0" indent="0" lvl="0">
              <a:lnSpc>
                <a:spcPts val="2314"/>
              </a:lnSpc>
              <a:spcBef>
                <a:spcPct val="0"/>
              </a:spcBef>
            </a:pPr>
            <a:r>
              <a:rPr lang="en-US" b="true" sz="2543">
                <a:solidFill>
                  <a:srgbClr val="000000"/>
                </a:solidFill>
                <a:latin typeface="Poppins Semi-Bold"/>
                <a:ea typeface="Poppins Semi-Bold"/>
                <a:cs typeface="Poppins Semi-Bold"/>
                <a:sym typeface="Poppins Semi-Bold"/>
              </a:rPr>
              <a:t>Data Minds</a:t>
            </a:r>
          </a:p>
        </p:txBody>
      </p:sp>
      <p:sp>
        <p:nvSpPr>
          <p:cNvPr name="TextBox 18" id="18"/>
          <p:cNvSpPr txBox="true"/>
          <p:nvPr/>
        </p:nvSpPr>
        <p:spPr>
          <a:xfrm rot="0">
            <a:off x="3124195" y="2750548"/>
            <a:ext cx="12039611" cy="1207770"/>
          </a:xfrm>
          <a:prstGeom prst="rect">
            <a:avLst/>
          </a:prstGeom>
        </p:spPr>
        <p:txBody>
          <a:bodyPr anchor="t" rtlCol="false" tIns="0" lIns="0" bIns="0" rIns="0">
            <a:spAutoFit/>
          </a:bodyPr>
          <a:lstStyle/>
          <a:p>
            <a:pPr algn="ctr" marL="0" indent="0" lvl="0">
              <a:lnSpc>
                <a:spcPts val="8640"/>
              </a:lnSpc>
            </a:pPr>
            <a:r>
              <a:rPr lang="en-US" b="true" sz="8000">
                <a:solidFill>
                  <a:srgbClr val="000000"/>
                </a:solidFill>
                <a:latin typeface="Poppins Semi-Bold"/>
                <a:ea typeface="Poppins Semi-Bold"/>
                <a:cs typeface="Poppins Semi-Bold"/>
                <a:sym typeface="Poppins Semi-Bold"/>
              </a:rPr>
              <a:t>How will we achieve it?</a:t>
            </a:r>
          </a:p>
        </p:txBody>
      </p:sp>
      <p:sp>
        <p:nvSpPr>
          <p:cNvPr name="TextBox 19" id="19"/>
          <p:cNvSpPr txBox="true"/>
          <p:nvPr/>
        </p:nvSpPr>
        <p:spPr>
          <a:xfrm rot="0">
            <a:off x="2882263" y="4340912"/>
            <a:ext cx="12523473" cy="960120"/>
          </a:xfrm>
          <a:prstGeom prst="rect">
            <a:avLst/>
          </a:prstGeom>
        </p:spPr>
        <p:txBody>
          <a:bodyPr anchor="t" rtlCol="false" tIns="0" lIns="0" bIns="0" rIns="0">
            <a:spAutoFit/>
          </a:bodyPr>
          <a:lstStyle/>
          <a:p>
            <a:pPr algn="ctr" marL="0" indent="0" lvl="0">
              <a:lnSpc>
                <a:spcPts val="3779"/>
              </a:lnSpc>
              <a:spcBef>
                <a:spcPct val="0"/>
              </a:spcBef>
            </a:pPr>
            <a:r>
              <a:rPr lang="en-US" sz="2699">
                <a:solidFill>
                  <a:srgbClr val="000000">
                    <a:alpha val="80000"/>
                  </a:srgbClr>
                </a:solidFill>
                <a:latin typeface="Poppins"/>
                <a:ea typeface="Poppins"/>
                <a:cs typeface="Poppins"/>
                <a:sym typeface="Poppins"/>
              </a:rPr>
              <a:t>T</a:t>
            </a:r>
            <a:r>
              <a:rPr lang="en-US" sz="2699" strike="noStrike" u="none">
                <a:solidFill>
                  <a:srgbClr val="000000">
                    <a:alpha val="80000"/>
                  </a:srgbClr>
                </a:solidFill>
                <a:latin typeface="Poppins"/>
                <a:ea typeface="Poppins"/>
                <a:cs typeface="Poppins"/>
                <a:sym typeface="Poppins"/>
              </a:rPr>
              <a:t>o achieve this goal, we will use GPT tools in combination with data analysis using Python and cluster models.</a:t>
            </a:r>
          </a:p>
        </p:txBody>
      </p:sp>
      <p:sp>
        <p:nvSpPr>
          <p:cNvPr name="TextBox 20" id="20"/>
          <p:cNvSpPr txBox="true"/>
          <p:nvPr/>
        </p:nvSpPr>
        <p:spPr>
          <a:xfrm rot="0">
            <a:off x="6731259" y="2273484"/>
            <a:ext cx="4961484" cy="706946"/>
          </a:xfrm>
          <a:prstGeom prst="rect">
            <a:avLst/>
          </a:prstGeom>
        </p:spPr>
        <p:txBody>
          <a:bodyPr anchor="t" rtlCol="false" tIns="0" lIns="0" bIns="0" rIns="0">
            <a:spAutoFit/>
          </a:bodyPr>
          <a:lstStyle/>
          <a:p>
            <a:pPr algn="ctr" marL="0" indent="0" lvl="0">
              <a:lnSpc>
                <a:spcPts val="5270"/>
              </a:lnSpc>
            </a:pPr>
            <a:r>
              <a:rPr lang="en-US" sz="5218">
                <a:solidFill>
                  <a:srgbClr val="F78D00"/>
                </a:solidFill>
                <a:latin typeface="Playlist Script"/>
                <a:ea typeface="Playlist Script"/>
                <a:cs typeface="Playlist Script"/>
                <a:sym typeface="Playlist Script"/>
              </a:rPr>
              <a:t>Tourism Research</a:t>
            </a:r>
          </a:p>
        </p:txBody>
      </p:sp>
      <p:grpSp>
        <p:nvGrpSpPr>
          <p:cNvPr name="Group 21" id="21"/>
          <p:cNvGrpSpPr/>
          <p:nvPr/>
        </p:nvGrpSpPr>
        <p:grpSpPr>
          <a:xfrm rot="0">
            <a:off x="14137720" y="1033434"/>
            <a:ext cx="3121580" cy="514895"/>
            <a:chOff x="0" y="0"/>
            <a:chExt cx="1036428" cy="170955"/>
          </a:xfrm>
        </p:grpSpPr>
        <p:sp>
          <p:nvSpPr>
            <p:cNvPr name="Freeform 22" id="22"/>
            <p:cNvSpPr/>
            <p:nvPr/>
          </p:nvSpPr>
          <p:spPr>
            <a:xfrm flipH="false" flipV="false" rot="0">
              <a:off x="0" y="0"/>
              <a:ext cx="1036428" cy="170955"/>
            </a:xfrm>
            <a:custGeom>
              <a:avLst/>
              <a:gdLst/>
              <a:ahLst/>
              <a:cxnLst/>
              <a:rect r="r" b="b" t="t" l="l"/>
              <a:pathLst>
                <a:path h="170955" w="1036428">
                  <a:moveTo>
                    <a:pt x="85478" y="0"/>
                  </a:moveTo>
                  <a:lnTo>
                    <a:pt x="950950" y="0"/>
                  </a:lnTo>
                  <a:cubicBezTo>
                    <a:pt x="973620" y="0"/>
                    <a:pt x="995362" y="9006"/>
                    <a:pt x="1011392" y="25036"/>
                  </a:cubicBezTo>
                  <a:cubicBezTo>
                    <a:pt x="1027422" y="41066"/>
                    <a:pt x="1036428" y="62808"/>
                    <a:pt x="1036428" y="85478"/>
                  </a:cubicBezTo>
                  <a:lnTo>
                    <a:pt x="1036428" y="85478"/>
                  </a:lnTo>
                  <a:cubicBezTo>
                    <a:pt x="1036428" y="132686"/>
                    <a:pt x="998158" y="170955"/>
                    <a:pt x="950950" y="170955"/>
                  </a:cubicBezTo>
                  <a:lnTo>
                    <a:pt x="85478" y="170955"/>
                  </a:lnTo>
                  <a:cubicBezTo>
                    <a:pt x="62808" y="170955"/>
                    <a:pt x="41066" y="161950"/>
                    <a:pt x="25036" y="145920"/>
                  </a:cubicBezTo>
                  <a:cubicBezTo>
                    <a:pt x="9006" y="129889"/>
                    <a:pt x="0" y="108148"/>
                    <a:pt x="0" y="85478"/>
                  </a:cubicBezTo>
                  <a:lnTo>
                    <a:pt x="0" y="85478"/>
                  </a:lnTo>
                  <a:cubicBezTo>
                    <a:pt x="0" y="62808"/>
                    <a:pt x="9006" y="41066"/>
                    <a:pt x="25036" y="25036"/>
                  </a:cubicBezTo>
                  <a:cubicBezTo>
                    <a:pt x="41066" y="9006"/>
                    <a:pt x="62808" y="0"/>
                    <a:pt x="85478" y="0"/>
                  </a:cubicBezTo>
                  <a:close/>
                </a:path>
              </a:pathLst>
            </a:custGeom>
            <a:solidFill>
              <a:srgbClr val="184A57"/>
            </a:solidFill>
          </p:spPr>
        </p:sp>
        <p:sp>
          <p:nvSpPr>
            <p:cNvPr name="TextBox 23" id="23"/>
            <p:cNvSpPr txBox="true"/>
            <p:nvPr/>
          </p:nvSpPr>
          <p:spPr>
            <a:xfrm>
              <a:off x="0" y="-57150"/>
              <a:ext cx="1036428" cy="228105"/>
            </a:xfrm>
            <a:prstGeom prst="rect">
              <a:avLst/>
            </a:prstGeom>
          </p:spPr>
          <p:txBody>
            <a:bodyPr anchor="ctr" rtlCol="false" tIns="50800" lIns="50800" bIns="50800" rIns="50800"/>
            <a:lstStyle/>
            <a:p>
              <a:pPr algn="ctr">
                <a:lnSpc>
                  <a:spcPts val="2799"/>
                </a:lnSpc>
              </a:pPr>
            </a:p>
          </p:txBody>
        </p:sp>
      </p:grpSp>
      <p:sp>
        <p:nvSpPr>
          <p:cNvPr name="Freeform 24" id="24"/>
          <p:cNvSpPr/>
          <p:nvPr/>
        </p:nvSpPr>
        <p:spPr>
          <a:xfrm flipH="false" flipV="false" rot="0">
            <a:off x="16827536" y="1128625"/>
            <a:ext cx="332410" cy="332410"/>
          </a:xfrm>
          <a:custGeom>
            <a:avLst/>
            <a:gdLst/>
            <a:ahLst/>
            <a:cxnLst/>
            <a:rect r="r" b="b" t="t" l="l"/>
            <a:pathLst>
              <a:path h="332410" w="332410">
                <a:moveTo>
                  <a:pt x="0" y="0"/>
                </a:moveTo>
                <a:lnTo>
                  <a:pt x="332410" y="0"/>
                </a:lnTo>
                <a:lnTo>
                  <a:pt x="332410" y="332410"/>
                </a:lnTo>
                <a:lnTo>
                  <a:pt x="0" y="3324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5" id="25"/>
          <p:cNvSpPr txBox="true"/>
          <p:nvPr/>
        </p:nvSpPr>
        <p:spPr>
          <a:xfrm rot="0">
            <a:off x="14406721" y="1082919"/>
            <a:ext cx="1506587" cy="358775"/>
          </a:xfrm>
          <a:prstGeom prst="rect">
            <a:avLst/>
          </a:prstGeom>
        </p:spPr>
        <p:txBody>
          <a:bodyPr anchor="t" rtlCol="false" tIns="0" lIns="0" bIns="0" rIns="0">
            <a:spAutoFit/>
          </a:bodyPr>
          <a:lstStyle/>
          <a:p>
            <a:pPr algn="l">
              <a:lnSpc>
                <a:spcPts val="2799"/>
              </a:lnSpc>
            </a:pPr>
            <a:r>
              <a:rPr lang="en-US" sz="1999">
                <a:solidFill>
                  <a:srgbClr val="FFFFFF"/>
                </a:solidFill>
                <a:latin typeface="Poppins"/>
                <a:ea typeface="Poppins"/>
                <a:cs typeface="Poppins"/>
                <a:sym typeface="Poppins"/>
              </a:rPr>
              <a:t>Search...</a:t>
            </a:r>
          </a:p>
        </p:txBody>
      </p:sp>
      <p:sp>
        <p:nvSpPr>
          <p:cNvPr name="TextBox 26" id="26"/>
          <p:cNvSpPr txBox="true"/>
          <p:nvPr/>
        </p:nvSpPr>
        <p:spPr>
          <a:xfrm rot="0">
            <a:off x="4891682" y="5882057"/>
            <a:ext cx="8345885" cy="1768475"/>
          </a:xfrm>
          <a:prstGeom prst="rect">
            <a:avLst/>
          </a:prstGeom>
        </p:spPr>
        <p:txBody>
          <a:bodyPr anchor="t" rtlCol="false" tIns="0" lIns="0" bIns="0" rIns="0">
            <a:spAutoFit/>
          </a:bodyPr>
          <a:lstStyle/>
          <a:p>
            <a:pPr algn="ctr">
              <a:lnSpc>
                <a:spcPts val="2799"/>
              </a:lnSpc>
            </a:pPr>
            <a:r>
              <a:rPr lang="en-US" sz="1999">
                <a:solidFill>
                  <a:srgbClr val="000000"/>
                </a:solidFill>
                <a:latin typeface="Poppins"/>
                <a:ea typeface="Poppins"/>
                <a:cs typeface="Poppins"/>
                <a:sym typeface="Poppins"/>
              </a:rPr>
              <a:t>These will be just some of the libraries we can use for our analysis.</a:t>
            </a:r>
          </a:p>
          <a:p>
            <a:pPr algn="l" marL="431799" indent="-215899" lvl="1">
              <a:lnSpc>
                <a:spcPts val="2799"/>
              </a:lnSpc>
              <a:buFont typeface="Arial"/>
              <a:buChar char="•"/>
            </a:pPr>
            <a:r>
              <a:rPr lang="en-US" sz="1999">
                <a:solidFill>
                  <a:srgbClr val="000000"/>
                </a:solidFill>
                <a:latin typeface="Poppins"/>
                <a:ea typeface="Poppins"/>
                <a:cs typeface="Poppins"/>
                <a:sym typeface="Poppins"/>
              </a:rPr>
              <a:t>scikit-learn</a:t>
            </a:r>
          </a:p>
          <a:p>
            <a:pPr algn="l" marL="431799" indent="-215899" lvl="1">
              <a:lnSpc>
                <a:spcPts val="2799"/>
              </a:lnSpc>
              <a:buFont typeface="Arial"/>
              <a:buChar char="•"/>
            </a:pPr>
            <a:r>
              <a:rPr lang="en-US" sz="1999">
                <a:solidFill>
                  <a:srgbClr val="000000"/>
                </a:solidFill>
                <a:latin typeface="Poppins"/>
                <a:ea typeface="Poppins"/>
                <a:cs typeface="Poppins"/>
                <a:sym typeface="Poppins"/>
              </a:rPr>
              <a:t>TensorFlow</a:t>
            </a:r>
          </a:p>
          <a:p>
            <a:pPr algn="l" marL="431799" indent="-215899" lvl="1">
              <a:lnSpc>
                <a:spcPts val="2799"/>
              </a:lnSpc>
              <a:buFont typeface="Arial"/>
              <a:buChar char="•"/>
            </a:pPr>
            <a:r>
              <a:rPr lang="en-US" sz="1999">
                <a:solidFill>
                  <a:srgbClr val="000000"/>
                </a:solidFill>
                <a:latin typeface="Poppins"/>
                <a:ea typeface="Poppins"/>
                <a:cs typeface="Poppins"/>
                <a:sym typeface="Poppins"/>
              </a:rPr>
              <a:t>pandas</a:t>
            </a:r>
          </a:p>
          <a:p>
            <a:pPr algn="l" marL="431799" indent="-215899" lvl="1">
              <a:lnSpc>
                <a:spcPts val="2799"/>
              </a:lnSpc>
              <a:buFont typeface="Arial"/>
              <a:buChar char="•"/>
            </a:pPr>
            <a:r>
              <a:rPr lang="en-US" sz="1999">
                <a:solidFill>
                  <a:srgbClr val="000000"/>
                </a:solidFill>
                <a:latin typeface="Poppins"/>
                <a:ea typeface="Poppins"/>
                <a:cs typeface="Poppins"/>
                <a:sym typeface="Poppins"/>
              </a:rPr>
              <a:t>Keras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303197" y="1033434"/>
            <a:ext cx="1411442" cy="514895"/>
            <a:chOff x="0" y="0"/>
            <a:chExt cx="468627" cy="170955"/>
          </a:xfrm>
        </p:grpSpPr>
        <p:sp>
          <p:nvSpPr>
            <p:cNvPr name="Freeform 3" id="3"/>
            <p:cNvSpPr/>
            <p:nvPr/>
          </p:nvSpPr>
          <p:spPr>
            <a:xfrm flipH="false" flipV="false" rot="0">
              <a:off x="0" y="0"/>
              <a:ext cx="468627" cy="170955"/>
            </a:xfrm>
            <a:custGeom>
              <a:avLst/>
              <a:gdLst/>
              <a:ahLst/>
              <a:cxnLst/>
              <a:rect r="r" b="b" t="t" l="l"/>
              <a:pathLst>
                <a:path h="170955" w="468627">
                  <a:moveTo>
                    <a:pt x="85478" y="0"/>
                  </a:moveTo>
                  <a:lnTo>
                    <a:pt x="383150" y="0"/>
                  </a:lnTo>
                  <a:cubicBezTo>
                    <a:pt x="430358" y="0"/>
                    <a:pt x="468627" y="38270"/>
                    <a:pt x="468627" y="85478"/>
                  </a:cubicBezTo>
                  <a:lnTo>
                    <a:pt x="468627" y="85478"/>
                  </a:lnTo>
                  <a:cubicBezTo>
                    <a:pt x="468627" y="108148"/>
                    <a:pt x="459622" y="129889"/>
                    <a:pt x="443591" y="145920"/>
                  </a:cubicBezTo>
                  <a:cubicBezTo>
                    <a:pt x="427561" y="161950"/>
                    <a:pt x="405820" y="170955"/>
                    <a:pt x="383150" y="170955"/>
                  </a:cubicBezTo>
                  <a:lnTo>
                    <a:pt x="85478" y="170955"/>
                  </a:lnTo>
                  <a:cubicBezTo>
                    <a:pt x="62808" y="170955"/>
                    <a:pt x="41066" y="161950"/>
                    <a:pt x="25036" y="145920"/>
                  </a:cubicBezTo>
                  <a:cubicBezTo>
                    <a:pt x="9006" y="129889"/>
                    <a:pt x="0" y="108148"/>
                    <a:pt x="0" y="85478"/>
                  </a:cubicBezTo>
                  <a:lnTo>
                    <a:pt x="0" y="85478"/>
                  </a:lnTo>
                  <a:cubicBezTo>
                    <a:pt x="0" y="62808"/>
                    <a:pt x="9006" y="41066"/>
                    <a:pt x="25036" y="25036"/>
                  </a:cubicBezTo>
                  <a:cubicBezTo>
                    <a:pt x="41066" y="9006"/>
                    <a:pt x="62808" y="0"/>
                    <a:pt x="85478" y="0"/>
                  </a:cubicBezTo>
                  <a:close/>
                </a:path>
              </a:pathLst>
            </a:custGeom>
            <a:solidFill>
              <a:srgbClr val="F78D00"/>
            </a:solidFill>
          </p:spPr>
        </p:sp>
        <p:sp>
          <p:nvSpPr>
            <p:cNvPr name="TextBox 4" id="4"/>
            <p:cNvSpPr txBox="true"/>
            <p:nvPr/>
          </p:nvSpPr>
          <p:spPr>
            <a:xfrm>
              <a:off x="0" y="-57150"/>
              <a:ext cx="468627" cy="228105"/>
            </a:xfrm>
            <a:prstGeom prst="rect">
              <a:avLst/>
            </a:prstGeom>
          </p:spPr>
          <p:txBody>
            <a:bodyPr anchor="ctr" rtlCol="false" tIns="50800" lIns="50800" bIns="50800" rIns="50800"/>
            <a:lstStyle/>
            <a:p>
              <a:pPr algn="ctr">
                <a:lnSpc>
                  <a:spcPts val="2799"/>
                </a:lnSpc>
              </a:pPr>
            </a:p>
          </p:txBody>
        </p:sp>
      </p:grpSp>
      <p:sp>
        <p:nvSpPr>
          <p:cNvPr name="TextBox 5" id="5"/>
          <p:cNvSpPr txBox="true"/>
          <p:nvPr/>
        </p:nvSpPr>
        <p:spPr>
          <a:xfrm rot="0">
            <a:off x="1182611" y="2694073"/>
            <a:ext cx="9084594" cy="2303145"/>
          </a:xfrm>
          <a:prstGeom prst="rect">
            <a:avLst/>
          </a:prstGeom>
        </p:spPr>
        <p:txBody>
          <a:bodyPr anchor="t" rtlCol="false" tIns="0" lIns="0" bIns="0" rIns="0">
            <a:spAutoFit/>
          </a:bodyPr>
          <a:lstStyle/>
          <a:p>
            <a:pPr algn="l">
              <a:lnSpc>
                <a:spcPts val="8640"/>
              </a:lnSpc>
            </a:pPr>
            <a:r>
              <a:rPr lang="en-US" sz="8000" b="true">
                <a:solidFill>
                  <a:srgbClr val="000000"/>
                </a:solidFill>
                <a:latin typeface="Poppins Semi-Bold"/>
                <a:ea typeface="Poppins Semi-Bold"/>
                <a:cs typeface="Poppins Semi-Bold"/>
                <a:sym typeface="Poppins Semi-Bold"/>
              </a:rPr>
              <a:t>Insights </a:t>
            </a:r>
          </a:p>
          <a:p>
            <a:pPr algn="l" marL="0" indent="0" lvl="0">
              <a:lnSpc>
                <a:spcPts val="8640"/>
              </a:lnSpc>
            </a:pPr>
            <a:r>
              <a:rPr lang="en-US" b="true" sz="8000">
                <a:solidFill>
                  <a:srgbClr val="000000"/>
                </a:solidFill>
                <a:latin typeface="Poppins Semi-Bold"/>
                <a:ea typeface="Poppins Semi-Bold"/>
                <a:cs typeface="Poppins Semi-Bold"/>
                <a:sym typeface="Poppins Semi-Bold"/>
              </a:rPr>
              <a:t>AI Delivers</a:t>
            </a:r>
          </a:p>
        </p:txBody>
      </p:sp>
      <p:grpSp>
        <p:nvGrpSpPr>
          <p:cNvPr name="Group 6" id="6"/>
          <p:cNvGrpSpPr/>
          <p:nvPr/>
        </p:nvGrpSpPr>
        <p:grpSpPr>
          <a:xfrm rot="0">
            <a:off x="10267205" y="2684548"/>
            <a:ext cx="8325994" cy="6482043"/>
            <a:chOff x="0" y="0"/>
            <a:chExt cx="2125121" cy="1654472"/>
          </a:xfrm>
        </p:grpSpPr>
        <p:sp>
          <p:nvSpPr>
            <p:cNvPr name="Freeform 7" id="7"/>
            <p:cNvSpPr/>
            <p:nvPr/>
          </p:nvSpPr>
          <p:spPr>
            <a:xfrm flipH="false" flipV="false" rot="0">
              <a:off x="0" y="0"/>
              <a:ext cx="2125121" cy="1654472"/>
            </a:xfrm>
            <a:custGeom>
              <a:avLst/>
              <a:gdLst/>
              <a:ahLst/>
              <a:cxnLst/>
              <a:rect r="r" b="b" t="t" l="l"/>
              <a:pathLst>
                <a:path h="1654472" w="2125121">
                  <a:moveTo>
                    <a:pt x="30685" y="0"/>
                  </a:moveTo>
                  <a:lnTo>
                    <a:pt x="2094436" y="0"/>
                  </a:lnTo>
                  <a:cubicBezTo>
                    <a:pt x="2102574" y="0"/>
                    <a:pt x="2110379" y="3233"/>
                    <a:pt x="2116133" y="8987"/>
                  </a:cubicBezTo>
                  <a:cubicBezTo>
                    <a:pt x="2121888" y="14742"/>
                    <a:pt x="2125121" y="22547"/>
                    <a:pt x="2125121" y="30685"/>
                  </a:cubicBezTo>
                  <a:lnTo>
                    <a:pt x="2125121" y="1623787"/>
                  </a:lnTo>
                  <a:cubicBezTo>
                    <a:pt x="2125121" y="1631925"/>
                    <a:pt x="2121888" y="1639730"/>
                    <a:pt x="2116133" y="1645484"/>
                  </a:cubicBezTo>
                  <a:cubicBezTo>
                    <a:pt x="2110379" y="1651239"/>
                    <a:pt x="2102574" y="1654472"/>
                    <a:pt x="2094436" y="1654472"/>
                  </a:cubicBezTo>
                  <a:lnTo>
                    <a:pt x="30685" y="1654472"/>
                  </a:lnTo>
                  <a:cubicBezTo>
                    <a:pt x="22547" y="1654472"/>
                    <a:pt x="14742" y="1651239"/>
                    <a:pt x="8987" y="1645484"/>
                  </a:cubicBezTo>
                  <a:cubicBezTo>
                    <a:pt x="3233" y="1639730"/>
                    <a:pt x="0" y="1631925"/>
                    <a:pt x="0" y="1623787"/>
                  </a:cubicBezTo>
                  <a:lnTo>
                    <a:pt x="0" y="30685"/>
                  </a:lnTo>
                  <a:cubicBezTo>
                    <a:pt x="0" y="22547"/>
                    <a:pt x="3233" y="14742"/>
                    <a:pt x="8987" y="8987"/>
                  </a:cubicBezTo>
                  <a:cubicBezTo>
                    <a:pt x="14742" y="3233"/>
                    <a:pt x="22547" y="0"/>
                    <a:pt x="30685" y="0"/>
                  </a:cubicBezTo>
                  <a:close/>
                </a:path>
              </a:pathLst>
            </a:custGeom>
            <a:blipFill>
              <a:blip r:embed="rId2"/>
              <a:stretch>
                <a:fillRect l="-2603" t="0" r="-2603" b="0"/>
              </a:stretch>
            </a:blipFill>
          </p:spPr>
        </p:sp>
      </p:grpSp>
      <p:grpSp>
        <p:nvGrpSpPr>
          <p:cNvPr name="Group 8" id="8"/>
          <p:cNvGrpSpPr/>
          <p:nvPr/>
        </p:nvGrpSpPr>
        <p:grpSpPr>
          <a:xfrm rot="0">
            <a:off x="-1468490" y="9045718"/>
            <a:ext cx="3220784" cy="322078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F78D00"/>
              </a:solidFill>
              <a:prstDash val="lgDash"/>
              <a:miter/>
            </a:ln>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248704" y="9265504"/>
            <a:ext cx="2781213" cy="278121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4A57"/>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2799"/>
                </a:lnSpc>
              </a:pPr>
            </a:p>
          </p:txBody>
        </p:sp>
      </p:grpSp>
      <p:sp>
        <p:nvSpPr>
          <p:cNvPr name="TextBox 14" id="14"/>
          <p:cNvSpPr txBox="true"/>
          <p:nvPr/>
        </p:nvSpPr>
        <p:spPr>
          <a:xfrm rot="0">
            <a:off x="1028700" y="1139246"/>
            <a:ext cx="2849608" cy="341324"/>
          </a:xfrm>
          <a:prstGeom prst="rect">
            <a:avLst/>
          </a:prstGeom>
        </p:spPr>
        <p:txBody>
          <a:bodyPr anchor="t" rtlCol="false" tIns="0" lIns="0" bIns="0" rIns="0">
            <a:spAutoFit/>
          </a:bodyPr>
          <a:lstStyle/>
          <a:p>
            <a:pPr algn="l" marL="0" indent="0" lvl="0">
              <a:lnSpc>
                <a:spcPts val="2314"/>
              </a:lnSpc>
              <a:spcBef>
                <a:spcPct val="0"/>
              </a:spcBef>
            </a:pPr>
            <a:r>
              <a:rPr lang="en-US" b="true" sz="2543">
                <a:solidFill>
                  <a:srgbClr val="000000"/>
                </a:solidFill>
                <a:latin typeface="Poppins Semi-Bold"/>
                <a:ea typeface="Poppins Semi-Bold"/>
                <a:cs typeface="Poppins Semi-Bold"/>
                <a:sym typeface="Poppins Semi-Bold"/>
              </a:rPr>
              <a:t>Data Minds</a:t>
            </a:r>
          </a:p>
        </p:txBody>
      </p:sp>
      <p:sp>
        <p:nvSpPr>
          <p:cNvPr name="TextBox 15" id="15"/>
          <p:cNvSpPr txBox="true"/>
          <p:nvPr/>
        </p:nvSpPr>
        <p:spPr>
          <a:xfrm rot="0">
            <a:off x="1028700" y="5868419"/>
            <a:ext cx="7798038" cy="2881494"/>
          </a:xfrm>
          <a:prstGeom prst="rect">
            <a:avLst/>
          </a:prstGeom>
        </p:spPr>
        <p:txBody>
          <a:bodyPr anchor="t" rtlCol="false" tIns="0" lIns="0" bIns="0" rIns="0">
            <a:spAutoFit/>
          </a:bodyPr>
          <a:lstStyle/>
          <a:p>
            <a:pPr algn="l" marL="0" indent="0" lvl="0">
              <a:lnSpc>
                <a:spcPts val="2856"/>
              </a:lnSpc>
              <a:spcBef>
                <a:spcPct val="0"/>
              </a:spcBef>
            </a:pPr>
            <a:r>
              <a:rPr lang="en-US" sz="2040">
                <a:solidFill>
                  <a:srgbClr val="000000">
                    <a:alpha val="80000"/>
                  </a:srgbClr>
                </a:solidFill>
                <a:latin typeface="Poppins"/>
                <a:ea typeface="Poppins"/>
                <a:cs typeface="Poppins"/>
                <a:sym typeface="Poppins"/>
              </a:rPr>
              <a:t>“W</a:t>
            </a:r>
            <a:r>
              <a:rPr lang="en-US" sz="2040" strike="noStrike" u="none">
                <a:solidFill>
                  <a:srgbClr val="000000">
                    <a:alpha val="80000"/>
                  </a:srgbClr>
                </a:solidFill>
                <a:latin typeface="Poppins"/>
                <a:ea typeface="Poppins"/>
                <a:cs typeface="Poppins"/>
                <a:sym typeface="Poppins"/>
              </a:rPr>
              <a:t>ith these tools, we get powerful insights. We can group tourists by interests—say, culture lovers vs. adventure seekers. We see when they book, how long they stay, how much they spend, and even what annoys or delights them. That’s gold for marketing and planning.”</a:t>
            </a:r>
          </a:p>
          <a:p>
            <a:pPr algn="l" marL="0" indent="0" lvl="0">
              <a:lnSpc>
                <a:spcPts val="2856"/>
              </a:lnSpc>
              <a:spcBef>
                <a:spcPct val="0"/>
              </a:spcBef>
            </a:pPr>
          </a:p>
          <a:p>
            <a:pPr algn="l" marL="0" indent="0" lvl="0">
              <a:lnSpc>
                <a:spcPts val="2856"/>
              </a:lnSpc>
              <a:spcBef>
                <a:spcPct val="0"/>
              </a:spcBef>
            </a:pPr>
          </a:p>
          <a:p>
            <a:pPr algn="l" marL="0" indent="0" lvl="0">
              <a:lnSpc>
                <a:spcPts val="2856"/>
              </a:lnSpc>
              <a:spcBef>
                <a:spcPct val="0"/>
              </a:spcBef>
            </a:pPr>
          </a:p>
        </p:txBody>
      </p:sp>
      <p:sp>
        <p:nvSpPr>
          <p:cNvPr name="TextBox 16" id="16"/>
          <p:cNvSpPr txBox="true"/>
          <p:nvPr/>
        </p:nvSpPr>
        <p:spPr>
          <a:xfrm rot="0">
            <a:off x="1028700" y="1720455"/>
            <a:ext cx="4961484" cy="708740"/>
          </a:xfrm>
          <a:prstGeom prst="rect">
            <a:avLst/>
          </a:prstGeom>
        </p:spPr>
        <p:txBody>
          <a:bodyPr anchor="t" rtlCol="false" tIns="0" lIns="0" bIns="0" rIns="0">
            <a:spAutoFit/>
          </a:bodyPr>
          <a:lstStyle/>
          <a:p>
            <a:pPr algn="l" marL="0" indent="0" lvl="0">
              <a:lnSpc>
                <a:spcPts val="5270"/>
              </a:lnSpc>
            </a:pPr>
            <a:r>
              <a:rPr lang="en-US" sz="5218">
                <a:solidFill>
                  <a:srgbClr val="F78D00"/>
                </a:solidFill>
                <a:latin typeface="Playlist Script"/>
                <a:ea typeface="Playlist Script"/>
                <a:cs typeface="Playlist Script"/>
                <a:sym typeface="Playlist Script"/>
              </a:rPr>
              <a:t>Travel Presentation</a:t>
            </a:r>
          </a:p>
        </p:txBody>
      </p:sp>
      <p:grpSp>
        <p:nvGrpSpPr>
          <p:cNvPr name="Group 17" id="17"/>
          <p:cNvGrpSpPr/>
          <p:nvPr/>
        </p:nvGrpSpPr>
        <p:grpSpPr>
          <a:xfrm rot="0">
            <a:off x="14137720" y="1033434"/>
            <a:ext cx="3121580" cy="514895"/>
            <a:chOff x="0" y="0"/>
            <a:chExt cx="1036428" cy="170955"/>
          </a:xfrm>
        </p:grpSpPr>
        <p:sp>
          <p:nvSpPr>
            <p:cNvPr name="Freeform 18" id="18"/>
            <p:cNvSpPr/>
            <p:nvPr/>
          </p:nvSpPr>
          <p:spPr>
            <a:xfrm flipH="false" flipV="false" rot="0">
              <a:off x="0" y="0"/>
              <a:ext cx="1036428" cy="170955"/>
            </a:xfrm>
            <a:custGeom>
              <a:avLst/>
              <a:gdLst/>
              <a:ahLst/>
              <a:cxnLst/>
              <a:rect r="r" b="b" t="t" l="l"/>
              <a:pathLst>
                <a:path h="170955" w="1036428">
                  <a:moveTo>
                    <a:pt x="85478" y="0"/>
                  </a:moveTo>
                  <a:lnTo>
                    <a:pt x="950950" y="0"/>
                  </a:lnTo>
                  <a:cubicBezTo>
                    <a:pt x="973620" y="0"/>
                    <a:pt x="995362" y="9006"/>
                    <a:pt x="1011392" y="25036"/>
                  </a:cubicBezTo>
                  <a:cubicBezTo>
                    <a:pt x="1027422" y="41066"/>
                    <a:pt x="1036428" y="62808"/>
                    <a:pt x="1036428" y="85478"/>
                  </a:cubicBezTo>
                  <a:lnTo>
                    <a:pt x="1036428" y="85478"/>
                  </a:lnTo>
                  <a:cubicBezTo>
                    <a:pt x="1036428" y="132686"/>
                    <a:pt x="998158" y="170955"/>
                    <a:pt x="950950" y="170955"/>
                  </a:cubicBezTo>
                  <a:lnTo>
                    <a:pt x="85478" y="170955"/>
                  </a:lnTo>
                  <a:cubicBezTo>
                    <a:pt x="62808" y="170955"/>
                    <a:pt x="41066" y="161950"/>
                    <a:pt x="25036" y="145920"/>
                  </a:cubicBezTo>
                  <a:cubicBezTo>
                    <a:pt x="9006" y="129889"/>
                    <a:pt x="0" y="108148"/>
                    <a:pt x="0" y="85478"/>
                  </a:cubicBezTo>
                  <a:lnTo>
                    <a:pt x="0" y="85478"/>
                  </a:lnTo>
                  <a:cubicBezTo>
                    <a:pt x="0" y="62808"/>
                    <a:pt x="9006" y="41066"/>
                    <a:pt x="25036" y="25036"/>
                  </a:cubicBezTo>
                  <a:cubicBezTo>
                    <a:pt x="41066" y="9006"/>
                    <a:pt x="62808" y="0"/>
                    <a:pt x="85478" y="0"/>
                  </a:cubicBezTo>
                  <a:close/>
                </a:path>
              </a:pathLst>
            </a:custGeom>
            <a:solidFill>
              <a:srgbClr val="184A57"/>
            </a:solidFill>
          </p:spPr>
        </p:sp>
        <p:sp>
          <p:nvSpPr>
            <p:cNvPr name="TextBox 19" id="19"/>
            <p:cNvSpPr txBox="true"/>
            <p:nvPr/>
          </p:nvSpPr>
          <p:spPr>
            <a:xfrm>
              <a:off x="0" y="-57150"/>
              <a:ext cx="1036428" cy="228105"/>
            </a:xfrm>
            <a:prstGeom prst="rect">
              <a:avLst/>
            </a:prstGeom>
          </p:spPr>
          <p:txBody>
            <a:bodyPr anchor="ctr" rtlCol="false" tIns="50800" lIns="50800" bIns="50800" rIns="50800"/>
            <a:lstStyle/>
            <a:p>
              <a:pPr algn="ctr">
                <a:lnSpc>
                  <a:spcPts val="2799"/>
                </a:lnSpc>
              </a:pPr>
            </a:p>
          </p:txBody>
        </p:sp>
      </p:grpSp>
      <p:sp>
        <p:nvSpPr>
          <p:cNvPr name="Freeform 20" id="20"/>
          <p:cNvSpPr/>
          <p:nvPr/>
        </p:nvSpPr>
        <p:spPr>
          <a:xfrm flipH="false" flipV="false" rot="0">
            <a:off x="16827536" y="1128625"/>
            <a:ext cx="332410" cy="332410"/>
          </a:xfrm>
          <a:custGeom>
            <a:avLst/>
            <a:gdLst/>
            <a:ahLst/>
            <a:cxnLst/>
            <a:rect r="r" b="b" t="t" l="l"/>
            <a:pathLst>
              <a:path h="332410" w="332410">
                <a:moveTo>
                  <a:pt x="0" y="0"/>
                </a:moveTo>
                <a:lnTo>
                  <a:pt x="332410" y="0"/>
                </a:lnTo>
                <a:lnTo>
                  <a:pt x="332410" y="332410"/>
                </a:lnTo>
                <a:lnTo>
                  <a:pt x="0" y="3324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21" id="21"/>
          <p:cNvSpPr txBox="true"/>
          <p:nvPr/>
        </p:nvSpPr>
        <p:spPr>
          <a:xfrm rot="0">
            <a:off x="14406721" y="1082919"/>
            <a:ext cx="1506587" cy="358775"/>
          </a:xfrm>
          <a:prstGeom prst="rect">
            <a:avLst/>
          </a:prstGeom>
        </p:spPr>
        <p:txBody>
          <a:bodyPr anchor="t" rtlCol="false" tIns="0" lIns="0" bIns="0" rIns="0">
            <a:spAutoFit/>
          </a:bodyPr>
          <a:lstStyle/>
          <a:p>
            <a:pPr algn="l">
              <a:lnSpc>
                <a:spcPts val="2799"/>
              </a:lnSpc>
            </a:pPr>
            <a:r>
              <a:rPr lang="en-US" sz="1999">
                <a:solidFill>
                  <a:srgbClr val="FFFFFF"/>
                </a:solidFill>
                <a:latin typeface="Poppins"/>
                <a:ea typeface="Poppins"/>
                <a:cs typeface="Poppins"/>
                <a:sym typeface="Poppins"/>
              </a:rPr>
              <a:t>Search...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DAGnEHHd0T8</dc:identifier>
  <dcterms:modified xsi:type="dcterms:W3CDTF">2011-08-01T06:04:30Z</dcterms:modified>
  <cp:revision>1</cp:revision>
  <dc:title>Proposal Data Minds</dc:title>
</cp:coreProperties>
</file>