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8" d="100"/>
          <a:sy n="48" d="100"/>
        </p:scale>
        <p:origin x="157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Cómo hacer la copia de seguridad de la base de datos Oracle</a:t>
            </a:r>
            <a:br>
              <a:rPr lang="es-MX" dirty="0"/>
            </a:br>
            <a:endParaRPr lang="es-MX" dirty="0"/>
          </a:p>
        </p:txBody>
      </p:sp>
      <p:sp>
        <p:nvSpPr>
          <p:cNvPr id="3" name="Subtítulo 2"/>
          <p:cNvSpPr>
            <a:spLocks noGrp="1"/>
          </p:cNvSpPr>
          <p:nvPr>
            <p:ph type="subTitle" idx="1"/>
          </p:nvPr>
        </p:nvSpPr>
        <p:spPr/>
        <p:txBody>
          <a:bodyPr/>
          <a:lstStyle/>
          <a:p>
            <a:r>
              <a:rPr lang="es-MX" dirty="0" smtClean="0"/>
              <a:t>Uriel Gustavo Padilla Bustamante.</a:t>
            </a:r>
            <a:endParaRPr lang="es-MX" dirty="0"/>
          </a:p>
        </p:txBody>
      </p:sp>
    </p:spTree>
    <p:extLst>
      <p:ext uri="{BB962C8B-B14F-4D97-AF65-F5344CB8AC3E}">
        <p14:creationId xmlns:p14="http://schemas.microsoft.com/office/powerpoint/2010/main" val="105447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 por ejemplo añadiendo el nombre del día de la semana o el nombre del mes.</a:t>
            </a:r>
          </a:p>
          <a:p>
            <a:endParaRPr lang="es-MX" dirty="0" smtClean="0"/>
          </a:p>
          <a:p>
            <a:endParaRPr lang="es-MX" dirty="0"/>
          </a:p>
          <a:p>
            <a:endParaRPr lang="es-MX" dirty="0" smtClean="0"/>
          </a:p>
          <a:p>
            <a:endParaRPr lang="es-MX" dirty="0"/>
          </a:p>
          <a:p>
            <a:endParaRPr lang="es-MX" dirty="0" smtClean="0"/>
          </a:p>
          <a:p>
            <a:r>
              <a:rPr lang="es-MX" dirty="0"/>
              <a:t/>
            </a:r>
            <a:br>
              <a:rPr lang="es-MX" dirty="0"/>
            </a:br>
            <a:endParaRPr lang="es-MX" dirty="0"/>
          </a:p>
        </p:txBody>
      </p:sp>
      <p:pic>
        <p:nvPicPr>
          <p:cNvPr id="4" name="Imagen 3"/>
          <p:cNvPicPr>
            <a:picLocks noChangeAspect="1"/>
          </p:cNvPicPr>
          <p:nvPr/>
        </p:nvPicPr>
        <p:blipFill rotWithShape="1">
          <a:blip r:embed="rId2"/>
          <a:srcRect l="28203" t="31658" r="30088" b="27310"/>
          <a:stretch/>
        </p:blipFill>
        <p:spPr>
          <a:xfrm>
            <a:off x="3081131" y="2941983"/>
            <a:ext cx="5858029" cy="3240156"/>
          </a:xfrm>
          <a:prstGeom prst="rect">
            <a:avLst/>
          </a:prstGeom>
        </p:spPr>
      </p:pic>
    </p:spTree>
    <p:extLst>
      <p:ext uri="{BB962C8B-B14F-4D97-AF65-F5344CB8AC3E}">
        <p14:creationId xmlns:p14="http://schemas.microsoft.com/office/powerpoint/2010/main" val="758758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Entre las otras opciones que podemos </a:t>
            </a:r>
            <a:r>
              <a:rPr lang="es-MX" dirty="0" smtClean="0"/>
              <a:t>seleccionar:</a:t>
            </a:r>
          </a:p>
          <a:p>
            <a:r>
              <a:rPr lang="es-MX" dirty="0" smtClean="0"/>
              <a:t>compresión </a:t>
            </a:r>
            <a:r>
              <a:rPr lang="es-MX" dirty="0"/>
              <a:t>nativa (el archivo de copia de seguridad de una base de datos se crea ya comprimido en el disco</a:t>
            </a:r>
            <a:r>
              <a:rPr lang="es-MX" dirty="0" smtClean="0"/>
              <a:t>).</a:t>
            </a:r>
          </a:p>
          <a:p>
            <a:r>
              <a:rPr lang="es-MX" dirty="0"/>
              <a:t>a verificación de los archivos de copia de seguridad, y la posibilidad de dar un nombre personalizado al archivo de copia de seguridad gracias a las variables especiales.</a:t>
            </a:r>
            <a:endParaRPr lang="es-MX" dirty="0"/>
          </a:p>
        </p:txBody>
      </p:sp>
    </p:spTree>
    <p:extLst>
      <p:ext uri="{BB962C8B-B14F-4D97-AF65-F5344CB8AC3E}">
        <p14:creationId xmlns:p14="http://schemas.microsoft.com/office/powerpoint/2010/main" val="223426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última opción (“Copiar los archivos de copia de seguridad en los destinos de la tarea”) hace que el programa realice una copia automática adicional de los archivos de copia de seguridad en los destinos de la tarea (panel “Destinos</a:t>
            </a:r>
            <a:r>
              <a:rPr lang="es-MX" dirty="0" smtClean="0"/>
              <a:t>”).</a:t>
            </a:r>
          </a:p>
          <a:p>
            <a:r>
              <a:rPr lang="es-MX" dirty="0"/>
              <a:t> </a:t>
            </a:r>
            <a:r>
              <a:rPr lang="es-MX" u="sng" dirty="0"/>
              <a:t>La inclusión de destinos adicionales es opcional</a:t>
            </a:r>
            <a:r>
              <a:rPr lang="es-MX" dirty="0"/>
              <a:t>, porque ya hemos especificado una carpeta donde guardar las copias de seguridad directamente en la entrada. </a:t>
            </a:r>
            <a:endParaRPr lang="es-MX" dirty="0" smtClean="0"/>
          </a:p>
          <a:p>
            <a:r>
              <a:rPr lang="es-MX" dirty="0"/>
              <a:t>Sin embargo, como parte de una estrategia de copia de seguridad más compleja, podemos copiar automáticamente las copias de seguridad de las bases de datos a otros </a:t>
            </a:r>
            <a:r>
              <a:rPr lang="es-MX" dirty="0" smtClean="0"/>
              <a:t>destinos.</a:t>
            </a:r>
          </a:p>
          <a:p>
            <a:endParaRPr lang="es-MX" dirty="0"/>
          </a:p>
        </p:txBody>
      </p:sp>
    </p:spTree>
    <p:extLst>
      <p:ext uri="{BB962C8B-B14F-4D97-AF65-F5344CB8AC3E}">
        <p14:creationId xmlns:p14="http://schemas.microsoft.com/office/powerpoint/2010/main" val="281965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srcRect l="28900" t="32354" r="29309" b="32666"/>
          <a:stretch/>
        </p:blipFill>
        <p:spPr>
          <a:xfrm>
            <a:off x="2758934" y="2524539"/>
            <a:ext cx="6674130" cy="3140765"/>
          </a:xfrm>
          <a:prstGeom prst="rect">
            <a:avLst/>
          </a:prstGeom>
        </p:spPr>
      </p:pic>
    </p:spTree>
    <p:extLst>
      <p:ext uri="{BB962C8B-B14F-4D97-AF65-F5344CB8AC3E}">
        <p14:creationId xmlns:p14="http://schemas.microsoft.com/office/powerpoint/2010/main" val="290445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rotWithShape="1">
          <a:blip r:embed="rId2"/>
          <a:srcRect l="32279" t="20876" r="32689" b="22828"/>
          <a:stretch/>
        </p:blipFill>
        <p:spPr>
          <a:xfrm>
            <a:off x="3180520" y="1749287"/>
            <a:ext cx="5387009" cy="4732770"/>
          </a:xfrm>
          <a:prstGeom prst="rect">
            <a:avLst/>
          </a:prstGeom>
        </p:spPr>
      </p:pic>
    </p:spTree>
    <p:extLst>
      <p:ext uri="{BB962C8B-B14F-4D97-AF65-F5344CB8AC3E}">
        <p14:creationId xmlns:p14="http://schemas.microsoft.com/office/powerpoint/2010/main" val="216804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En los cuadros siguientes podemos configurar la programación para realizar copias de seguridad automáticas en determinados días y horarios, y las notificaciones por correo </a:t>
            </a:r>
            <a:r>
              <a:rPr lang="es-MX" dirty="0" smtClean="0"/>
              <a:t>electrónico</a:t>
            </a:r>
          </a:p>
          <a:p>
            <a:r>
              <a:rPr lang="es-MX" dirty="0"/>
              <a:t>En el último panel, le damos un nombre a la operación de copia de seguridad y hacemos clic en el botón Aceptar para guardar la configuración.</a:t>
            </a:r>
            <a:endParaRPr lang="es-MX" dirty="0" smtClean="0"/>
          </a:p>
        </p:txBody>
      </p:sp>
    </p:spTree>
    <p:extLst>
      <p:ext uri="{BB962C8B-B14F-4D97-AF65-F5344CB8AC3E}">
        <p14:creationId xmlns:p14="http://schemas.microsoft.com/office/powerpoint/2010/main" val="386498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srcRect l="36582" t="14863" r="35454" b="14629"/>
          <a:stretch/>
        </p:blipFill>
        <p:spPr>
          <a:xfrm>
            <a:off x="4724398" y="2611477"/>
            <a:ext cx="2743202" cy="3888715"/>
          </a:xfrm>
          <a:prstGeom prst="rect">
            <a:avLst/>
          </a:prstGeom>
        </p:spPr>
      </p:pic>
    </p:spTree>
    <p:extLst>
      <p:ext uri="{BB962C8B-B14F-4D97-AF65-F5344CB8AC3E}">
        <p14:creationId xmlns:p14="http://schemas.microsoft.com/office/powerpoint/2010/main" val="307582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Una vez creada nuestra nueva operación de copia de seguridad, podemos ejecutarla de inmediato haciendo clic derecho y seleccionando la opción “Realizar copia de seguridad”.</a:t>
            </a:r>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
            </a:r>
            <a:br>
              <a:rPr lang="es-MX" dirty="0"/>
            </a:br>
            <a:endParaRPr lang="es-MX" dirty="0" smtClean="0"/>
          </a:p>
          <a:p>
            <a:endParaRPr lang="es-MX" dirty="0"/>
          </a:p>
          <a:p>
            <a:endParaRPr lang="es-MX" dirty="0"/>
          </a:p>
        </p:txBody>
      </p:sp>
      <p:pic>
        <p:nvPicPr>
          <p:cNvPr id="4" name="Imagen 3"/>
          <p:cNvPicPr>
            <a:picLocks noChangeAspect="1"/>
          </p:cNvPicPr>
          <p:nvPr/>
        </p:nvPicPr>
        <p:blipFill rotWithShape="1">
          <a:blip r:embed="rId2"/>
          <a:srcRect l="32328" t="28396" r="32685" b="30028"/>
          <a:stretch/>
        </p:blipFill>
        <p:spPr>
          <a:xfrm>
            <a:off x="3558209" y="3180521"/>
            <a:ext cx="4731026" cy="3160904"/>
          </a:xfrm>
          <a:prstGeom prst="rect">
            <a:avLst/>
          </a:prstGeom>
        </p:spPr>
      </p:pic>
    </p:spTree>
    <p:extLst>
      <p:ext uri="{BB962C8B-B14F-4D97-AF65-F5344CB8AC3E}">
        <p14:creationId xmlns:p14="http://schemas.microsoft.com/office/powerpoint/2010/main" val="315019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 RMAN</a:t>
            </a:r>
            <a:endParaRPr lang="es-MX" dirty="0"/>
          </a:p>
        </p:txBody>
      </p:sp>
      <p:sp>
        <p:nvSpPr>
          <p:cNvPr id="3" name="Marcador de contenido 2"/>
          <p:cNvSpPr>
            <a:spLocks noGrp="1"/>
          </p:cNvSpPr>
          <p:nvPr>
            <p:ph idx="1"/>
          </p:nvPr>
        </p:nvSpPr>
        <p:spPr/>
        <p:txBody>
          <a:bodyPr/>
          <a:lstStyle/>
          <a:p>
            <a:r>
              <a:rPr lang="es-MX" dirty="0"/>
              <a:t>En Oracle, usa un comando de </a:t>
            </a:r>
            <a:r>
              <a:rPr lang="es-MX" dirty="0" err="1"/>
              <a:t>Recovery</a:t>
            </a:r>
            <a:r>
              <a:rPr lang="es-MX" dirty="0"/>
              <a:t> Manager (RMAN), como este</a:t>
            </a:r>
            <a:r>
              <a:rPr lang="es-MX" dirty="0" smtClean="0"/>
              <a:t>:</a:t>
            </a:r>
          </a:p>
          <a:p>
            <a:pPr fontAlgn="base"/>
            <a:r>
              <a:rPr lang="es-MX" dirty="0"/>
              <a:t>RMAN&gt; run {</a:t>
            </a:r>
          </a:p>
          <a:p>
            <a:pPr fontAlgn="base"/>
            <a:r>
              <a:rPr lang="es-MX" dirty="0" err="1"/>
              <a:t>allocate</a:t>
            </a:r>
            <a:r>
              <a:rPr lang="es-MX" dirty="0"/>
              <a:t> </a:t>
            </a:r>
            <a:r>
              <a:rPr lang="es-MX" dirty="0" err="1"/>
              <a:t>channel</a:t>
            </a:r>
            <a:r>
              <a:rPr lang="es-MX" dirty="0"/>
              <a:t> disk1 </a:t>
            </a:r>
            <a:r>
              <a:rPr lang="es-MX" dirty="0" err="1"/>
              <a:t>device</a:t>
            </a:r>
            <a:r>
              <a:rPr lang="es-MX" dirty="0"/>
              <a:t> </a:t>
            </a:r>
            <a:r>
              <a:rPr lang="es-MX" dirty="0" err="1"/>
              <a:t>type</a:t>
            </a:r>
            <a:r>
              <a:rPr lang="es-MX" dirty="0"/>
              <a:t> disk;</a:t>
            </a:r>
          </a:p>
          <a:p>
            <a:pPr fontAlgn="base"/>
            <a:r>
              <a:rPr lang="es-MX" dirty="0" err="1"/>
              <a:t>backup</a:t>
            </a:r>
            <a:r>
              <a:rPr lang="es-MX" dirty="0"/>
              <a:t> </a:t>
            </a:r>
            <a:r>
              <a:rPr lang="es-MX" dirty="0" err="1"/>
              <a:t>database</a:t>
            </a:r>
            <a:r>
              <a:rPr lang="es-MX" dirty="0"/>
              <a:t> plus </a:t>
            </a:r>
            <a:r>
              <a:rPr lang="es-MX" dirty="0" err="1"/>
              <a:t>archivelog</a:t>
            </a:r>
            <a:r>
              <a:rPr lang="es-MX" dirty="0"/>
              <a:t>;</a:t>
            </a:r>
          </a:p>
          <a:p>
            <a:pPr fontAlgn="base"/>
            <a:r>
              <a:rPr lang="es-MX" dirty="0"/>
              <a:t>}</a:t>
            </a:r>
          </a:p>
          <a:p>
            <a:r>
              <a:rPr lang="es-MX" dirty="0"/>
              <a:t>Este comando realizará una copia de seguridad de la base de datos con los registros de archivo y escribirá el archivo de respaldo en el disco.</a:t>
            </a:r>
            <a:endParaRPr lang="es-MX" dirty="0"/>
          </a:p>
        </p:txBody>
      </p:sp>
    </p:spTree>
    <p:extLst>
      <p:ext uri="{BB962C8B-B14F-4D97-AF65-F5344CB8AC3E}">
        <p14:creationId xmlns:p14="http://schemas.microsoft.com/office/powerpoint/2010/main" val="18452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MX" dirty="0"/>
              <a:t>Configuración RMAN para copias de seguridad</a:t>
            </a:r>
            <a:endParaRPr lang="es-MX" b="0" dirty="0"/>
          </a:p>
        </p:txBody>
      </p:sp>
      <p:sp>
        <p:nvSpPr>
          <p:cNvPr id="3" name="Marcador de contenido 2"/>
          <p:cNvSpPr>
            <a:spLocks noGrp="1"/>
          </p:cNvSpPr>
          <p:nvPr>
            <p:ph idx="1"/>
          </p:nvPr>
        </p:nvSpPr>
        <p:spPr/>
        <p:txBody>
          <a:bodyPr/>
          <a:lstStyle/>
          <a:p>
            <a:r>
              <a:rPr lang="es-MX" dirty="0"/>
              <a:t>RMAN se instala con el software de Oracle y se coloca en el directorio ORACLE_HOME / </a:t>
            </a:r>
            <a:r>
              <a:rPr lang="es-MX" dirty="0" err="1"/>
              <a:t>bin</a:t>
            </a:r>
            <a:r>
              <a:rPr lang="es-MX" dirty="0"/>
              <a:t> /. RMAN puede usar un catálogo para rastrear y administrar las copias de seguridad, o puede usar el archivo de control de la base de datos para este propósito</a:t>
            </a:r>
            <a:r>
              <a:rPr lang="es-MX" dirty="0" smtClean="0"/>
              <a:t>.</a:t>
            </a:r>
          </a:p>
          <a:p>
            <a:r>
              <a:rPr lang="es-MX" dirty="0"/>
              <a:t>Para configurar RMAN, cree un usuario que sea el propietario del catálogo y concédale una cuota en el espacio de tabla donde el esquema va a vivir, así como la función RECOVERY_CATALOG_OWNER. A continuación, cree el catálogo utilizando la línea de comandos RMAN:</a:t>
            </a:r>
            <a:endParaRPr lang="es-MX" dirty="0" smtClean="0"/>
          </a:p>
          <a:p>
            <a:endParaRPr lang="es-MX" dirty="0"/>
          </a:p>
        </p:txBody>
      </p:sp>
    </p:spTree>
    <p:extLst>
      <p:ext uri="{BB962C8B-B14F-4D97-AF65-F5344CB8AC3E}">
        <p14:creationId xmlns:p14="http://schemas.microsoft.com/office/powerpoint/2010/main" val="31928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Copia de seguridad Oracle.</a:t>
            </a:r>
            <a:endParaRPr lang="es-MX" dirty="0"/>
          </a:p>
        </p:txBody>
      </p:sp>
      <p:sp>
        <p:nvSpPr>
          <p:cNvPr id="3" name="Marcador de contenido 2"/>
          <p:cNvSpPr>
            <a:spLocks noGrp="1"/>
          </p:cNvSpPr>
          <p:nvPr>
            <p:ph idx="1"/>
          </p:nvPr>
        </p:nvSpPr>
        <p:spPr/>
        <p:txBody>
          <a:bodyPr/>
          <a:lstStyle/>
          <a:p>
            <a:r>
              <a:rPr lang="es-MX" dirty="0" err="1"/>
              <a:t>Iperius</a:t>
            </a:r>
            <a:r>
              <a:rPr lang="es-MX" dirty="0"/>
              <a:t> </a:t>
            </a:r>
            <a:r>
              <a:rPr lang="es-MX" dirty="0" err="1"/>
              <a:t>Backup</a:t>
            </a:r>
            <a:r>
              <a:rPr lang="es-MX" dirty="0"/>
              <a:t> es un software para realizar copias de seguridad de la base de datos Oracle de forma sencilla y eficaz. </a:t>
            </a:r>
            <a:endParaRPr lang="es-MX" dirty="0" smtClean="0"/>
          </a:p>
          <a:p>
            <a:r>
              <a:rPr lang="es-MX" dirty="0"/>
              <a:t>Realiza copias de seguridad de Oracle de forma automática y </a:t>
            </a:r>
            <a:r>
              <a:rPr lang="es-MX" b="1" dirty="0"/>
              <a:t>en caliente, sin necesidad de detener ningún servicio</a:t>
            </a:r>
            <a:r>
              <a:rPr lang="es-MX" dirty="0"/>
              <a:t>, y con la posibilidad de </a:t>
            </a:r>
            <a:r>
              <a:rPr lang="es-MX" b="1" dirty="0"/>
              <a:t>transferencias automáticas FTP y SFTP</a:t>
            </a:r>
            <a:r>
              <a:rPr lang="es-MX" dirty="0" smtClean="0"/>
              <a:t>.</a:t>
            </a:r>
          </a:p>
          <a:p>
            <a:r>
              <a:rPr lang="es-MX" dirty="0" err="1"/>
              <a:t>Iperius</a:t>
            </a:r>
            <a:r>
              <a:rPr lang="es-MX" dirty="0"/>
              <a:t> es compatible con todas las versiones de Oracle 9i, 10g y 11g, 12c, y Express </a:t>
            </a:r>
            <a:r>
              <a:rPr lang="es-MX" dirty="0" err="1"/>
              <a:t>Edition</a:t>
            </a:r>
            <a:r>
              <a:rPr lang="es-MX" dirty="0"/>
              <a:t> (XE).</a:t>
            </a:r>
            <a:endParaRPr lang="es-MX" dirty="0"/>
          </a:p>
        </p:txBody>
      </p:sp>
    </p:spTree>
    <p:extLst>
      <p:ext uri="{BB962C8B-B14F-4D97-AF65-F5344CB8AC3E}">
        <p14:creationId xmlns:p14="http://schemas.microsoft.com/office/powerpoint/2010/main" val="3707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47500" lnSpcReduction="20000"/>
          </a:bodyPr>
          <a:lstStyle/>
          <a:p>
            <a:pPr fontAlgn="base"/>
            <a:r>
              <a:rPr lang="en-US" dirty="0"/>
              <a:t>&gt;</a:t>
            </a:r>
            <a:r>
              <a:rPr lang="en-US" dirty="0" err="1"/>
              <a:t>rman</a:t>
            </a:r>
            <a:endParaRPr lang="en-US" dirty="0"/>
          </a:p>
          <a:p>
            <a:pPr fontAlgn="base"/>
            <a:r>
              <a:rPr lang="en-US" dirty="0"/>
              <a:t>RMAN&gt; connect target</a:t>
            </a:r>
          </a:p>
          <a:p>
            <a:pPr fontAlgn="base"/>
            <a:r>
              <a:rPr lang="en-US" dirty="0"/>
              <a:t>connected to target database: DBDEV1 (DBID=280973718)</a:t>
            </a:r>
          </a:p>
          <a:p>
            <a:pPr fontAlgn="base"/>
            <a:r>
              <a:rPr lang="en-US" dirty="0"/>
              <a:t>— DBDEV1 will be the database that will have the catalog schema.</a:t>
            </a:r>
          </a:p>
          <a:p>
            <a:pPr fontAlgn="base"/>
            <a:r>
              <a:rPr lang="en-US" dirty="0"/>
              <a:t>If another database is to have the catalog, the connect</a:t>
            </a:r>
          </a:p>
          <a:p>
            <a:pPr fontAlgn="base"/>
            <a:r>
              <a:rPr lang="en-US" dirty="0"/>
              <a:t>catalog string will have the database as part of the</a:t>
            </a:r>
          </a:p>
          <a:p>
            <a:pPr fontAlgn="base"/>
            <a:r>
              <a:rPr lang="en-US" dirty="0"/>
              <a:t>string: </a:t>
            </a:r>
            <a:r>
              <a:rPr lang="en-US" dirty="0" err="1"/>
              <a:t>rman</a:t>
            </a:r>
            <a:r>
              <a:rPr lang="en-US" dirty="0"/>
              <a:t>/</a:t>
            </a:r>
            <a:r>
              <a:rPr lang="en-US" dirty="0" err="1"/>
              <a:t>rmanpswdRMANCAT</a:t>
            </a:r>
            <a:endParaRPr lang="en-US" dirty="0"/>
          </a:p>
          <a:p>
            <a:pPr fontAlgn="base"/>
            <a:r>
              <a:rPr lang="en-US" dirty="0"/>
              <a:t>RMAN&gt; connect catalog </a:t>
            </a:r>
            <a:r>
              <a:rPr lang="en-US" dirty="0" err="1"/>
              <a:t>rman</a:t>
            </a:r>
            <a:r>
              <a:rPr lang="en-US" dirty="0"/>
              <a:t>/</a:t>
            </a:r>
            <a:r>
              <a:rPr lang="en-US" dirty="0" err="1"/>
              <a:t>rmanpswd</a:t>
            </a:r>
            <a:endParaRPr lang="en-US" dirty="0"/>
          </a:p>
          <a:p>
            <a:pPr fontAlgn="base"/>
            <a:r>
              <a:rPr lang="en-US" dirty="0"/>
              <a:t>connected to recovery catalog database</a:t>
            </a:r>
          </a:p>
          <a:p>
            <a:pPr fontAlgn="base"/>
            <a:r>
              <a:rPr lang="en-US" dirty="0"/>
              <a:t>RMAN&gt; create catalog</a:t>
            </a:r>
          </a:p>
          <a:p>
            <a:pPr fontAlgn="base"/>
            <a:r>
              <a:rPr lang="en-US" dirty="0"/>
              <a:t>recovery catalog created</a:t>
            </a:r>
          </a:p>
          <a:p>
            <a:pPr fontAlgn="base"/>
            <a:r>
              <a:rPr lang="en-US" dirty="0"/>
              <a:t>RMAN&gt; register database;</a:t>
            </a:r>
          </a:p>
          <a:p>
            <a:pPr fontAlgn="base"/>
            <a:r>
              <a:rPr lang="en-US" dirty="0"/>
              <a:t>database registered in recovery catalog</a:t>
            </a:r>
          </a:p>
          <a:p>
            <a:pPr fontAlgn="base"/>
            <a:r>
              <a:rPr lang="en-US" dirty="0"/>
              <a:t>starting full resync of recovery catalog</a:t>
            </a:r>
          </a:p>
          <a:p>
            <a:pPr fontAlgn="base"/>
            <a:r>
              <a:rPr lang="en-US" dirty="0"/>
              <a:t>full resync complete</a:t>
            </a:r>
          </a:p>
          <a:p>
            <a:pPr fontAlgn="base"/>
            <a:r>
              <a:rPr lang="en-US" dirty="0"/>
              <a:t>RMAN&gt;</a:t>
            </a:r>
          </a:p>
          <a:p>
            <a:pPr lvl="1"/>
            <a:endParaRPr lang="es-MX" dirty="0" smtClean="0"/>
          </a:p>
          <a:p>
            <a:pPr marL="457200" lvl="1" indent="0">
              <a:buNone/>
            </a:pPr>
            <a:endParaRPr lang="es-MX" dirty="0"/>
          </a:p>
        </p:txBody>
      </p:sp>
    </p:spTree>
    <p:extLst>
      <p:ext uri="{BB962C8B-B14F-4D97-AF65-F5344CB8AC3E}">
        <p14:creationId xmlns:p14="http://schemas.microsoft.com/office/powerpoint/2010/main" val="72734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MX" dirty="0"/>
              <a:t>Donde esta el log Oracle</a:t>
            </a:r>
          </a:p>
        </p:txBody>
      </p:sp>
      <p:sp>
        <p:nvSpPr>
          <p:cNvPr id="3" name="Marcador de contenido 2"/>
          <p:cNvSpPr>
            <a:spLocks noGrp="1"/>
          </p:cNvSpPr>
          <p:nvPr>
            <p:ph idx="1"/>
          </p:nvPr>
        </p:nvSpPr>
        <p:spPr/>
        <p:txBody>
          <a:bodyPr/>
          <a:lstStyle/>
          <a:p>
            <a:r>
              <a:rPr lang="es-MX" dirty="0"/>
              <a:t>Se puede de 2 maneras, con </a:t>
            </a:r>
            <a:r>
              <a:rPr lang="es-MX" dirty="0" err="1"/>
              <a:t>query</a:t>
            </a:r>
            <a:r>
              <a:rPr lang="es-MX" dirty="0"/>
              <a:t> o en la EM</a:t>
            </a:r>
            <a:r>
              <a:rPr lang="es-MX" dirty="0" smtClean="0"/>
              <a:t>.</a:t>
            </a:r>
          </a:p>
          <a:p>
            <a:r>
              <a:rPr lang="es-MX" dirty="0"/>
              <a:t>Esto funciona tanto en </a:t>
            </a:r>
            <a:r>
              <a:rPr lang="es-MX" dirty="0" err="1"/>
              <a:t>windows</a:t>
            </a:r>
            <a:r>
              <a:rPr lang="es-MX" dirty="0"/>
              <a:t>, </a:t>
            </a:r>
            <a:r>
              <a:rPr lang="es-MX" dirty="0" err="1"/>
              <a:t>unix</a:t>
            </a:r>
            <a:r>
              <a:rPr lang="es-MX" dirty="0" smtClean="0"/>
              <a:t>,</a:t>
            </a:r>
          </a:p>
          <a:p>
            <a:r>
              <a:rPr lang="es-MX" dirty="0" err="1"/>
              <a:t>Query</a:t>
            </a:r>
            <a:endParaRPr lang="es-MX" dirty="0"/>
          </a:p>
          <a:p>
            <a:r>
              <a:rPr lang="en-US" dirty="0"/>
              <a:t>1.)  SQL&gt; show parameters </a:t>
            </a:r>
            <a:r>
              <a:rPr lang="en-US" dirty="0" smtClean="0"/>
              <a:t>dump</a:t>
            </a:r>
          </a:p>
          <a:p>
            <a:r>
              <a:rPr lang="es-MX" dirty="0"/>
              <a:t>Ahora busca el valor del parámetro llamado: </a:t>
            </a:r>
            <a:r>
              <a:rPr lang="es-MX" b="1" dirty="0" err="1" smtClean="0"/>
              <a:t>background_dump_dest</a:t>
            </a:r>
            <a:endParaRPr lang="es-MX" b="1" dirty="0" smtClean="0"/>
          </a:p>
          <a:p>
            <a:endParaRPr lang="es-MX" dirty="0"/>
          </a:p>
        </p:txBody>
      </p:sp>
    </p:spTree>
    <p:extLst>
      <p:ext uri="{BB962C8B-B14F-4D97-AF65-F5344CB8AC3E}">
        <p14:creationId xmlns:p14="http://schemas.microsoft.com/office/powerpoint/2010/main" val="262254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srcRect l="6159" t="29621" r="46211" b="21188"/>
          <a:stretch/>
        </p:blipFill>
        <p:spPr>
          <a:xfrm>
            <a:off x="3101009" y="2309084"/>
            <a:ext cx="5506277" cy="3197196"/>
          </a:xfrm>
          <a:prstGeom prst="rect">
            <a:avLst/>
          </a:prstGeom>
        </p:spPr>
      </p:pic>
    </p:spTree>
    <p:extLst>
      <p:ext uri="{BB962C8B-B14F-4D97-AF65-F5344CB8AC3E}">
        <p14:creationId xmlns:p14="http://schemas.microsoft.com/office/powerpoint/2010/main" val="48003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EM</a:t>
            </a:r>
          </a:p>
          <a:p>
            <a:endParaRPr lang="es-MX" dirty="0" smtClean="0"/>
          </a:p>
          <a:p>
            <a:pPr marL="0" indent="0">
              <a:buNone/>
            </a:pPr>
            <a:r>
              <a:rPr lang="es-MX" dirty="0"/>
              <a:t>1.) En el clic en </a:t>
            </a:r>
            <a:r>
              <a:rPr lang="es-MX" b="1" dirty="0"/>
              <a:t>Parámetros de Inicialización </a:t>
            </a:r>
            <a:r>
              <a:rPr lang="es-MX" dirty="0"/>
              <a:t>en la pestaña de </a:t>
            </a:r>
            <a:r>
              <a:rPr lang="es-MX" b="1" dirty="0" smtClean="0"/>
              <a:t>servidor</a:t>
            </a:r>
          </a:p>
          <a:p>
            <a:pPr marL="0" indent="0">
              <a:buNone/>
            </a:pPr>
            <a:endParaRPr lang="es-MX" b="1" dirty="0"/>
          </a:p>
          <a:p>
            <a:pPr marL="0" indent="0">
              <a:buNone/>
            </a:pPr>
            <a:endParaRPr lang="es-MX" b="1" dirty="0" smtClean="0"/>
          </a:p>
          <a:p>
            <a:pPr marL="0" indent="0">
              <a:buNone/>
            </a:pPr>
            <a:endParaRPr lang="es-MX" b="1" dirty="0"/>
          </a:p>
          <a:p>
            <a:pPr marL="0" indent="0">
              <a:buNone/>
            </a:pPr>
            <a:endParaRPr lang="es-MX" b="1" dirty="0" smtClean="0"/>
          </a:p>
          <a:p>
            <a:pPr marL="0" indent="0">
              <a:buNone/>
            </a:pPr>
            <a:endParaRPr lang="es-MX" b="1" dirty="0" smtClean="0"/>
          </a:p>
          <a:p>
            <a:pPr marL="0" indent="0">
              <a:buNone/>
            </a:pPr>
            <a:endParaRPr lang="es-MX" dirty="0"/>
          </a:p>
        </p:txBody>
      </p:sp>
      <p:pic>
        <p:nvPicPr>
          <p:cNvPr id="4" name="Imagen 3"/>
          <p:cNvPicPr>
            <a:picLocks noChangeAspect="1"/>
          </p:cNvPicPr>
          <p:nvPr/>
        </p:nvPicPr>
        <p:blipFill rotWithShape="1">
          <a:blip r:embed="rId2"/>
          <a:srcRect l="14454" t="24049" r="33602" b="15082"/>
          <a:stretch/>
        </p:blipFill>
        <p:spPr>
          <a:xfrm>
            <a:off x="4313582" y="3656898"/>
            <a:ext cx="4134678" cy="2724023"/>
          </a:xfrm>
          <a:prstGeom prst="rect">
            <a:avLst/>
          </a:prstGeom>
        </p:spPr>
      </p:pic>
    </p:spTree>
    <p:extLst>
      <p:ext uri="{BB962C8B-B14F-4D97-AF65-F5344CB8AC3E}">
        <p14:creationId xmlns:p14="http://schemas.microsoft.com/office/powerpoint/2010/main" val="327845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Luego en parámetros :  </a:t>
            </a:r>
            <a:r>
              <a:rPr lang="es-MX" b="1" dirty="0" err="1" smtClean="0"/>
              <a:t>background_dump_dest</a:t>
            </a:r>
            <a:endParaRPr lang="es-MX" b="1" dirty="0" smtClean="0"/>
          </a:p>
          <a:p>
            <a:endParaRPr lang="es-MX" b="1" dirty="0"/>
          </a:p>
          <a:p>
            <a:endParaRPr lang="es-MX" b="1" dirty="0" smtClean="0"/>
          </a:p>
          <a:p>
            <a:endParaRPr lang="es-MX" b="1" dirty="0"/>
          </a:p>
          <a:p>
            <a:endParaRPr lang="es-MX" b="1" dirty="0" smtClean="0"/>
          </a:p>
          <a:p>
            <a:endParaRPr lang="es-MX" b="1" dirty="0"/>
          </a:p>
          <a:p>
            <a:endParaRPr lang="es-MX" dirty="0"/>
          </a:p>
        </p:txBody>
      </p:sp>
      <p:pic>
        <p:nvPicPr>
          <p:cNvPr id="4" name="Imagen 3"/>
          <p:cNvPicPr>
            <a:picLocks noChangeAspect="1"/>
          </p:cNvPicPr>
          <p:nvPr/>
        </p:nvPicPr>
        <p:blipFill rotWithShape="1">
          <a:blip r:embed="rId2"/>
          <a:srcRect l="14301" t="30300" r="28101" b="28396"/>
          <a:stretch/>
        </p:blipFill>
        <p:spPr>
          <a:xfrm>
            <a:off x="2206487" y="3180522"/>
            <a:ext cx="7494104" cy="3021496"/>
          </a:xfrm>
          <a:prstGeom prst="rect">
            <a:avLst/>
          </a:prstGeom>
        </p:spPr>
      </p:pic>
    </p:spTree>
    <p:extLst>
      <p:ext uri="{BB962C8B-B14F-4D97-AF65-F5344CB8AC3E}">
        <p14:creationId xmlns:p14="http://schemas.microsoft.com/office/powerpoint/2010/main" val="272847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El único requisito necesario para realizar una copia de seguridad de la base de datos Oracle (</a:t>
            </a:r>
            <a:r>
              <a:rPr lang="es-MX" b="1" dirty="0"/>
              <a:t>copia de seguridad en línea</a:t>
            </a:r>
            <a:r>
              <a:rPr lang="es-MX" dirty="0"/>
              <a:t>)  es que las bases de datos estén configuradas en el modo </a:t>
            </a:r>
            <a:r>
              <a:rPr lang="es-MX" b="1" dirty="0"/>
              <a:t>ARCHIVELOG</a:t>
            </a:r>
            <a:r>
              <a:rPr lang="es-MX" dirty="0"/>
              <a:t>. </a:t>
            </a:r>
            <a:endParaRPr lang="es-MX" dirty="0" smtClean="0"/>
          </a:p>
          <a:p>
            <a:r>
              <a:rPr lang="es-MX" dirty="0"/>
              <a:t>Para la copia de seguridad de servidores conectados en </a:t>
            </a:r>
            <a:r>
              <a:rPr lang="es-MX" dirty="0" smtClean="0"/>
              <a:t>red es necesario instalar: </a:t>
            </a:r>
          </a:p>
          <a:p>
            <a:pPr lvl="1"/>
            <a:r>
              <a:rPr lang="es-MX" u="sng" dirty="0"/>
              <a:t>Oracle </a:t>
            </a:r>
            <a:r>
              <a:rPr lang="es-MX" u="sng" dirty="0" err="1"/>
              <a:t>Client</a:t>
            </a:r>
            <a:r>
              <a:rPr lang="es-MX" u="sng" dirty="0"/>
              <a:t> (RMAN)</a:t>
            </a:r>
            <a:r>
              <a:rPr lang="es-MX" dirty="0"/>
              <a:t> en el equipo donde se ejecuta </a:t>
            </a:r>
            <a:r>
              <a:rPr lang="es-MX" dirty="0" err="1"/>
              <a:t>Iperius</a:t>
            </a:r>
            <a:r>
              <a:rPr lang="es-MX" dirty="0"/>
              <a:t>, y utilizar la cuenta </a:t>
            </a:r>
            <a:r>
              <a:rPr lang="es-MX" dirty="0" err="1"/>
              <a:t>sys</a:t>
            </a:r>
            <a:r>
              <a:rPr lang="es-MX" dirty="0" smtClean="0"/>
              <a:t>.</a:t>
            </a:r>
          </a:p>
          <a:p>
            <a:pPr lvl="1"/>
            <a:endParaRPr lang="es-MX" dirty="0" smtClean="0"/>
          </a:p>
        </p:txBody>
      </p:sp>
    </p:spTree>
    <p:extLst>
      <p:ext uri="{BB962C8B-B14F-4D97-AF65-F5344CB8AC3E}">
        <p14:creationId xmlns:p14="http://schemas.microsoft.com/office/powerpoint/2010/main" val="234954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Creamos en primer lugar una nueva operación de copia de seguridad</a:t>
            </a:r>
            <a:r>
              <a:rPr lang="es-MX" dirty="0" smtClean="0"/>
              <a:t>:</a:t>
            </a:r>
          </a:p>
          <a:p>
            <a:endParaRPr lang="es-MX" dirty="0"/>
          </a:p>
          <a:p>
            <a:endParaRPr lang="es-MX" dirty="0" smtClean="0"/>
          </a:p>
          <a:p>
            <a:endParaRPr lang="es-MX" dirty="0"/>
          </a:p>
          <a:p>
            <a:endParaRPr lang="es-MX" dirty="0" smtClean="0"/>
          </a:p>
          <a:p>
            <a:endParaRPr lang="es-MX" dirty="0"/>
          </a:p>
          <a:p>
            <a:endParaRPr lang="es-MX" dirty="0" smtClean="0"/>
          </a:p>
          <a:p>
            <a:pPr marL="0" indent="0">
              <a:buNone/>
            </a:pPr>
            <a:endParaRPr lang="es-MX" dirty="0" smtClean="0"/>
          </a:p>
          <a:p>
            <a:endParaRPr lang="es-MX" dirty="0"/>
          </a:p>
        </p:txBody>
      </p:sp>
      <p:pic>
        <p:nvPicPr>
          <p:cNvPr id="5" name="Imagen 4"/>
          <p:cNvPicPr>
            <a:picLocks noChangeAspect="1"/>
          </p:cNvPicPr>
          <p:nvPr/>
        </p:nvPicPr>
        <p:blipFill rotWithShape="1">
          <a:blip r:embed="rId2"/>
          <a:srcRect l="22069" t="14183" r="21843" b="18028"/>
          <a:stretch/>
        </p:blipFill>
        <p:spPr>
          <a:xfrm>
            <a:off x="2903975" y="2740092"/>
            <a:ext cx="5114610" cy="3475470"/>
          </a:xfrm>
          <a:prstGeom prst="rect">
            <a:avLst/>
          </a:prstGeom>
        </p:spPr>
      </p:pic>
    </p:spTree>
    <p:extLst>
      <p:ext uri="{BB962C8B-B14F-4D97-AF65-F5344CB8AC3E}">
        <p14:creationId xmlns:p14="http://schemas.microsoft.com/office/powerpoint/2010/main" val="112733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Agregamos una copia de seguridad de la base de datos Oracle haciendo clic en el botón correspondiente</a:t>
            </a:r>
            <a:r>
              <a:rPr lang="es-MX" dirty="0" smtClean="0"/>
              <a:t>:</a:t>
            </a:r>
          </a:p>
          <a:p>
            <a:endParaRPr lang="es-MX" dirty="0"/>
          </a:p>
          <a:p>
            <a:endParaRPr lang="es-MX" dirty="0" smtClean="0"/>
          </a:p>
          <a:p>
            <a:endParaRPr lang="es-MX" dirty="0"/>
          </a:p>
          <a:p>
            <a:endParaRPr lang="es-MX" dirty="0" smtClean="0"/>
          </a:p>
          <a:p>
            <a:endParaRPr lang="es-MX" dirty="0"/>
          </a:p>
          <a:p>
            <a:endParaRPr lang="es-MX" dirty="0"/>
          </a:p>
        </p:txBody>
      </p:sp>
      <p:pic>
        <p:nvPicPr>
          <p:cNvPr id="6" name="Imagen 5"/>
          <p:cNvPicPr>
            <a:picLocks noChangeAspect="1"/>
          </p:cNvPicPr>
          <p:nvPr/>
        </p:nvPicPr>
        <p:blipFill rotWithShape="1">
          <a:blip r:embed="rId2"/>
          <a:srcRect l="18584" t="16518" r="18919" b="11607"/>
          <a:stretch/>
        </p:blipFill>
        <p:spPr>
          <a:xfrm>
            <a:off x="2922814" y="3167743"/>
            <a:ext cx="5126463" cy="3314700"/>
          </a:xfrm>
          <a:prstGeom prst="rect">
            <a:avLst/>
          </a:prstGeom>
        </p:spPr>
      </p:pic>
    </p:spTree>
    <p:extLst>
      <p:ext uri="{BB962C8B-B14F-4D97-AF65-F5344CB8AC3E}">
        <p14:creationId xmlns:p14="http://schemas.microsoft.com/office/powerpoint/2010/main" val="165588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Lo primero que necesitamos es crear una </a:t>
            </a:r>
            <a:r>
              <a:rPr lang="es-MX" b="1" dirty="0"/>
              <a:t>cuenta para la conexión a la base de </a:t>
            </a:r>
            <a:r>
              <a:rPr lang="es-MX" b="1" dirty="0" smtClean="0"/>
              <a:t>datos-</a:t>
            </a:r>
          </a:p>
          <a:p>
            <a:r>
              <a:rPr lang="es-MX" dirty="0"/>
              <a:t> Para bases de datos locales utilizamos generalmente el nombre de usuario “</a:t>
            </a:r>
            <a:r>
              <a:rPr lang="es-MX" dirty="0" err="1"/>
              <a:t>system</a:t>
            </a:r>
            <a:r>
              <a:rPr lang="es-MX" dirty="0"/>
              <a:t>”, mientras que para bases de datos en red o remotas es aconsejable utilizar el nombre de usuario “</a:t>
            </a:r>
            <a:r>
              <a:rPr lang="es-MX" dirty="0" err="1"/>
              <a:t>sys</a:t>
            </a:r>
            <a:r>
              <a:rPr lang="es-MX" dirty="0"/>
              <a:t>”. </a:t>
            </a:r>
            <a:endParaRPr lang="es-MX" dirty="0" smtClean="0"/>
          </a:p>
          <a:p>
            <a:r>
              <a:rPr lang="es-MX" dirty="0"/>
              <a:t>Ahora podemos probar que la conexión funcione haciendo clic en el botón correspondiente y especificando el nombre de una base de datos a la que conectarse.</a:t>
            </a:r>
            <a:endParaRPr lang="es-MX" dirty="0"/>
          </a:p>
        </p:txBody>
      </p:sp>
    </p:spTree>
    <p:extLst>
      <p:ext uri="{BB962C8B-B14F-4D97-AF65-F5344CB8AC3E}">
        <p14:creationId xmlns:p14="http://schemas.microsoft.com/office/powerpoint/2010/main" val="94111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srcRect l="29955" t="16774" r="30221" b="15051"/>
          <a:stretch/>
        </p:blipFill>
        <p:spPr>
          <a:xfrm>
            <a:off x="3269797" y="1937657"/>
            <a:ext cx="4190293" cy="4033157"/>
          </a:xfrm>
          <a:prstGeom prst="rect">
            <a:avLst/>
          </a:prstGeom>
        </p:spPr>
      </p:pic>
    </p:spTree>
    <p:extLst>
      <p:ext uri="{BB962C8B-B14F-4D97-AF65-F5344CB8AC3E}">
        <p14:creationId xmlns:p14="http://schemas.microsoft.com/office/powerpoint/2010/main" val="329508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cuenta que acabamos de crear se podrá seleccionar en la ventana de configuración de la copia de seguridad</a:t>
            </a:r>
            <a:r>
              <a:rPr lang="es-MX" dirty="0" smtClean="0"/>
              <a:t>.</a:t>
            </a:r>
          </a:p>
          <a:p>
            <a:r>
              <a:rPr lang="es-MX" dirty="0"/>
              <a:t>Una vez seleccionada la cuenta de conexión, pasamos a las opciones siguientes, donde podemos configurar la </a:t>
            </a:r>
            <a:r>
              <a:rPr lang="es-MX" b="1" dirty="0"/>
              <a:t>copia de seguridad automática de todas las bases de datos</a:t>
            </a:r>
            <a:r>
              <a:rPr lang="es-MX" dirty="0"/>
              <a:t> (solo es posible en servidores locales</a:t>
            </a:r>
            <a:r>
              <a:rPr lang="es-MX" dirty="0" smtClean="0"/>
              <a:t>).</a:t>
            </a:r>
          </a:p>
          <a:p>
            <a:r>
              <a:rPr lang="es-MX" dirty="0"/>
              <a:t>seleccionar una única base de datos (se puede crear una entrada para cada base de datos), o escribir los nombres de bases de datos específicas separadas por comas.</a:t>
            </a:r>
            <a:endParaRPr lang="es-MX" dirty="0" smtClean="0"/>
          </a:p>
        </p:txBody>
      </p:sp>
    </p:spTree>
    <p:extLst>
      <p:ext uri="{BB962C8B-B14F-4D97-AF65-F5344CB8AC3E}">
        <p14:creationId xmlns:p14="http://schemas.microsoft.com/office/powerpoint/2010/main" val="196002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opción siguiente nos permite elegir la </a:t>
            </a:r>
            <a:r>
              <a:rPr lang="es-MX" b="1" dirty="0"/>
              <a:t>carpeta de destino de la copia de seguridad</a:t>
            </a:r>
            <a:r>
              <a:rPr lang="es-MX" dirty="0"/>
              <a:t>. </a:t>
            </a:r>
            <a:endParaRPr lang="es-MX" dirty="0" smtClean="0"/>
          </a:p>
          <a:p>
            <a:r>
              <a:rPr lang="es-MX" dirty="0"/>
              <a:t>Si estamos realizando la copia de seguridad de un servidor remoto y no conocemos las rutas, es aconsejable dejar la carpeta por defecto. </a:t>
            </a:r>
            <a:endParaRPr lang="es-MX" dirty="0" smtClean="0"/>
          </a:p>
          <a:p>
            <a:r>
              <a:rPr lang="es-MX" dirty="0"/>
              <a:t>Si la base de datos está en el mismo servidor en el que está instalado </a:t>
            </a:r>
            <a:r>
              <a:rPr lang="es-MX" dirty="0" err="1"/>
              <a:t>Iperius</a:t>
            </a:r>
            <a:r>
              <a:rPr lang="es-MX" dirty="0"/>
              <a:t> </a:t>
            </a:r>
            <a:r>
              <a:rPr lang="es-MX" dirty="0" err="1"/>
              <a:t>Backup</a:t>
            </a:r>
            <a:r>
              <a:rPr lang="es-MX" dirty="0"/>
              <a:t>, también podemos configurar las variables especiales para hacer dinámico el nombre de la carpeta</a:t>
            </a:r>
            <a:endParaRPr lang="es-MX" dirty="0"/>
          </a:p>
        </p:txBody>
      </p:sp>
    </p:spTree>
    <p:extLst>
      <p:ext uri="{BB962C8B-B14F-4D97-AF65-F5344CB8AC3E}">
        <p14:creationId xmlns:p14="http://schemas.microsoft.com/office/powerpoint/2010/main" val="4194285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114</TotalTime>
  <Words>549</Words>
  <Application>Microsoft Office PowerPoint</Application>
  <PresentationFormat>Panorámica</PresentationFormat>
  <Paragraphs>94</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Century Gothic</vt:lpstr>
      <vt:lpstr>Wingdings 2</vt:lpstr>
      <vt:lpstr>Citable</vt:lpstr>
      <vt:lpstr>Cómo hacer la copia de seguridad de la base de datos Oracle </vt:lpstr>
      <vt:lpstr>Copia de seguridad Oracle.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 RMAN</vt:lpstr>
      <vt:lpstr>Configuración RMAN para copias de seguridad</vt:lpstr>
      <vt:lpstr>Presentación de PowerPoint</vt:lpstr>
      <vt:lpstr>Donde esta el log Oracle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hacer la copia de seguridad de la base de datos Oracle</dc:title>
  <dc:creator>Usuario de Windows</dc:creator>
  <cp:lastModifiedBy>Usuario de Windows</cp:lastModifiedBy>
  <cp:revision>9</cp:revision>
  <dcterms:created xsi:type="dcterms:W3CDTF">2018-11-26T02:41:57Z</dcterms:created>
  <dcterms:modified xsi:type="dcterms:W3CDTF">2018-11-26T04:36:16Z</dcterms:modified>
</cp:coreProperties>
</file>