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67" r:id="rId4"/>
    <p:sldId id="260" r:id="rId5"/>
    <p:sldId id="261" r:id="rId6"/>
    <p:sldId id="266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03DFD-FB23-A773-1A91-D5C8C1B01F8A}" v="145" dt="2024-10-22T03:14:37.279"/>
    <p1510:client id="{31D1786D-D4AA-C560-EA4F-6BDE4D94CC84}" v="14" dt="2024-10-21T20:55:41.691"/>
    <p1510:client id="{71EC68C4-B652-872D-28E2-032377B5885D}" v="12" dt="2024-10-22T04:04:14.239"/>
    <p1510:client id="{785C6462-8A58-884B-A1F8-784E9E8D059C}" v="1660" dt="2024-10-22T04:53:29.442"/>
    <p1510:client id="{C46CF325-B6F5-4319-B685-38797F525A3E}" v="5" dt="2024-10-22T04:53:51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7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modern bookshop with welcoming atmosphere and cozy professional  photography | Premium AI-generated image">
            <a:extLst>
              <a:ext uri="{FF2B5EF4-FFF2-40B4-BE49-F238E27FC236}">
                <a16:creationId xmlns:a16="http://schemas.microsoft.com/office/drawing/2014/main" id="{7F12015A-ECF3-396B-8791-B0DFDD29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1" b="564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98B72-600D-35F9-5843-D9708BA6D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952" y="1955670"/>
            <a:ext cx="8734096" cy="1486609"/>
          </a:xfrm>
        </p:spPr>
        <p:txBody>
          <a:bodyPr>
            <a:normAutofit/>
          </a:bodyPr>
          <a:lstStyle/>
          <a:p>
            <a:r>
              <a:rPr lang="en-US" sz="3200"/>
              <a:t>CSE111: Bookstore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908F-7F5E-8079-744F-6EEE1AAF5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5959" y="4432246"/>
            <a:ext cx="6180082" cy="972222"/>
          </a:xfrm>
        </p:spPr>
        <p:txBody>
          <a:bodyPr>
            <a:normAutofit/>
          </a:bodyPr>
          <a:lstStyle/>
          <a:p>
            <a:r>
              <a:rPr lang="en-US" sz="2400"/>
              <a:t>By: Minea Dusanovic &amp; Uriel Martinez-Jimenez</a:t>
            </a: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6849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102">
            <a:extLst>
              <a:ext uri="{FF2B5EF4-FFF2-40B4-BE49-F238E27FC236}">
                <a16:creationId xmlns:a16="http://schemas.microsoft.com/office/drawing/2014/main" id="{B7804E36-6605-4C15-AE05-652814944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660D5C27-8D3C-4B26-892C-65D34D694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725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12703459-5B5E-4B0D-999D-DB8565B7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4561" y="159026"/>
            <a:ext cx="5798876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aveaBookstore">
            <a:extLst>
              <a:ext uri="{FF2B5EF4-FFF2-40B4-BE49-F238E27FC236}">
                <a16:creationId xmlns:a16="http://schemas.microsoft.com/office/drawing/2014/main" id="{59A558C9-96C8-4325-AD6A-91656832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4"/>
          <a:stretch/>
        </p:blipFill>
        <p:spPr bwMode="auto">
          <a:xfrm>
            <a:off x="20" y="10"/>
            <a:ext cx="6095981" cy="68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980A0-4202-223C-C20C-1EC1CE2C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066800"/>
            <a:ext cx="4229100" cy="475342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Bookstore Project </a:t>
            </a:r>
            <a:r>
              <a:rPr lang="en-US" sz="4000" b="1" u="sng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5FF3-9570-B05D-5314-494CEDA1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08" y="1429851"/>
            <a:ext cx="4038600" cy="3856841"/>
          </a:xfrm>
        </p:spPr>
        <p:txBody>
          <a:bodyPr anchor="t">
            <a:noAutofit/>
          </a:bodyPr>
          <a:lstStyle/>
          <a:p>
            <a:endParaRPr lang="en-US"/>
          </a:p>
          <a:p>
            <a:pPr marL="617220" lvl="1" indent="-342900"/>
            <a:r>
              <a:rPr lang="en-US" sz="2600"/>
              <a:t>Bookstores needs a database that includes:</a:t>
            </a:r>
          </a:p>
          <a:p>
            <a:pPr marL="891540" lvl="3" indent="-342900"/>
            <a:r>
              <a:rPr lang="en-US" sz="2400"/>
              <a:t>Physical Books Offered</a:t>
            </a:r>
          </a:p>
          <a:p>
            <a:pPr marL="891540" lvl="3" indent="-342900"/>
            <a:r>
              <a:rPr lang="en-US" sz="2400"/>
              <a:t>Book Quantity</a:t>
            </a:r>
          </a:p>
          <a:p>
            <a:pPr marL="891540" lvl="3" indent="-342900"/>
            <a:r>
              <a:rPr lang="en-US" sz="2400"/>
              <a:t>Book Information</a:t>
            </a:r>
          </a:p>
          <a:p>
            <a:pPr marL="891540" lvl="3" indent="-342900"/>
            <a:r>
              <a:rPr lang="en-US" sz="2400"/>
              <a:t>Orders Made</a:t>
            </a:r>
          </a:p>
          <a:p>
            <a:pPr marL="891540" lvl="3" indent="-342900"/>
            <a:r>
              <a:rPr lang="en-US" sz="2400"/>
              <a:t>Customer Information</a:t>
            </a:r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D653FA49-39A3-4265-8670-1CC425A6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7" y="5850470"/>
            <a:ext cx="867485" cy="115439"/>
            <a:chOff x="8910933" y="1861308"/>
            <a:chExt cx="867485" cy="115439"/>
          </a:xfrm>
        </p:grpSpPr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4DC43A9D-6FE6-4C0D-8F62-BE6F9720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2A21C79E-831C-44CF-B6A5-1677130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B1E9E6F4-D7E6-42EA-9D33-18D653D1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A57205-238F-27FD-63F0-D122467197B1}"/>
              </a:ext>
            </a:extLst>
          </p:cNvPr>
          <p:cNvSpPr txBox="1"/>
          <p:nvPr/>
        </p:nvSpPr>
        <p:spPr>
          <a:xfrm>
            <a:off x="7312847" y="1024695"/>
            <a:ext cx="35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>
                <a:solidFill>
                  <a:schemeClr val="tx2"/>
                </a:solidFill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8766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55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4000" contrast="2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62A4-1C26-3829-BF6F-BC12A35E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2"/>
            <a:ext cx="10134600" cy="673224"/>
          </a:xfrm>
        </p:spPr>
        <p:txBody>
          <a:bodyPr/>
          <a:lstStyle/>
          <a:p>
            <a:pPr algn="ctr"/>
            <a:r>
              <a:rPr lang="en-US" b="1" u="sng">
                <a:solidFill>
                  <a:schemeClr val="bg1"/>
                </a:solidFill>
              </a:rPr>
              <a:t>Bookstore Use Cases: Customers &amp; 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7C502-A64A-9F93-85DC-3FA837F6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673223"/>
          </a:xfrm>
        </p:spPr>
        <p:txBody>
          <a:bodyPr>
            <a:noAutofit/>
          </a:bodyPr>
          <a:lstStyle/>
          <a:p>
            <a:r>
              <a:rPr lang="en-US" sz="2400" u="sng">
                <a:solidFill>
                  <a:schemeClr val="bg1"/>
                </a:solidFill>
              </a:rPr>
              <a:t>Customer Application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1984-5C78-8441-5C08-0B9DDA15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580185"/>
            <a:ext cx="4849036" cy="33683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Search Specific Book</a:t>
            </a:r>
          </a:p>
          <a:p>
            <a:pPr marL="617220" lvl="1" indent="-342900"/>
            <a:r>
              <a:rPr lang="en-US" sz="2400">
                <a:solidFill>
                  <a:schemeClr val="bg1"/>
                </a:solidFill>
              </a:rPr>
              <a:t>Search Specific Author</a:t>
            </a:r>
          </a:p>
          <a:p>
            <a:pPr marL="617220" lvl="1" indent="-342900"/>
            <a:r>
              <a:rPr lang="en-US" sz="2400">
                <a:solidFill>
                  <a:schemeClr val="bg1"/>
                </a:solidFill>
              </a:rPr>
              <a:t>Search Specific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Purchase Book(s)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Update Book Ratings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31024-9392-3735-06CD-268EF17FA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673223"/>
          </a:xfrm>
        </p:spPr>
        <p:txBody>
          <a:bodyPr>
            <a:noAutofit/>
          </a:bodyPr>
          <a:lstStyle/>
          <a:p>
            <a:r>
              <a:rPr lang="en-US" sz="2400" u="sng">
                <a:solidFill>
                  <a:schemeClr val="bg1"/>
                </a:solidFill>
              </a:rPr>
              <a:t>Employee Application 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EDF66-6D84-5F8B-FAF8-61DAEF0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580185"/>
            <a:ext cx="4904585" cy="336838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Add New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Search Specific Book</a:t>
            </a:r>
          </a:p>
          <a:p>
            <a:pPr marL="617220" lvl="1" indent="-342900"/>
            <a:r>
              <a:rPr lang="en-US" sz="2200">
                <a:solidFill>
                  <a:schemeClr val="bg1"/>
                </a:solidFill>
              </a:rPr>
              <a:t>Search Specific Author</a:t>
            </a:r>
          </a:p>
          <a:p>
            <a:pPr marL="617220" lvl="1" indent="-342900"/>
            <a:r>
              <a:rPr lang="en-US" sz="2200">
                <a:solidFill>
                  <a:schemeClr val="bg1"/>
                </a:solidFill>
              </a:rPr>
              <a:t>Search Specific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Delete Specific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Update Book Prices</a:t>
            </a:r>
          </a:p>
          <a:p>
            <a:pPr marL="617220" lvl="1" indent="-342900"/>
            <a:r>
              <a:rPr lang="en-US" sz="2200">
                <a:solidFill>
                  <a:schemeClr val="bg1"/>
                </a:solidFill>
              </a:rPr>
              <a:t>Send Restock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Check Order Reports</a:t>
            </a:r>
          </a:p>
        </p:txBody>
      </p:sp>
    </p:spTree>
    <p:extLst>
      <p:ext uri="{BB962C8B-B14F-4D97-AF65-F5344CB8AC3E}">
        <p14:creationId xmlns:p14="http://schemas.microsoft.com/office/powerpoint/2010/main" val="3802642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9175-F5C6-F88D-0376-73440848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46" y="5379341"/>
            <a:ext cx="4794892" cy="1288489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UML Use-Case Diagram</a:t>
            </a:r>
            <a:br>
              <a:rPr lang="en-US" sz="4000" b="1" dirty="0"/>
            </a:br>
            <a:endParaRPr lang="en-US" sz="4000" b="1">
              <a:solidFill>
                <a:srgbClr val="2C2830"/>
              </a:solidFill>
            </a:endParaRPr>
          </a:p>
          <a:p>
            <a:endParaRPr lang="en-US"/>
          </a:p>
        </p:txBody>
      </p:sp>
      <p:pic>
        <p:nvPicPr>
          <p:cNvPr id="5" name="Picture 4" descr="A diagram of a store application&#10;&#10;Description automatically generated">
            <a:extLst>
              <a:ext uri="{FF2B5EF4-FFF2-40B4-BE49-F238E27FC236}">
                <a16:creationId xmlns:a16="http://schemas.microsoft.com/office/drawing/2014/main" id="{8930A22C-4B77-912C-C6CB-0351DA59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99" y="192314"/>
            <a:ext cx="6574496" cy="63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F2F0-1A75-DB12-9D78-3D835136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86" y="5046956"/>
            <a:ext cx="3872262" cy="1288489"/>
          </a:xfrm>
        </p:spPr>
        <p:txBody>
          <a:bodyPr>
            <a:normAutofit/>
          </a:bodyPr>
          <a:lstStyle/>
          <a:p>
            <a:r>
              <a:rPr lang="en-US" sz="4000" b="1"/>
              <a:t>E/R Diagram</a:t>
            </a:r>
          </a:p>
        </p:txBody>
      </p:sp>
      <p:pic>
        <p:nvPicPr>
          <p:cNvPr id="4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BB06DA9D-5AF2-668D-C760-E4F81785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940" y="53008"/>
            <a:ext cx="8260183" cy="67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19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Floating Books PNG Images, Book, Book, World Reading Day PNG Transparent  Background - Pngtree">
            <a:extLst>
              <a:ext uri="{FF2B5EF4-FFF2-40B4-BE49-F238E27FC236}">
                <a16:creationId xmlns:a16="http://schemas.microsoft.com/office/drawing/2014/main" id="{3F58649C-74C6-A372-0B90-3D5BABB8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" y="179556"/>
            <a:ext cx="6488356" cy="64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607AE18-72F2-23D1-AB69-91E717913BFD}"/>
              </a:ext>
            </a:extLst>
          </p:cNvPr>
          <p:cNvSpPr txBox="1">
            <a:spLocks/>
          </p:cNvSpPr>
          <p:nvPr/>
        </p:nvSpPr>
        <p:spPr>
          <a:xfrm>
            <a:off x="6923647" y="1542701"/>
            <a:ext cx="4904585" cy="81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1800" b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/>
              <a:t>Relationships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294AE32-F30B-85B8-6AD9-B51ACFE5D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23647" y="2357088"/>
            <a:ext cx="4904585" cy="3514997"/>
          </a:xfrm>
        </p:spPr>
        <p:txBody>
          <a:bodyPr>
            <a:normAutofit fontScale="85000" lnSpcReduction="10000"/>
          </a:bodyPr>
          <a:lstStyle/>
          <a:p>
            <a:pPr algn="l" rtl="0" fontAlgn="base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Wrote(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l" rtl="0" fontAlgn="base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Published(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PublisherID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l" rtl="0" fontAlgn="base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inStock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BoxID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Availability) </a:t>
            </a:r>
          </a:p>
          <a:p>
            <a:pPr algn="l" rtl="0" fontAlgn="base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Rated(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RatingID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l" rtl="0" fontAlgn="base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RatedBy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RatingID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l" rtl="0" fontAlgn="base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isOrdered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OrderID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BookID)</a:t>
            </a:r>
          </a:p>
          <a:p>
            <a:pPr algn="l" rtl="0" fontAlgn="base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OrderedBy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OrderID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CustID, Discount)</a:t>
            </a:r>
          </a:p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7A0EFD7-8BF1-B62E-9A3D-0349801486FD}"/>
              </a:ext>
            </a:extLst>
          </p:cNvPr>
          <p:cNvSpPr txBox="1">
            <a:spLocks/>
          </p:cNvSpPr>
          <p:nvPr/>
        </p:nvSpPr>
        <p:spPr>
          <a:xfrm>
            <a:off x="0" y="691562"/>
            <a:ext cx="12192000" cy="106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/>
              <a:t>Relational Schema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1E3D564-E9EE-FED9-334D-7A8329E0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201" y="1542702"/>
            <a:ext cx="4849036" cy="814387"/>
          </a:xfrm>
        </p:spPr>
        <p:txBody>
          <a:bodyPr anchor="ctr">
            <a:normAutofit/>
          </a:bodyPr>
          <a:lstStyle/>
          <a:p>
            <a:r>
              <a:rPr lang="en-US" sz="2000" u="sng"/>
              <a:t>Entities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CD14DE5-B99C-8337-06A5-2E93507699B3}"/>
              </a:ext>
            </a:extLst>
          </p:cNvPr>
          <p:cNvSpPr txBox="1">
            <a:spLocks/>
          </p:cNvSpPr>
          <p:nvPr/>
        </p:nvSpPr>
        <p:spPr>
          <a:xfrm>
            <a:off x="1493201" y="2357089"/>
            <a:ext cx="4849036" cy="4112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Font typeface="+mj-lt"/>
              <a:buAutoNum type="arabicPeriod"/>
            </a:pPr>
            <a:r>
              <a:rPr lang="en-US" sz="1500"/>
              <a:t>Book(</a:t>
            </a:r>
            <a:r>
              <a:rPr lang="en-US" sz="1500" u="sng"/>
              <a:t>BookID</a:t>
            </a:r>
            <a:r>
              <a:rPr lang="en-US" sz="1500"/>
              <a:t>, Title, </a:t>
            </a:r>
            <a:r>
              <a:rPr lang="en-US" sz="1500" u="sng"/>
              <a:t>AuthorID</a:t>
            </a:r>
            <a:r>
              <a:rPr lang="en-US" sz="1500"/>
              <a:t>, </a:t>
            </a:r>
            <a:r>
              <a:rPr lang="en-US" sz="1500" u="sng"/>
              <a:t>PublisherID</a:t>
            </a:r>
            <a:r>
              <a:rPr lang="en-US" sz="1500"/>
              <a:t>, Genre, Price)</a:t>
            </a:r>
          </a:p>
          <a:p>
            <a:pPr fontAlgn="base">
              <a:spcAft>
                <a:spcPts val="600"/>
              </a:spcAft>
              <a:buFont typeface="+mj-lt"/>
              <a:buAutoNum type="arabicPeriod"/>
            </a:pPr>
            <a:r>
              <a:rPr lang="en-US" sz="1500"/>
              <a:t>Author(</a:t>
            </a:r>
            <a:r>
              <a:rPr lang="en-US" sz="1500" u="sng"/>
              <a:t>AuthorID</a:t>
            </a:r>
            <a:r>
              <a:rPr lang="en-US" sz="1500"/>
              <a:t>, AuthorName)</a:t>
            </a:r>
          </a:p>
          <a:p>
            <a:pPr fontAlgn="base">
              <a:spcAft>
                <a:spcPts val="600"/>
              </a:spcAft>
              <a:buFont typeface="+mj-lt"/>
              <a:buAutoNum type="arabicPeriod"/>
            </a:pPr>
            <a:r>
              <a:rPr lang="en-US" sz="1500"/>
              <a:t>Publisher(</a:t>
            </a:r>
            <a:r>
              <a:rPr lang="en-US" sz="1500" u="sng"/>
              <a:t>PublisherID</a:t>
            </a:r>
            <a:r>
              <a:rPr lang="en-US" sz="1500"/>
              <a:t>, PublishingHouse)</a:t>
            </a:r>
          </a:p>
          <a:p>
            <a:pPr fontAlgn="base">
              <a:spcAft>
                <a:spcPts val="600"/>
              </a:spcAft>
              <a:buFont typeface="+mj-lt"/>
              <a:buAutoNum type="arabicPeriod"/>
            </a:pPr>
            <a:r>
              <a:rPr lang="en-US" sz="1500"/>
              <a:t>Rating(</a:t>
            </a:r>
            <a:r>
              <a:rPr lang="en-US" sz="1500" u="sng"/>
              <a:t>RatingID</a:t>
            </a:r>
            <a:r>
              <a:rPr lang="en-US" sz="1500"/>
              <a:t>, </a:t>
            </a:r>
            <a:r>
              <a:rPr lang="en-US" sz="1500" u="sng"/>
              <a:t>BookID</a:t>
            </a:r>
            <a:r>
              <a:rPr lang="en-US" sz="1500"/>
              <a:t>, </a:t>
            </a:r>
            <a:r>
              <a:rPr lang="en-US" sz="1500" err="1"/>
              <a:t>StarRating</a:t>
            </a:r>
            <a:r>
              <a:rPr lang="en-US" sz="1500"/>
              <a:t>, </a:t>
            </a:r>
            <a:r>
              <a:rPr lang="en-US" sz="1500" u="sng"/>
              <a:t>CustID</a:t>
            </a:r>
            <a:r>
              <a:rPr lang="en-US" sz="1500"/>
              <a:t>)</a:t>
            </a:r>
          </a:p>
          <a:p>
            <a:pPr fontAlgn="base">
              <a:spcAft>
                <a:spcPts val="600"/>
              </a:spcAft>
              <a:buFont typeface="+mj-lt"/>
              <a:buAutoNum type="arabicPeriod"/>
            </a:pPr>
            <a:r>
              <a:rPr lang="en-US" sz="1500"/>
              <a:t>Customer(</a:t>
            </a:r>
            <a:r>
              <a:rPr lang="en-US" sz="1500" u="sng"/>
              <a:t>CustID</a:t>
            </a:r>
            <a:r>
              <a:rPr lang="en-US" sz="1500"/>
              <a:t>, CustName, </a:t>
            </a:r>
            <a:r>
              <a:rPr lang="en-US" sz="1500" u="sng" err="1"/>
              <a:t>CustomerPhone</a:t>
            </a:r>
            <a:r>
              <a:rPr lang="en-US" sz="1500"/>
              <a:t>, </a:t>
            </a:r>
            <a:r>
              <a:rPr lang="en-US" sz="1500" u="sng" err="1"/>
              <a:t>CustomerEmail</a:t>
            </a:r>
            <a:r>
              <a:rPr lang="en-US" sz="1500"/>
              <a:t>)</a:t>
            </a:r>
          </a:p>
          <a:p>
            <a:pPr fontAlgn="base">
              <a:spcAft>
                <a:spcPts val="600"/>
              </a:spcAft>
              <a:buFont typeface="+mj-lt"/>
              <a:buAutoNum type="arabicPeriod"/>
            </a:pPr>
            <a:r>
              <a:rPr lang="en-US" sz="1500"/>
              <a:t>Inventory(</a:t>
            </a:r>
            <a:r>
              <a:rPr lang="en-US" sz="1500" u="sng" err="1"/>
              <a:t>BoxID</a:t>
            </a:r>
            <a:r>
              <a:rPr lang="en-US" sz="1500"/>
              <a:t>, </a:t>
            </a:r>
            <a:r>
              <a:rPr lang="en-US" sz="1500" u="sng"/>
              <a:t>BookID</a:t>
            </a:r>
            <a:r>
              <a:rPr lang="en-US" sz="1500"/>
              <a:t>, Quantity, Condition, Format)</a:t>
            </a:r>
          </a:p>
          <a:p>
            <a:pPr fontAlgn="base">
              <a:spcAft>
                <a:spcPts val="600"/>
              </a:spcAft>
              <a:buFont typeface="+mj-lt"/>
              <a:buAutoNum type="arabicPeriod"/>
            </a:pPr>
            <a:r>
              <a:rPr lang="en-US" sz="1500"/>
              <a:t>Orders(</a:t>
            </a:r>
            <a:r>
              <a:rPr lang="en-US" sz="1500" u="sng" err="1"/>
              <a:t>OrderID</a:t>
            </a:r>
            <a:r>
              <a:rPr lang="en-US" sz="1500"/>
              <a:t>, </a:t>
            </a:r>
            <a:r>
              <a:rPr lang="en-US" sz="1500" err="1"/>
              <a:t>OrderNum</a:t>
            </a:r>
            <a:r>
              <a:rPr lang="en-US" sz="1500"/>
              <a:t>, CustID, BookID, </a:t>
            </a:r>
            <a:r>
              <a:rPr lang="en-US" sz="1500" err="1"/>
              <a:t>OrderDate</a:t>
            </a:r>
            <a:r>
              <a:rPr lang="en-US" sz="1500"/>
              <a:t>, </a:t>
            </a:r>
            <a:r>
              <a:rPr lang="en-US" sz="1500" err="1"/>
              <a:t>RecieveDate</a:t>
            </a:r>
            <a:r>
              <a:rPr lang="en-US" sz="1500"/>
              <a:t>, </a:t>
            </a:r>
            <a:r>
              <a:rPr lang="en-US" sz="1500" err="1"/>
              <a:t>inTransit</a:t>
            </a:r>
            <a:r>
              <a:rPr lang="en-US" sz="1500"/>
              <a:t>)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16838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Rectangle 210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109" name="Rectangle 210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10" name="Straight Connector 210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1" name="Straight Connector 211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13" name="Rectangle 2112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70 Lovely Libraries ideas in 2024 | dream library, home libraries,  beautiful library">
            <a:extLst>
              <a:ext uri="{FF2B5EF4-FFF2-40B4-BE49-F238E27FC236}">
                <a16:creationId xmlns:a16="http://schemas.microsoft.com/office/drawing/2014/main" id="{5E5EF72A-2529-96E6-FBC3-039589EC8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2" r="-1" b="36387"/>
          <a:stretch/>
        </p:blipFill>
        <p:spPr bwMode="auto">
          <a:xfrm>
            <a:off x="-1" y="10"/>
            <a:ext cx="1219200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5" name="Rectangle 2114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99981"/>
            <a:ext cx="12191999" cy="495801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50000"/>
                </a:srgbClr>
              </a:gs>
              <a:gs pos="87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80596-E5A2-EA04-FB8F-96F610D9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3191319"/>
            <a:ext cx="7272408" cy="1752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LISTENING!</a:t>
            </a:r>
            <a:br>
              <a:rPr lang="en-US" sz="2800" b="1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b="1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4629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AdornVTI</vt:lpstr>
      <vt:lpstr>CSE111: Bookstore Database Project</vt:lpstr>
      <vt:lpstr>Bookstore Project Description</vt:lpstr>
      <vt:lpstr>Bookstore Use Cases: Customers &amp; Employees</vt:lpstr>
      <vt:lpstr>UML Use-Case Diagram  </vt:lpstr>
      <vt:lpstr>E/R Diagram</vt:lpstr>
      <vt:lpstr>PowerPoint Presentation</vt:lpstr>
      <vt:lpstr>THANK YOU FOR LISTENING!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Minea Dusanovic</dc:creator>
  <cp:revision>140</cp:revision>
  <dcterms:created xsi:type="dcterms:W3CDTF">2024-10-17T22:02:39Z</dcterms:created>
  <dcterms:modified xsi:type="dcterms:W3CDTF">2024-10-22T04:55:28Z</dcterms:modified>
</cp:coreProperties>
</file>