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0"/>
  </p:notesMasterIdLst>
  <p:sldIdLst>
    <p:sldId id="256" r:id="rId2"/>
    <p:sldId id="257" r:id="rId3"/>
    <p:sldId id="267" r:id="rId4"/>
    <p:sldId id="269" r:id="rId5"/>
    <p:sldId id="260" r:id="rId6"/>
    <p:sldId id="261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A0411-13F9-AE8C-29EF-7329B8FE7FEC}" v="16" dt="2024-12-10T23:30:11.042"/>
    <p1510:client id="{64502434-CB37-9F3A-A0BF-C1CFE70266B2}" v="9" dt="2024-12-10T07:48:06.032"/>
    <p1510:client id="{6B5768C7-5F53-6BC4-96E1-94AAE485EF6F}" v="13" dt="2024-12-10T21:42:20.976"/>
    <p1510:client id="{F8985775-0DCC-2A2C-1D51-FBF00DE560A0}" v="427" dt="2024-12-10T23:26:5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1D4F-C9D8-A942-A341-9150E98F130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43A09-DC7D-AC41-82A3-025510E2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43A09-DC7D-AC41-82A3-025510E279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7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modern bookshop with welcoming atmosphere and cozy professional  photography | Premium AI-generated image">
            <a:extLst>
              <a:ext uri="{FF2B5EF4-FFF2-40B4-BE49-F238E27FC236}">
                <a16:creationId xmlns:a16="http://schemas.microsoft.com/office/drawing/2014/main" id="{7F12015A-ECF3-396B-8791-B0DFDD29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1" b="564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98B72-600D-35F9-5843-D9708BA6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952" y="1955670"/>
            <a:ext cx="8734096" cy="1486609"/>
          </a:xfrm>
        </p:spPr>
        <p:txBody>
          <a:bodyPr>
            <a:normAutofit/>
          </a:bodyPr>
          <a:lstStyle/>
          <a:p>
            <a:r>
              <a:rPr lang="en-US" sz="3200"/>
              <a:t>CSE111: Bookstore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908F-7F5E-8079-744F-6EEE1AAF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5959" y="4432246"/>
            <a:ext cx="6180082" cy="97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By: Minea </a:t>
            </a:r>
            <a:r>
              <a:rPr lang="en-US" sz="2400" dirty="0" err="1"/>
              <a:t>Dusanovic</a:t>
            </a:r>
            <a:r>
              <a:rPr lang="en-US" sz="2400" dirty="0"/>
              <a:t> &amp; Uriel Martinez-Jimenez</a:t>
            </a:r>
            <a:endParaRPr lang="en-US" dirty="0"/>
          </a:p>
          <a:p>
            <a:r>
              <a:rPr lang="en-US" sz="2400" b="1" dirty="0"/>
              <a:t>Team 12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849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102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aveaBookstore">
            <a:extLst>
              <a:ext uri="{FF2B5EF4-FFF2-40B4-BE49-F238E27FC236}">
                <a16:creationId xmlns:a16="http://schemas.microsoft.com/office/drawing/2014/main" id="{59A558C9-96C8-4325-AD6A-91656832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4"/>
          <a:stretch/>
        </p:blipFill>
        <p:spPr bwMode="auto">
          <a:xfrm>
            <a:off x="20" y="10"/>
            <a:ext cx="6095981" cy="68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980A0-4202-223C-C20C-1EC1CE2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066800"/>
            <a:ext cx="4229100" cy="475342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Bookstore System </a:t>
            </a:r>
            <a:r>
              <a:rPr lang="en-US" sz="4000" b="1" u="sng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5FF3-9570-B05D-5314-494CEDA1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902" y="1061989"/>
            <a:ext cx="5142185" cy="4750220"/>
          </a:xfrm>
        </p:spPr>
        <p:txBody>
          <a:bodyPr anchor="t">
            <a:noAutofit/>
          </a:bodyPr>
          <a:lstStyle/>
          <a:p>
            <a:endParaRPr lang="en-US"/>
          </a:p>
          <a:p>
            <a:pPr marL="617220" lvl="1" indent="-342900"/>
            <a:r>
              <a:rPr lang="en-US" sz="2600" dirty="0"/>
              <a:t>Bookstores needs a database that includes:</a:t>
            </a:r>
          </a:p>
          <a:p>
            <a:pPr marL="891540" lvl="3" indent="-342900"/>
            <a:r>
              <a:rPr lang="en-US" sz="2400" dirty="0"/>
              <a:t>Physical Books Offered</a:t>
            </a:r>
          </a:p>
          <a:p>
            <a:pPr marL="891540" lvl="3" indent="-342900"/>
            <a:r>
              <a:rPr lang="en-US" sz="2400" dirty="0"/>
              <a:t>Book Quantity</a:t>
            </a:r>
          </a:p>
          <a:p>
            <a:pPr marL="891540" lvl="3" indent="-342900"/>
            <a:r>
              <a:rPr lang="en-US" sz="2400" dirty="0"/>
              <a:t>Book Information</a:t>
            </a:r>
          </a:p>
          <a:p>
            <a:pPr marL="891540" lvl="3" indent="-342900"/>
            <a:r>
              <a:rPr lang="en-US" sz="2400" dirty="0"/>
              <a:t>Orders Made</a:t>
            </a:r>
          </a:p>
          <a:p>
            <a:pPr marL="891540" lvl="3" indent="-342900"/>
            <a:r>
              <a:rPr lang="en-US" sz="2400" dirty="0"/>
              <a:t>Customer Information</a:t>
            </a:r>
          </a:p>
          <a:p>
            <a:pPr marL="617220" lvl="1" indent="-342900">
              <a:buFont typeface="Arial"/>
              <a:buChar char="•"/>
            </a:pPr>
            <a:r>
              <a:rPr lang="en-US" sz="2600" dirty="0"/>
              <a:t>Employees can edit this data</a:t>
            </a:r>
            <a:endParaRPr lang="en-US" sz="2600" dirty="0">
              <a:solidFill>
                <a:srgbClr val="2C2830"/>
              </a:solidFill>
            </a:endParaRPr>
          </a:p>
          <a:p>
            <a:pPr lvl="3" indent="0">
              <a:buNone/>
            </a:pPr>
            <a:endParaRPr lang="en-US" sz="2400" dirty="0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D653FA49-39A3-4265-8670-1CC425A6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5850470"/>
            <a:ext cx="867485" cy="115439"/>
            <a:chOff x="8910933" y="1861308"/>
            <a:chExt cx="867485" cy="115439"/>
          </a:xfrm>
        </p:grpSpPr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4DC43A9D-6FE6-4C0D-8F62-BE6F9720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2A21C79E-831C-44CF-B6A5-1677130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B1E9E6F4-D7E6-42EA-9D33-18D653D1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A57205-238F-27FD-63F0-D122467197B1}"/>
              </a:ext>
            </a:extLst>
          </p:cNvPr>
          <p:cNvSpPr txBox="1"/>
          <p:nvPr/>
        </p:nvSpPr>
        <p:spPr>
          <a:xfrm>
            <a:off x="7365399" y="643695"/>
            <a:ext cx="35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>
                <a:solidFill>
                  <a:schemeClr val="tx2"/>
                </a:solidFill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8766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55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4000" contrast="2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62A4-1C26-3829-BF6F-BC12A35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2"/>
            <a:ext cx="10134600" cy="673224"/>
          </a:xfrm>
        </p:spPr>
        <p:txBody>
          <a:bodyPr/>
          <a:lstStyle/>
          <a:p>
            <a:pPr algn="ctr"/>
            <a:r>
              <a:rPr lang="en-US" b="1" u="sng">
                <a:solidFill>
                  <a:schemeClr val="bg1"/>
                </a:solidFill>
              </a:rPr>
              <a:t>Bookstore Use Cases: Customers &amp; 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7C502-A64A-9F93-85DC-3FA837F6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673223"/>
          </a:xfrm>
        </p:spPr>
        <p:txBody>
          <a:bodyPr>
            <a:noAutofit/>
          </a:bodyPr>
          <a:lstStyle/>
          <a:p>
            <a:r>
              <a:rPr lang="en-US" sz="2400" u="sng">
                <a:solidFill>
                  <a:schemeClr val="bg1"/>
                </a:solidFill>
              </a:rPr>
              <a:t>Customer Application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1984-5C78-8441-5C08-0B9DDA15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580185"/>
            <a:ext cx="4849036" cy="3368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Specific Book</a:t>
            </a:r>
          </a:p>
          <a:p>
            <a:pPr marL="617220" lvl="1" indent="-342900"/>
            <a:r>
              <a:rPr lang="en-US" sz="2400" dirty="0">
                <a:solidFill>
                  <a:schemeClr val="bg1"/>
                </a:solidFill>
              </a:rPr>
              <a:t>Search Specific Author</a:t>
            </a:r>
          </a:p>
          <a:p>
            <a:pPr marL="617220" lvl="1" indent="-342900"/>
            <a:r>
              <a:rPr lang="en-US" sz="2400" dirty="0">
                <a:solidFill>
                  <a:schemeClr val="bg1"/>
                </a:solidFill>
              </a:rPr>
              <a:t>Search Specific Genre</a:t>
            </a:r>
          </a:p>
          <a:p>
            <a:pPr marL="617220" lvl="1" indent="-342900"/>
            <a:r>
              <a:rPr lang="en-US" sz="2400" dirty="0">
                <a:solidFill>
                  <a:schemeClr val="bg1"/>
                </a:solidFill>
              </a:rPr>
              <a:t>See All Book</a:t>
            </a:r>
          </a:p>
          <a:p>
            <a:pPr marL="617220" lvl="1" indent="-342900"/>
            <a:r>
              <a:rPr lang="en-US" sz="2400" dirty="0">
                <a:solidFill>
                  <a:schemeClr val="bg1"/>
                </a:solidFill>
              </a:rPr>
              <a:t>Search Orders Made</a:t>
            </a:r>
          </a:p>
          <a:p>
            <a:pPr marL="617220" lvl="1" indent="-342900"/>
            <a:r>
              <a:rPr lang="en-US" sz="2400" dirty="0">
                <a:solidFill>
                  <a:schemeClr val="bg1"/>
                </a:solidFill>
              </a:rPr>
              <a:t>Delete/Update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31024-9392-3735-06CD-268EF17F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673223"/>
          </a:xfrm>
        </p:spPr>
        <p:txBody>
          <a:bodyPr>
            <a:noAutofit/>
          </a:bodyPr>
          <a:lstStyle/>
          <a:p>
            <a:r>
              <a:rPr lang="en-US" sz="2400" u="sng">
                <a:solidFill>
                  <a:schemeClr val="bg1"/>
                </a:solidFill>
              </a:rPr>
              <a:t>Employee Application 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EDF66-6D84-5F8B-FAF8-61DAEF0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580185"/>
            <a:ext cx="4904585" cy="33683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 New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See All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Book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Book Quantity</a:t>
            </a:r>
          </a:p>
        </p:txBody>
      </p:sp>
    </p:spTree>
    <p:extLst>
      <p:ext uri="{BB962C8B-B14F-4D97-AF65-F5344CB8AC3E}">
        <p14:creationId xmlns:p14="http://schemas.microsoft.com/office/powerpoint/2010/main" val="3802642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102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aveaBookstore">
            <a:extLst>
              <a:ext uri="{FF2B5EF4-FFF2-40B4-BE49-F238E27FC236}">
                <a16:creationId xmlns:a16="http://schemas.microsoft.com/office/drawing/2014/main" id="{59A558C9-96C8-4325-AD6A-91656832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4"/>
          <a:stretch/>
        </p:blipFill>
        <p:spPr bwMode="auto">
          <a:xfrm>
            <a:off x="20" y="10"/>
            <a:ext cx="6095981" cy="68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980A0-4202-223C-C20C-1EC1CE2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066800"/>
            <a:ext cx="4229100" cy="475342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Bookstore System Implementations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5FF3-9570-B05D-5314-494CEDA1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08" y="1429851"/>
            <a:ext cx="4038600" cy="3856841"/>
          </a:xfrm>
        </p:spPr>
        <p:txBody>
          <a:bodyPr anchor="t">
            <a:noAutofit/>
          </a:bodyPr>
          <a:lstStyle/>
          <a:p>
            <a:endParaRPr lang="en-US" dirty="0"/>
          </a:p>
          <a:p>
            <a:pPr marL="285750" indent="-285750">
              <a:buFont typeface="Arial,Sans-Serif" panose="020B0604020202020204" pitchFamily="34" charset="0"/>
            </a:pPr>
            <a:r>
              <a:rPr lang="en-US" sz="2400" b="1" dirty="0"/>
              <a:t>IDE</a:t>
            </a:r>
            <a:r>
              <a:rPr lang="en-US" sz="2400" dirty="0"/>
              <a:t>: Visual Studio Code and SQLite Studio.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sz="2400" b="1" dirty="0"/>
              <a:t>Database</a:t>
            </a:r>
            <a:r>
              <a:rPr lang="en-US" sz="2400" dirty="0"/>
              <a:t>: SQLite3 with </a:t>
            </a:r>
            <a:r>
              <a:rPr lang="en-US" sz="2400" dirty="0">
                <a:latin typeface="Consolas"/>
              </a:rPr>
              <a:t>sqlite3</a:t>
            </a:r>
            <a:r>
              <a:rPr lang="en-US" sz="2400" dirty="0"/>
              <a:t> Python library.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sz="2400" b="1" dirty="0"/>
              <a:t>Languages</a:t>
            </a:r>
            <a:r>
              <a:rPr lang="en-US" sz="2400" dirty="0"/>
              <a:t>: Python (Flask), HTML, CSS, JavaScript, SQL.</a:t>
            </a:r>
          </a:p>
          <a:p>
            <a:pPr marL="342900" indent="-342900">
              <a:buFont typeface="Arial,Sans-Serif" panose="020B0604020202020204" pitchFamily="34" charset="0"/>
            </a:pPr>
            <a:endParaRPr lang="en-US" sz="2400" dirty="0"/>
          </a:p>
          <a:p>
            <a:pPr marL="891540" lvl="3" indent="-342900"/>
            <a:endParaRPr lang="en-US" sz="2400" dirty="0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D653FA49-39A3-4265-8670-1CC425A6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5850470"/>
            <a:ext cx="867485" cy="115439"/>
            <a:chOff x="8910933" y="1861308"/>
            <a:chExt cx="867485" cy="115439"/>
          </a:xfrm>
        </p:grpSpPr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4DC43A9D-6FE6-4C0D-8F62-BE6F9720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2A21C79E-831C-44CF-B6A5-1677130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B1E9E6F4-D7E6-42EA-9D33-18D653D1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A57205-238F-27FD-63F0-D122467197B1}"/>
              </a:ext>
            </a:extLst>
          </p:cNvPr>
          <p:cNvSpPr txBox="1"/>
          <p:nvPr/>
        </p:nvSpPr>
        <p:spPr>
          <a:xfrm>
            <a:off x="7312847" y="1024695"/>
            <a:ext cx="35376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</a:rPr>
              <a:t>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8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9175-F5C6-F88D-0376-73440848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46" y="5379341"/>
            <a:ext cx="4794892" cy="1288489"/>
          </a:xfrm>
        </p:spPr>
        <p:txBody>
          <a:bodyPr anchor="t">
            <a:normAutofit fontScale="90000"/>
          </a:bodyPr>
          <a:lstStyle/>
          <a:p>
            <a:r>
              <a:rPr lang="en-US" sz="4000" b="1"/>
              <a:t>UML Use-Case Diagram</a:t>
            </a:r>
            <a:br>
              <a:rPr lang="en-US" sz="4000" b="1"/>
            </a:br>
            <a:endParaRPr lang="en-US" sz="4000" b="1">
              <a:solidFill>
                <a:srgbClr val="2C2830"/>
              </a:solidFill>
            </a:endParaRPr>
          </a:p>
          <a:p>
            <a:endParaRPr lang="en-US"/>
          </a:p>
        </p:txBody>
      </p:sp>
      <p:pic>
        <p:nvPicPr>
          <p:cNvPr id="6" name="Picture 5" descr="A diagram of a store application&#10;&#10;Description automatically generated">
            <a:extLst>
              <a:ext uri="{FF2B5EF4-FFF2-40B4-BE49-F238E27FC236}">
                <a16:creationId xmlns:a16="http://schemas.microsoft.com/office/drawing/2014/main" id="{B065A69B-1708-FECB-C1D3-556AACD2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642" y="271218"/>
            <a:ext cx="6282557" cy="63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F2F0-1A75-DB12-9D78-3D835136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86" y="5046956"/>
            <a:ext cx="3872262" cy="1288489"/>
          </a:xfrm>
        </p:spPr>
        <p:txBody>
          <a:bodyPr>
            <a:normAutofit/>
          </a:bodyPr>
          <a:lstStyle/>
          <a:p>
            <a:r>
              <a:rPr lang="en-US" sz="4000" b="1"/>
              <a:t>E/R Diagram</a:t>
            </a:r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603CB172-9306-8329-DC19-F749C7AB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36" y="10474"/>
            <a:ext cx="8364252" cy="68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9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Floating Books PNG Images, Book, Book, World Reading Day PNG Transparent  Background - Pngtree">
            <a:extLst>
              <a:ext uri="{FF2B5EF4-FFF2-40B4-BE49-F238E27FC236}">
                <a16:creationId xmlns:a16="http://schemas.microsoft.com/office/drawing/2014/main" id="{3F58649C-74C6-A372-0B90-3D5BABB8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" y="179556"/>
            <a:ext cx="6488356" cy="64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607AE18-72F2-23D1-AB69-91E717913BFD}"/>
              </a:ext>
            </a:extLst>
          </p:cNvPr>
          <p:cNvSpPr txBox="1">
            <a:spLocks/>
          </p:cNvSpPr>
          <p:nvPr/>
        </p:nvSpPr>
        <p:spPr>
          <a:xfrm>
            <a:off x="6923647" y="1542701"/>
            <a:ext cx="4904585" cy="81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1800" b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/>
              <a:t>Relationships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294AE32-F30B-85B8-6AD9-B51ACFE5D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3647" y="2357088"/>
            <a:ext cx="4904585" cy="3514997"/>
          </a:xfrm>
        </p:spPr>
        <p:txBody>
          <a:bodyPr>
            <a:norm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Wrote(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AuthorID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)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Published(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PublisherID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inStock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</a:rPr>
              <a:t>BoxID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Availability)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Rating(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CustID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StarRating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isOrdered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(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</a:rPr>
              <a:t>OrderID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BookID)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OrderedBy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(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</a:rPr>
              <a:t>OrderID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CustID, Discount)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7A0EFD7-8BF1-B62E-9A3D-0349801486FD}"/>
              </a:ext>
            </a:extLst>
          </p:cNvPr>
          <p:cNvSpPr txBox="1">
            <a:spLocks/>
          </p:cNvSpPr>
          <p:nvPr/>
        </p:nvSpPr>
        <p:spPr>
          <a:xfrm>
            <a:off x="0" y="691562"/>
            <a:ext cx="12192000" cy="106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Relational Schema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1E3D564-E9EE-FED9-334D-7A8329E0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201" y="1542702"/>
            <a:ext cx="4849036" cy="814387"/>
          </a:xfrm>
        </p:spPr>
        <p:txBody>
          <a:bodyPr anchor="ctr">
            <a:normAutofit/>
          </a:bodyPr>
          <a:lstStyle/>
          <a:p>
            <a:r>
              <a:rPr lang="en-US" sz="2000" u="sng"/>
              <a:t>Entities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CD14DE5-B99C-8337-06A5-2E93507699B3}"/>
              </a:ext>
            </a:extLst>
          </p:cNvPr>
          <p:cNvSpPr txBox="1">
            <a:spLocks/>
          </p:cNvSpPr>
          <p:nvPr/>
        </p:nvSpPr>
        <p:spPr>
          <a:xfrm>
            <a:off x="1493201" y="2357089"/>
            <a:ext cx="4849036" cy="4112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Book(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Title, 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AuthorID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PublisherID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Genre, Price, Condition, Format)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Author(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AuthorID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AuthorName)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Publisher(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PublisherID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PublishingHouse)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Customer(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CustID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CustomerName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</a:rPr>
              <a:t>CustomerPhone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</a:rPr>
              <a:t>CustomerEmail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Inventory(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</a:rPr>
              <a:t>BoxID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sng" strike="noStrike">
                <a:solidFill>
                  <a:srgbClr val="000000"/>
                </a:solidFill>
                <a:effectLst/>
              </a:rPr>
              <a:t>BookID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Quantity)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Orders(</a:t>
            </a:r>
            <a:r>
              <a:rPr lang="en-US" sz="1800" b="0" i="0" u="sng" strike="noStrike" err="1">
                <a:solidFill>
                  <a:srgbClr val="000000"/>
                </a:solidFill>
                <a:effectLst/>
              </a:rPr>
              <a:t>OrderID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OrderNum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CustID, BookID,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OrderDate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DateReceived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inTransit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616838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Rectangle 210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109" name="Rectangle 210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10" name="Straight Connector 210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1" name="Straight Connector 211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13" name="Rectangle 2112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70 Lovely Libraries ideas in 2024 | dream library, home libraries,  beautiful library">
            <a:extLst>
              <a:ext uri="{FF2B5EF4-FFF2-40B4-BE49-F238E27FC236}">
                <a16:creationId xmlns:a16="http://schemas.microsoft.com/office/drawing/2014/main" id="{5E5EF72A-2529-96E6-FBC3-039589EC8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2" r="-1" b="36387"/>
          <a:stretch/>
        </p:blipFill>
        <p:spPr bwMode="auto">
          <a:xfrm>
            <a:off x="-1" y="10"/>
            <a:ext cx="1219200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5" name="Rectangle 2114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99981"/>
            <a:ext cx="12191999" cy="495801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50000"/>
                </a:srgbClr>
              </a:gs>
              <a:gs pos="87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80596-E5A2-EA04-FB8F-96F610D9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3191319"/>
            <a:ext cx="7272408" cy="1752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2800" b="1" cap="all" spc="390" dirty="0">
                <a:solidFill>
                  <a:srgbClr val="FFFFFF"/>
                </a:solidFill>
              </a:rPr>
              <a:t>FOR LISTENING</a:t>
            </a:r>
            <a:r>
              <a:rPr lang="en-US" sz="2800" b="1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2800" b="1" kern="1200" cap="all" spc="390" baseline="0" dirty="0"/>
            </a:br>
            <a:br>
              <a:rPr lang="en-US" sz="2800" b="1" kern="1200" cap="all" spc="390" baseline="0" dirty="0"/>
            </a:br>
            <a:r>
              <a:rPr lang="en-US" sz="2800" b="1" cap="all" spc="390" dirty="0">
                <a:solidFill>
                  <a:srgbClr val="FFFFFF"/>
                </a:solidFill>
              </a:rPr>
              <a:t>Now for the demo.</a:t>
            </a:r>
            <a:endParaRPr lang="en-US" sz="2800" b="1" kern="1200" cap="all" spc="39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4629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AdornVTI</vt:lpstr>
      <vt:lpstr>CSE111: Bookstore Database Project</vt:lpstr>
      <vt:lpstr>Bookstore System Description</vt:lpstr>
      <vt:lpstr>Bookstore Use Cases: Customers &amp; Employees</vt:lpstr>
      <vt:lpstr>Bookstore System Implementations</vt:lpstr>
      <vt:lpstr>UML Use-Case Diagram  </vt:lpstr>
      <vt:lpstr>E/R Diagram</vt:lpstr>
      <vt:lpstr>PowerPoint Presentation</vt:lpstr>
      <vt:lpstr>THANK YOU FOR LISTENING!  Now for the demo.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Minea Dusanovic</dc:creator>
  <cp:revision>137</cp:revision>
  <dcterms:created xsi:type="dcterms:W3CDTF">2024-10-17T22:02:39Z</dcterms:created>
  <dcterms:modified xsi:type="dcterms:W3CDTF">2024-12-13T07:47:48Z</dcterms:modified>
</cp:coreProperties>
</file>