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5"/>
    <p:restoredTop sz="70816"/>
  </p:normalViewPr>
  <p:slideViewPr>
    <p:cSldViewPr snapToGrid="0" showGuides="1">
      <p:cViewPr>
        <p:scale>
          <a:sx n="177" d="100"/>
          <a:sy n="177" d="100"/>
        </p:scale>
        <p:origin x="-1072" y="-1848"/>
      </p:cViewPr>
      <p:guideLst>
        <p:guide orient="horz" pos="2160"/>
        <p:guide pos="3840"/>
      </p:guideLst>
    </p:cSldViewPr>
  </p:slideViewPr>
  <p:notesTextViewPr>
    <p:cViewPr>
      <p:scale>
        <a:sx n="90" d="100"/>
        <a:sy n="9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B8860-4FC7-E943-9E45-258863D857E5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EDD94-E959-E441-9D6D-B96B412E9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7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Examples of where RE are needed: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100 students, 20 each from 5 representative schools. RE = school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Survey given to multiple people from a household, from a set of representative households. RE = household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Animals clustered within farms. RE = farm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Meta analysis: observations from several research studies. RE = research study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Plate a test-tube in triplicate. RE = test tube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EDD94-E959-E441-9D6D-B96B412E9E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0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55DF-C165-508A-A082-FF6340C79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B5F49-4042-3699-1E4B-C1D65C3A1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2770B-BF92-5191-A240-B92285F7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05A21-9BF9-DE62-DF61-4854E5B6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1E78D-908F-15E2-87E1-0A8CAE2B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9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F4C2-CE64-DA16-DE55-11E8A248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BA6AA-3376-BC31-E553-B24D357FE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A3361-24C0-210E-8BE0-A20E24B3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58EF1-6BD7-F34A-3A2F-56965255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13852-696E-6086-7442-1159BA57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7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8E4C47-C306-4934-FE7B-F0B150DE9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CF20C-885B-BC9A-5ABD-F502C0424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A7C1F-D5F5-D822-605D-7A467C40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40680-47AA-7C7E-05F4-7C8FB8ED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135CD-743B-116F-3C53-4E183AD7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0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0F0F-4E39-C0FC-2181-E464EEC6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C794B-33D5-577E-BA71-0CC634861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75FB3-2D5F-2786-DB56-87C0B91B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6E709-F8CD-E758-0546-52F8DCAF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45CA-236A-B668-F2FD-06BD91AE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5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E5B5-0853-6114-E1E0-C8C3C8A6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91F77-139E-71CE-09AA-820CC331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9B03D-3913-F35E-446A-4683269F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BCA6A-A06C-0468-DEC1-A2857902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6EA82-CA00-162E-5FBF-896A799A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9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13B9-7501-7E7E-1822-4FF644AC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5AED9-0626-A053-F5FA-C34C2413E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08C25-1F2D-C4C8-F494-21D4F2D76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F817F-64AB-7B2E-82C8-B000A88B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64B0-F4D3-6385-BB8E-BE2B7672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629EF-9977-77A3-DBC7-DF87B8C4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05DA-1F16-98A5-ED0D-529824E1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E413D-1B4C-3A8E-60E3-A6AF43882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50FF5-09A7-FCBF-83F9-710F5850C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2857D-AF11-0F80-82D9-A19A06609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12B3B-FAD3-79C1-7030-5E99EB087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A414D-3901-5338-178E-13BB2848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43B96-F6A1-C262-5BA3-BF45E814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DBCA6-710F-1E9E-90A3-AC2CE666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2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361A-E286-75F0-1390-72844A44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DDDDB-9003-8494-3A31-A73A5A79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EF286-19D5-AA49-A340-CA76BC9B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64301-5CFF-E26B-7928-7E839FD6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3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D888C-8D3D-E629-F695-F9E2D64B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6FE7A-76B0-D884-85BF-C5EC9876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BA9AE-0757-0252-6F39-53D524D2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8F9A-932B-02EF-065D-8D6E688B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DA231-C729-F343-635C-1DBE9E6A9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81AA0-BBF5-3B4F-1C24-6C602AD59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5AA7C-A6C8-B829-EA66-30BE511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2D567-4344-890A-7D6E-00F5F423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DA465-3EB6-717F-A578-A26788E4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1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3979-00A8-6C5F-A895-4F2DECB7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3401F-3E8E-EFE5-7092-8C640BA8A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23088-95BA-4CEE-CA42-CFABC34BE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63E9A-79F3-AB43-96BD-ABAB0520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0ED-78A2-AE45-95D3-21DBF9D9B772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35DBC-49B6-7CFF-D4A5-3E808445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B6066-3037-145F-6253-29320EC5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3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93D66-EDC4-EB3F-773E-20FF485F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1C6B-14C8-D5A8-54C3-6449A88B9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CB4F9-D5B4-70FA-601A-555B91B79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8CC0ED-78A2-AE45-95D3-21DBF9D9B772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19F7-475D-DCE3-58E9-EF6A5E961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A7D95-BC48-6B18-20A0-A1B1FD576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90BDC-5BFA-4545-8CD2-3C264E396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3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6F26336-03EC-565D-575E-DD24BF63C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99" y="956629"/>
            <a:ext cx="3910960" cy="585933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US" sz="1200" b="1" dirty="0"/>
              <a:t>Basic “fixed-effects” linear model</a:t>
            </a:r>
            <a:r>
              <a:rPr lang="en-US" sz="1200" dirty="0"/>
              <a:t>: Y = mx + b + e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sz="1200" u="sng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sz="1200" u="sng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sz="1200" u="sng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US" sz="1200" u="sng" dirty="0"/>
              <a:t>Assumptions e ~</a:t>
            </a:r>
            <a:r>
              <a:rPr lang="en-US" sz="1200" u="sng" baseline="30000" dirty="0" err="1"/>
              <a:t>iid</a:t>
            </a:r>
            <a:r>
              <a:rPr lang="en-US" sz="1200" u="sng" dirty="0"/>
              <a:t> N(0,var</a:t>
            </a:r>
            <a:r>
              <a:rPr lang="en-US" sz="1200" u="sng" baseline="30000" dirty="0"/>
              <a:t>2</a:t>
            </a:r>
            <a:r>
              <a:rPr lang="en-US" sz="1200" u="sng" dirty="0"/>
              <a:t>):</a:t>
            </a:r>
          </a:p>
          <a:p>
            <a:pPr marL="457200" indent="-4572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200" dirty="0"/>
              <a:t>Linear relationship Y and x </a:t>
            </a:r>
          </a:p>
          <a:p>
            <a:pPr marL="457200" indent="-4572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200" dirty="0"/>
              <a:t>Error “e” is normally distributed</a:t>
            </a:r>
          </a:p>
          <a:p>
            <a:pPr marL="457200" indent="-4572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200" dirty="0"/>
              <a:t>Error “e”  has constant variance</a:t>
            </a:r>
          </a:p>
          <a:p>
            <a:pPr marL="457200" indent="-4572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200" dirty="0"/>
              <a:t>Data is independent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sz="12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US" sz="1200" u="sng" dirty="0"/>
              <a:t>Non-independence – common causes</a:t>
            </a:r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Clustered data from assignment of treatments</a:t>
            </a:r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Replication: location, time, blocks</a:t>
            </a:r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Repeated measures </a:t>
            </a:r>
            <a:r>
              <a:rPr lang="en-US" sz="1200" b="1" dirty="0"/>
              <a:t>within</a:t>
            </a:r>
            <a:r>
              <a:rPr lang="en-US" sz="1200" dirty="0"/>
              <a:t> experimental unit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US" sz="1200" dirty="0"/>
              <a:t>Non-independence </a:t>
            </a:r>
            <a:r>
              <a:rPr lang="en-US" sz="1200" b="1" dirty="0"/>
              <a:t>must</a:t>
            </a:r>
            <a:r>
              <a:rPr lang="en-US" sz="1200" dirty="0"/>
              <a:t> be accounted for through random </a:t>
            </a:r>
            <a:r>
              <a:rPr lang="en-US" sz="1200" b="1" dirty="0"/>
              <a:t>OR</a:t>
            </a:r>
            <a:r>
              <a:rPr lang="en-US" sz="1200" dirty="0"/>
              <a:t> fixed effects</a:t>
            </a:r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Fixed effects (FE): </a:t>
            </a:r>
            <a:r>
              <a:rPr lang="en-US" sz="1200" dirty="0"/>
              <a:t>Models means (i.e., yield at each site). FE are “expensive” (9 sites = 8 DF).</a:t>
            </a:r>
          </a:p>
          <a:p>
            <a:pPr marL="285750" indent="-285750" algn="l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Random effect (RE): </a:t>
            </a:r>
            <a:r>
              <a:rPr lang="en-US" sz="1200" dirty="0"/>
              <a:t>Models</a:t>
            </a:r>
            <a:r>
              <a:rPr lang="en-US" sz="1200" b="1" dirty="0"/>
              <a:t> </a:t>
            </a:r>
            <a:r>
              <a:rPr lang="en-US" sz="1200" dirty="0"/>
              <a:t>variability of a categorical variable (i.e., yield variability across sites). RE are “cheap” (9 sites = 1 DF).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sz="12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US" sz="1200" b="1" dirty="0"/>
              <a:t>Basic “mixed-effects” linear model:</a:t>
            </a:r>
            <a:r>
              <a:rPr lang="en-US" sz="1200" dirty="0"/>
              <a:t> Y = mx + b + </a:t>
            </a:r>
            <a:r>
              <a:rPr lang="en-US" sz="1200" b="1" u="sng" dirty="0"/>
              <a:t>R</a:t>
            </a:r>
            <a:r>
              <a:rPr lang="en-US" sz="1200" dirty="0"/>
              <a:t> +  e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en-US" sz="1200" dirty="0"/>
              <a:t>R ~</a:t>
            </a:r>
            <a:r>
              <a:rPr lang="en-US" sz="1200" baseline="30000" dirty="0" err="1"/>
              <a:t>iid</a:t>
            </a:r>
            <a:r>
              <a:rPr lang="en-US" sz="1200" dirty="0"/>
              <a:t> N(0,var</a:t>
            </a:r>
            <a:r>
              <a:rPr lang="en-US" sz="1200" baseline="30000" dirty="0"/>
              <a:t>2</a:t>
            </a:r>
            <a:r>
              <a:rPr lang="en-US" sz="1200" dirty="0"/>
              <a:t>) AND e ~</a:t>
            </a:r>
            <a:r>
              <a:rPr lang="en-US" sz="1200" baseline="30000" dirty="0" err="1"/>
              <a:t>iid</a:t>
            </a:r>
            <a:r>
              <a:rPr lang="en-US" sz="1200" dirty="0"/>
              <a:t> N(0,var</a:t>
            </a:r>
            <a:r>
              <a:rPr lang="en-US" sz="1200" baseline="30000" dirty="0"/>
              <a:t>2</a:t>
            </a:r>
            <a:r>
              <a:rPr lang="en-US" sz="1200" dirty="0"/>
              <a:t>)</a:t>
            </a:r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sz="1200" dirty="0"/>
          </a:p>
          <a:p>
            <a:pPr algn="l">
              <a:lnSpc>
                <a:spcPct val="100000"/>
              </a:lnSpc>
              <a:spcBef>
                <a:spcPts val="400"/>
              </a:spcBef>
            </a:pPr>
            <a:endParaRPr lang="en-US" sz="1200" dirty="0"/>
          </a:p>
          <a:p>
            <a:pPr algn="l"/>
            <a:endParaRPr lang="en-US" dirty="0"/>
          </a:p>
          <a:p>
            <a:pPr algn="l"/>
            <a:endParaRPr lang="en-US" b="1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F44DB-6ACE-202E-7D3F-DD6B76E7E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593"/>
            <a:ext cx="9144000" cy="556721"/>
          </a:xfrm>
        </p:spPr>
        <p:txBody>
          <a:bodyPr anchor="t">
            <a:normAutofit fontScale="90000"/>
          </a:bodyPr>
          <a:lstStyle/>
          <a:p>
            <a:r>
              <a:rPr lang="en-US" sz="3600" u="sng" dirty="0"/>
              <a:t>Random effects: What they are, how to use them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2B800E-CFAE-76F4-2BB2-925C0B6DD1B4}"/>
              </a:ext>
            </a:extLst>
          </p:cNvPr>
          <p:cNvCxnSpPr/>
          <p:nvPr/>
        </p:nvCxnSpPr>
        <p:spPr>
          <a:xfrm>
            <a:off x="323716" y="1302308"/>
            <a:ext cx="0" cy="49967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B6DF74-A840-3918-2452-5F1633147D3A}"/>
              </a:ext>
            </a:extLst>
          </p:cNvPr>
          <p:cNvCxnSpPr>
            <a:cxnSpLocks/>
          </p:cNvCxnSpPr>
          <p:nvPr/>
        </p:nvCxnSpPr>
        <p:spPr>
          <a:xfrm>
            <a:off x="323716" y="1801981"/>
            <a:ext cx="549639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CB839A7-565F-75DB-C8D7-471FDC4200F0}"/>
              </a:ext>
            </a:extLst>
          </p:cNvPr>
          <p:cNvSpPr>
            <a:spLocks noChangeAspect="1"/>
          </p:cNvSpPr>
          <p:nvPr/>
        </p:nvSpPr>
        <p:spPr>
          <a:xfrm>
            <a:off x="454389" y="1488268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42C06C-AA40-5EA5-CD9F-C011562FDD7A}"/>
              </a:ext>
            </a:extLst>
          </p:cNvPr>
          <p:cNvSpPr>
            <a:spLocks noChangeAspect="1"/>
          </p:cNvSpPr>
          <p:nvPr/>
        </p:nvSpPr>
        <p:spPr>
          <a:xfrm>
            <a:off x="606789" y="1640668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6396AD-E9D0-289F-884B-10A7BB167AA2}"/>
              </a:ext>
            </a:extLst>
          </p:cNvPr>
          <p:cNvSpPr>
            <a:spLocks noChangeAspect="1"/>
          </p:cNvSpPr>
          <p:nvPr/>
        </p:nvSpPr>
        <p:spPr>
          <a:xfrm>
            <a:off x="759189" y="1470579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5671B9-2482-7F5D-C2E7-D4738FB85ED3}"/>
              </a:ext>
            </a:extLst>
          </p:cNvPr>
          <p:cNvSpPr>
            <a:spLocks noChangeAspect="1"/>
          </p:cNvSpPr>
          <p:nvPr/>
        </p:nvSpPr>
        <p:spPr>
          <a:xfrm>
            <a:off x="408125" y="1715509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949164-70D3-23C0-7FF4-ABD2E0E6EC76}"/>
              </a:ext>
            </a:extLst>
          </p:cNvPr>
          <p:cNvSpPr>
            <a:spLocks noChangeAspect="1"/>
          </p:cNvSpPr>
          <p:nvPr/>
        </p:nvSpPr>
        <p:spPr>
          <a:xfrm>
            <a:off x="771435" y="1609373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852360-DFE0-61D5-2C42-CE7CD0149B3C}"/>
              </a:ext>
            </a:extLst>
          </p:cNvPr>
          <p:cNvSpPr>
            <a:spLocks noChangeAspect="1"/>
          </p:cNvSpPr>
          <p:nvPr/>
        </p:nvSpPr>
        <p:spPr>
          <a:xfrm>
            <a:off x="587740" y="1523646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4AC1F7-A507-A5FE-A368-BDB80ADA7F60}"/>
              </a:ext>
            </a:extLst>
          </p:cNvPr>
          <p:cNvSpPr>
            <a:spLocks noChangeAspect="1"/>
          </p:cNvSpPr>
          <p:nvPr/>
        </p:nvSpPr>
        <p:spPr>
          <a:xfrm>
            <a:off x="376044" y="1583784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7937A9-568B-F9E5-4AF1-DBCE14504B2E}"/>
              </a:ext>
            </a:extLst>
          </p:cNvPr>
          <p:cNvSpPr>
            <a:spLocks noChangeAspect="1"/>
          </p:cNvSpPr>
          <p:nvPr/>
        </p:nvSpPr>
        <p:spPr>
          <a:xfrm>
            <a:off x="685136" y="1435678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173410-4DA7-B996-EFA7-B4B1F805F897}"/>
              </a:ext>
            </a:extLst>
          </p:cNvPr>
          <p:cNvSpPr>
            <a:spLocks noChangeAspect="1"/>
          </p:cNvSpPr>
          <p:nvPr/>
        </p:nvSpPr>
        <p:spPr>
          <a:xfrm>
            <a:off x="514491" y="1606324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311879-2778-997D-60F1-C5AF3BDCFAF2}"/>
              </a:ext>
            </a:extLst>
          </p:cNvPr>
          <p:cNvCxnSpPr/>
          <p:nvPr/>
        </p:nvCxnSpPr>
        <p:spPr>
          <a:xfrm flipV="1">
            <a:off x="323716" y="1500587"/>
            <a:ext cx="549639" cy="1828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5E37C70-128B-69C7-8AD0-66E1B133A00C}"/>
              </a:ext>
            </a:extLst>
          </p:cNvPr>
          <p:cNvSpPr/>
          <p:nvPr/>
        </p:nvSpPr>
        <p:spPr>
          <a:xfrm>
            <a:off x="2686490" y="2150512"/>
            <a:ext cx="337341" cy="666375"/>
          </a:xfrm>
          <a:prstGeom prst="rightBrace">
            <a:avLst>
              <a:gd name="adj1" fmla="val 8333"/>
              <a:gd name="adj2" fmla="val 50726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D7CA6E-EF9E-0BF8-8DE5-C9D5700671B4}"/>
              </a:ext>
            </a:extLst>
          </p:cNvPr>
          <p:cNvSpPr txBox="1"/>
          <p:nvPr/>
        </p:nvSpPr>
        <p:spPr>
          <a:xfrm>
            <a:off x="2956880" y="2229783"/>
            <a:ext cx="11030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Fit models &amp;</a:t>
            </a:r>
          </a:p>
          <a:p>
            <a:r>
              <a:rPr lang="en-US" sz="900" dirty="0"/>
              <a:t>check residual plots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F19AA3-C4B1-3707-B34C-9595FACC775C}"/>
              </a:ext>
            </a:extLst>
          </p:cNvPr>
          <p:cNvSpPr txBox="1"/>
          <p:nvPr/>
        </p:nvSpPr>
        <p:spPr>
          <a:xfrm>
            <a:off x="2167156" y="2840529"/>
            <a:ext cx="1772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Think about experiment and before making model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01E02D-69AC-4D7A-7919-9580304662C1}"/>
              </a:ext>
            </a:extLst>
          </p:cNvPr>
          <p:cNvCxnSpPr>
            <a:cxnSpLocks/>
          </p:cNvCxnSpPr>
          <p:nvPr/>
        </p:nvCxnSpPr>
        <p:spPr>
          <a:xfrm flipH="1">
            <a:off x="2043702" y="2945061"/>
            <a:ext cx="203334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F37CB0-EF44-2C7C-2086-CE3BF3BB2F1E}"/>
              </a:ext>
            </a:extLst>
          </p:cNvPr>
          <p:cNvCxnSpPr/>
          <p:nvPr/>
        </p:nvCxnSpPr>
        <p:spPr>
          <a:xfrm>
            <a:off x="1268096" y="1302308"/>
            <a:ext cx="0" cy="49967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7D4F92-6B86-9F87-7D9C-48EEF0AAC108}"/>
              </a:ext>
            </a:extLst>
          </p:cNvPr>
          <p:cNvCxnSpPr>
            <a:cxnSpLocks/>
          </p:cNvCxnSpPr>
          <p:nvPr/>
        </p:nvCxnSpPr>
        <p:spPr>
          <a:xfrm>
            <a:off x="1268096" y="1801981"/>
            <a:ext cx="549639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7617DF9-0014-6548-8436-2A7F9D030714}"/>
              </a:ext>
            </a:extLst>
          </p:cNvPr>
          <p:cNvSpPr>
            <a:spLocks noChangeAspect="1"/>
          </p:cNvSpPr>
          <p:nvPr/>
        </p:nvSpPr>
        <p:spPr>
          <a:xfrm>
            <a:off x="1398769" y="1488268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16245D3-C7A0-E965-2D10-FCFB0270668F}"/>
              </a:ext>
            </a:extLst>
          </p:cNvPr>
          <p:cNvSpPr>
            <a:spLocks noChangeAspect="1"/>
          </p:cNvSpPr>
          <p:nvPr/>
        </p:nvSpPr>
        <p:spPr>
          <a:xfrm>
            <a:off x="1551169" y="1640668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F718E71-9B66-AD3C-274B-814E03F774BE}"/>
              </a:ext>
            </a:extLst>
          </p:cNvPr>
          <p:cNvSpPr>
            <a:spLocks noChangeAspect="1"/>
          </p:cNvSpPr>
          <p:nvPr/>
        </p:nvSpPr>
        <p:spPr>
          <a:xfrm>
            <a:off x="1703569" y="1470579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E86F76-B758-2BF0-A8CC-AEC27538A09B}"/>
              </a:ext>
            </a:extLst>
          </p:cNvPr>
          <p:cNvSpPr>
            <a:spLocks noChangeAspect="1"/>
          </p:cNvSpPr>
          <p:nvPr/>
        </p:nvSpPr>
        <p:spPr>
          <a:xfrm>
            <a:off x="1352505" y="1715509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709B29-64C5-E581-85A3-32CF0EA1BC60}"/>
              </a:ext>
            </a:extLst>
          </p:cNvPr>
          <p:cNvSpPr>
            <a:spLocks noChangeAspect="1"/>
          </p:cNvSpPr>
          <p:nvPr/>
        </p:nvSpPr>
        <p:spPr>
          <a:xfrm>
            <a:off x="1715815" y="1609373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056F56-AAD7-5BF8-C66C-47E696354B2F}"/>
              </a:ext>
            </a:extLst>
          </p:cNvPr>
          <p:cNvSpPr>
            <a:spLocks noChangeAspect="1"/>
          </p:cNvSpPr>
          <p:nvPr/>
        </p:nvSpPr>
        <p:spPr>
          <a:xfrm>
            <a:off x="1532120" y="1523646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E248EC-4716-2BE0-C110-6E9B31C79B72}"/>
              </a:ext>
            </a:extLst>
          </p:cNvPr>
          <p:cNvSpPr>
            <a:spLocks noChangeAspect="1"/>
          </p:cNvSpPr>
          <p:nvPr/>
        </p:nvSpPr>
        <p:spPr>
          <a:xfrm>
            <a:off x="1320424" y="1583784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2B98055-ED9F-9E3B-1BCD-45570972E28D}"/>
              </a:ext>
            </a:extLst>
          </p:cNvPr>
          <p:cNvSpPr>
            <a:spLocks noChangeAspect="1"/>
          </p:cNvSpPr>
          <p:nvPr/>
        </p:nvSpPr>
        <p:spPr>
          <a:xfrm>
            <a:off x="1629516" y="1435678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72B3E45-AD8D-6A6B-B4AA-1271E08B4FB8}"/>
              </a:ext>
            </a:extLst>
          </p:cNvPr>
          <p:cNvSpPr>
            <a:spLocks noChangeAspect="1"/>
          </p:cNvSpPr>
          <p:nvPr/>
        </p:nvSpPr>
        <p:spPr>
          <a:xfrm>
            <a:off x="1458871" y="1606324"/>
            <a:ext cx="27432" cy="274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1A911E-D23D-9AC7-7FDC-438DC6960EEB}"/>
              </a:ext>
            </a:extLst>
          </p:cNvPr>
          <p:cNvCxnSpPr/>
          <p:nvPr/>
        </p:nvCxnSpPr>
        <p:spPr>
          <a:xfrm flipV="1">
            <a:off x="1268096" y="1500587"/>
            <a:ext cx="549639" cy="18288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D2547E5-4267-3228-1970-42E90ED6C558}"/>
              </a:ext>
            </a:extLst>
          </p:cNvPr>
          <p:cNvCxnSpPr>
            <a:cxnSpLocks/>
          </p:cNvCxnSpPr>
          <p:nvPr/>
        </p:nvCxnSpPr>
        <p:spPr>
          <a:xfrm flipH="1" flipV="1">
            <a:off x="1330965" y="1599659"/>
            <a:ext cx="1016" cy="63234"/>
          </a:xfrm>
          <a:prstGeom prst="line">
            <a:avLst/>
          </a:prstGeom>
          <a:ln w="635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D1F72F-5DC9-EDD0-3A83-478183FD84E8}"/>
              </a:ext>
            </a:extLst>
          </p:cNvPr>
          <p:cNvCxnSpPr>
            <a:cxnSpLocks/>
          </p:cNvCxnSpPr>
          <p:nvPr/>
        </p:nvCxnSpPr>
        <p:spPr>
          <a:xfrm flipH="1" flipV="1">
            <a:off x="1362715" y="1644109"/>
            <a:ext cx="1016" cy="91440"/>
          </a:xfrm>
          <a:prstGeom prst="line">
            <a:avLst/>
          </a:prstGeom>
          <a:ln w="635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7019321-79B6-6625-BD04-BCF1C2AF1549}"/>
              </a:ext>
            </a:extLst>
          </p:cNvPr>
          <p:cNvCxnSpPr>
            <a:cxnSpLocks/>
          </p:cNvCxnSpPr>
          <p:nvPr/>
        </p:nvCxnSpPr>
        <p:spPr>
          <a:xfrm flipH="1" flipV="1">
            <a:off x="1410340" y="1510759"/>
            <a:ext cx="384" cy="122997"/>
          </a:xfrm>
          <a:prstGeom prst="line">
            <a:avLst/>
          </a:prstGeom>
          <a:ln w="635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9E8FFC3-9432-CD8D-DA78-0C7B592FB03E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562740" y="1574259"/>
            <a:ext cx="2145" cy="66409"/>
          </a:xfrm>
          <a:prstGeom prst="line">
            <a:avLst/>
          </a:prstGeom>
          <a:ln w="635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9F1BE53-222A-088C-68EB-B11862BDB5D3}"/>
              </a:ext>
            </a:extLst>
          </p:cNvPr>
          <p:cNvCxnSpPr>
            <a:cxnSpLocks/>
          </p:cNvCxnSpPr>
          <p:nvPr/>
        </p:nvCxnSpPr>
        <p:spPr>
          <a:xfrm flipH="1" flipV="1">
            <a:off x="1543690" y="1539334"/>
            <a:ext cx="2145" cy="45720"/>
          </a:xfrm>
          <a:prstGeom prst="line">
            <a:avLst/>
          </a:prstGeom>
          <a:ln w="635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9D1C2BA-DE47-4F1E-4D6A-1D43C0A19B3A}"/>
              </a:ext>
            </a:extLst>
          </p:cNvPr>
          <p:cNvCxnSpPr>
            <a:cxnSpLocks/>
          </p:cNvCxnSpPr>
          <p:nvPr/>
        </p:nvCxnSpPr>
        <p:spPr>
          <a:xfrm flipH="1" flipV="1">
            <a:off x="1724665" y="1523458"/>
            <a:ext cx="2145" cy="82296"/>
          </a:xfrm>
          <a:prstGeom prst="line">
            <a:avLst/>
          </a:prstGeom>
          <a:ln w="635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BEE885E-F700-0145-1F19-14F03411B285}"/>
              </a:ext>
            </a:extLst>
          </p:cNvPr>
          <p:cNvCxnSpPr>
            <a:cxnSpLocks/>
          </p:cNvCxnSpPr>
          <p:nvPr/>
        </p:nvCxnSpPr>
        <p:spPr>
          <a:xfrm flipH="1" flipV="1">
            <a:off x="1644211" y="1459022"/>
            <a:ext cx="2145" cy="91440"/>
          </a:xfrm>
          <a:prstGeom prst="line">
            <a:avLst/>
          </a:prstGeom>
          <a:ln w="635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44CD2B9-F6BE-F9A2-E588-8B5441128BA2}"/>
              </a:ext>
            </a:extLst>
          </p:cNvPr>
          <p:cNvSpPr txBox="1"/>
          <p:nvPr/>
        </p:nvSpPr>
        <p:spPr>
          <a:xfrm>
            <a:off x="1925318" y="1498011"/>
            <a:ext cx="9444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 e = sum(  )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E806FED-3D59-5122-159E-D131E3ABB31E}"/>
              </a:ext>
            </a:extLst>
          </p:cNvPr>
          <p:cNvCxnSpPr>
            <a:cxnSpLocks/>
          </p:cNvCxnSpPr>
          <p:nvPr/>
        </p:nvCxnSpPr>
        <p:spPr>
          <a:xfrm flipH="1" flipV="1">
            <a:off x="2686490" y="1437208"/>
            <a:ext cx="2145" cy="274320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7184626B-CCAC-4880-4ED7-37E78C8BE864}"/>
              </a:ext>
            </a:extLst>
          </p:cNvPr>
          <p:cNvSpPr txBox="1"/>
          <p:nvPr/>
        </p:nvSpPr>
        <p:spPr>
          <a:xfrm>
            <a:off x="4176152" y="864236"/>
            <a:ext cx="42147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Example</a:t>
            </a:r>
            <a:r>
              <a:rPr lang="en-US" sz="1200" u="sng" dirty="0"/>
              <a:t>: (</a:t>
            </a:r>
            <a:r>
              <a:rPr lang="en-US" sz="1200" u="sng" dirty="0" err="1"/>
              <a:t>yield~seeding</a:t>
            </a:r>
            <a:r>
              <a:rPr lang="en-US" sz="1200" u="sng" dirty="0"/>
              <a:t> rate replicated across 5 sites)</a:t>
            </a:r>
          </a:p>
          <a:p>
            <a:endParaRPr lang="en-US" dirty="0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A86AE5ED-BF8D-B7A4-07EA-9EDAD4EEEF53}"/>
              </a:ext>
            </a:extLst>
          </p:cNvPr>
          <p:cNvGrpSpPr/>
          <p:nvPr/>
        </p:nvGrpSpPr>
        <p:grpSpPr>
          <a:xfrm>
            <a:off x="4144307" y="1142048"/>
            <a:ext cx="4095785" cy="5736728"/>
            <a:chOff x="4038259" y="1142048"/>
            <a:chExt cx="4095785" cy="5736728"/>
          </a:xfrm>
        </p:grpSpPr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34A262A4-8EEE-EC6D-AFDC-7CEA1E1BFDF5}"/>
                </a:ext>
              </a:extLst>
            </p:cNvPr>
            <p:cNvSpPr txBox="1">
              <a:spLocks/>
            </p:cNvSpPr>
            <p:nvPr/>
          </p:nvSpPr>
          <p:spPr>
            <a:xfrm>
              <a:off x="4038259" y="4148272"/>
              <a:ext cx="4095785" cy="273050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u="sng" dirty="0"/>
                <a:t>Warnings</a:t>
              </a:r>
            </a:p>
            <a:p>
              <a:pPr marL="228600" indent="-228600" algn="l">
                <a:buFont typeface="+mj-lt"/>
                <a:buAutoNum type="arabicPeriod"/>
              </a:pPr>
              <a:r>
                <a:rPr lang="en-US" sz="1200" dirty="0"/>
                <a:t>There </a:t>
              </a:r>
              <a:r>
                <a:rPr lang="en-US" sz="1200" b="1" u="sng" dirty="0"/>
                <a:t>must</a:t>
              </a:r>
              <a:r>
                <a:rPr lang="en-US" sz="1200" dirty="0"/>
                <a:t> be more than 2 levels of a RE. Ideally , around 10 for structured experiments. 30 for observational studies.</a:t>
              </a:r>
            </a:p>
            <a:p>
              <a:pPr marL="228600" indent="-228600" algn="l">
                <a:buFont typeface="+mj-lt"/>
                <a:buAutoNum type="arabicPeriod"/>
              </a:pPr>
              <a:r>
                <a:rPr lang="en-US" sz="1200" dirty="0"/>
                <a:t>Singularity and/or convergence issues</a:t>
              </a:r>
            </a:p>
            <a:p>
              <a:pPr marL="466725" lvl="1" indent="-233363" algn="l">
                <a:buFont typeface="+mj-lt"/>
                <a:buAutoNum type="arabicPeriod"/>
              </a:pPr>
              <a:r>
                <a:rPr lang="en-US" sz="1000" b="1" u="sng" dirty="0"/>
                <a:t>Singularity</a:t>
              </a:r>
              <a:r>
                <a:rPr lang="en-US" sz="1000" dirty="0"/>
                <a:t>: one model term is estimated at zero. Not an issue as long as ANOVA degrees of freedom (DF) are unaffected. If the ANOVA DFs are miscalculated, use the “Kenward-Rodger” approximation. If that doesn’t correct your DFs, don’t use the model.</a:t>
              </a:r>
            </a:p>
            <a:p>
              <a:pPr marL="466725" lvl="1" indent="-233363" algn="l">
                <a:buFont typeface="+mj-lt"/>
                <a:buAutoNum type="arabicPeriod"/>
              </a:pPr>
              <a:r>
                <a:rPr lang="en-US" sz="1000" b="1" u="sng" dirty="0"/>
                <a:t>Convergence</a:t>
              </a:r>
              <a:r>
                <a:rPr lang="en-US" sz="1000" dirty="0"/>
                <a:t>: Your computer couldn’t find a stable solution to the math you asked it to solve. Never use models with convergence issues. The only solution is to use a different approach (</a:t>
              </a:r>
              <a:r>
                <a:rPr lang="en-US" sz="1000" dirty="0" err="1"/>
                <a:t>glmer</a:t>
              </a:r>
              <a:r>
                <a:rPr lang="en-US" sz="1000" dirty="0"/>
                <a:t>) to simplify model terms. </a:t>
              </a: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6C95F0D3-11AB-6B36-5EBF-7344382F57D5}"/>
                </a:ext>
              </a:extLst>
            </p:cNvPr>
            <p:cNvGrpSpPr/>
            <p:nvPr/>
          </p:nvGrpSpPr>
          <p:grpSpPr>
            <a:xfrm>
              <a:off x="4280617" y="1142048"/>
              <a:ext cx="3611068" cy="904680"/>
              <a:chOff x="4397290" y="1142048"/>
              <a:chExt cx="3611068" cy="904680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B9420E07-F233-4F92-91D6-1F74BBB453FF}"/>
                  </a:ext>
                </a:extLst>
              </p:cNvPr>
              <p:cNvGrpSpPr/>
              <p:nvPr/>
            </p:nvGrpSpPr>
            <p:grpSpPr>
              <a:xfrm>
                <a:off x="4397290" y="1180860"/>
                <a:ext cx="1193282" cy="865868"/>
                <a:chOff x="11864544" y="892405"/>
                <a:chExt cx="1952602" cy="1475195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6E4E7A05-8F90-7DD3-A0C7-B5CF6F8547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64544" y="1217570"/>
                  <a:ext cx="0" cy="1124663"/>
                </a:xfrm>
                <a:prstGeom prst="line">
                  <a:avLst/>
                </a:prstGeom>
                <a:ln w="952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5BF94A6-375C-BA6F-E2DF-CF9A3F1E07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64544" y="2333891"/>
                  <a:ext cx="1452120" cy="0"/>
                </a:xfrm>
                <a:prstGeom prst="line">
                  <a:avLst/>
                </a:prstGeom>
                <a:ln w="952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E864EDDF-FADA-E23F-5C9D-6ED4E997D1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64544" y="1305681"/>
                  <a:ext cx="1952602" cy="66031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69369F84-94B4-6419-1AC4-C0CB9604A639}"/>
                    </a:ext>
                  </a:extLst>
                </p:cNvPr>
                <p:cNvSpPr/>
                <p:nvPr/>
              </p:nvSpPr>
              <p:spPr>
                <a:xfrm>
                  <a:off x="11938041" y="1510426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77AE4890-0DBC-C6BD-B4A5-C26C2856D30A}"/>
                    </a:ext>
                  </a:extLst>
                </p:cNvPr>
                <p:cNvSpPr/>
                <p:nvPr/>
              </p:nvSpPr>
              <p:spPr>
                <a:xfrm>
                  <a:off x="12042315" y="1455514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E4869173-2A40-6C64-AAB3-55129425A183}"/>
                    </a:ext>
                  </a:extLst>
                </p:cNvPr>
                <p:cNvSpPr/>
                <p:nvPr/>
              </p:nvSpPr>
              <p:spPr>
                <a:xfrm>
                  <a:off x="12142887" y="1515364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18825D0-07AE-7F34-BE98-4707AADAD542}"/>
                    </a:ext>
                  </a:extLst>
                </p:cNvPr>
                <p:cNvSpPr/>
                <p:nvPr/>
              </p:nvSpPr>
              <p:spPr>
                <a:xfrm>
                  <a:off x="12121293" y="1401220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D994D2E1-8ADC-33AB-9592-FE35C2ED7005}"/>
                    </a:ext>
                  </a:extLst>
                </p:cNvPr>
                <p:cNvSpPr/>
                <p:nvPr/>
              </p:nvSpPr>
              <p:spPr>
                <a:xfrm>
                  <a:off x="12083037" y="1599892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C22DDBC7-71F7-2109-B8EF-E715175874A6}"/>
                    </a:ext>
                  </a:extLst>
                </p:cNvPr>
                <p:cNvSpPr/>
                <p:nvPr/>
              </p:nvSpPr>
              <p:spPr>
                <a:xfrm>
                  <a:off x="12313179" y="1326562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EE805EBF-A432-BEEE-BEFC-41CAAEB18FD9}"/>
                    </a:ext>
                  </a:extLst>
                </p:cNvPr>
                <p:cNvSpPr/>
                <p:nvPr/>
              </p:nvSpPr>
              <p:spPr>
                <a:xfrm>
                  <a:off x="12287883" y="1515982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66855671-4B90-A907-3F57-1213293FA986}"/>
                    </a:ext>
                  </a:extLst>
                </p:cNvPr>
                <p:cNvSpPr/>
                <p:nvPr/>
              </p:nvSpPr>
              <p:spPr>
                <a:xfrm>
                  <a:off x="12266289" y="1401838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35D6F275-3C2C-2DCF-C081-775D55C842A8}"/>
                    </a:ext>
                  </a:extLst>
                </p:cNvPr>
                <p:cNvSpPr/>
                <p:nvPr/>
              </p:nvSpPr>
              <p:spPr>
                <a:xfrm>
                  <a:off x="12476685" y="1419730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6376168-953B-480A-D62C-C0F3F92F07A8}"/>
                    </a:ext>
                  </a:extLst>
                </p:cNvPr>
                <p:cNvSpPr/>
                <p:nvPr/>
              </p:nvSpPr>
              <p:spPr>
                <a:xfrm>
                  <a:off x="12455091" y="1305586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4E2EAB70-6226-3523-E481-4FF5F2FD1F67}"/>
                    </a:ext>
                  </a:extLst>
                </p:cNvPr>
                <p:cNvSpPr/>
                <p:nvPr/>
              </p:nvSpPr>
              <p:spPr>
                <a:xfrm>
                  <a:off x="12621681" y="1420348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98ACDF4C-CD62-A7A6-6267-ED2E6090B7F1}"/>
                    </a:ext>
                  </a:extLst>
                </p:cNvPr>
                <p:cNvSpPr/>
                <p:nvPr/>
              </p:nvSpPr>
              <p:spPr>
                <a:xfrm>
                  <a:off x="12600087" y="1276588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3A478712-42D2-DBC0-B25B-AA9434F482A0}"/>
                    </a:ext>
                  </a:extLst>
                </p:cNvPr>
                <p:cNvSpPr/>
                <p:nvPr/>
              </p:nvSpPr>
              <p:spPr>
                <a:xfrm>
                  <a:off x="12705591" y="1237714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006B61D8-8BD8-5D1F-5FE2-BADD905AA7C8}"/>
                    </a:ext>
                  </a:extLst>
                </p:cNvPr>
                <p:cNvSpPr/>
                <p:nvPr/>
              </p:nvSpPr>
              <p:spPr>
                <a:xfrm>
                  <a:off x="12713613" y="1375306"/>
                  <a:ext cx="36576" cy="36576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A77FB839-047E-49AB-5EB9-8E68070EF5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79302" y="1240178"/>
                  <a:ext cx="1065556" cy="370982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4F6C69F0-7D10-4505-E9CE-BD38681995EB}"/>
                    </a:ext>
                  </a:extLst>
                </p:cNvPr>
                <p:cNvSpPr/>
                <p:nvPr/>
              </p:nvSpPr>
              <p:spPr>
                <a:xfrm>
                  <a:off x="12053421" y="2036728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2F6213B-873C-328A-5E30-D9F9F48BEBB3}"/>
                    </a:ext>
                  </a:extLst>
                </p:cNvPr>
                <p:cNvSpPr/>
                <p:nvPr/>
              </p:nvSpPr>
              <p:spPr>
                <a:xfrm>
                  <a:off x="12157695" y="1981816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3AC39138-30A8-CD44-4257-EDDBD1B0CDD7}"/>
                    </a:ext>
                  </a:extLst>
                </p:cNvPr>
                <p:cNvSpPr/>
                <p:nvPr/>
              </p:nvSpPr>
              <p:spPr>
                <a:xfrm>
                  <a:off x="12258267" y="2041666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DECD21EE-722B-F16F-3E4E-F47AC64FAC29}"/>
                    </a:ext>
                  </a:extLst>
                </p:cNvPr>
                <p:cNvSpPr/>
                <p:nvPr/>
              </p:nvSpPr>
              <p:spPr>
                <a:xfrm>
                  <a:off x="12236673" y="1927522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A9C59592-E075-C950-D6E6-08C377A7E8DB}"/>
                    </a:ext>
                  </a:extLst>
                </p:cNvPr>
                <p:cNvSpPr/>
                <p:nvPr/>
              </p:nvSpPr>
              <p:spPr>
                <a:xfrm>
                  <a:off x="12198417" y="2126194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D0055388-9E0D-20AD-E257-DD6AAE02BEDF}"/>
                    </a:ext>
                  </a:extLst>
                </p:cNvPr>
                <p:cNvSpPr/>
                <p:nvPr/>
              </p:nvSpPr>
              <p:spPr>
                <a:xfrm>
                  <a:off x="12428559" y="1852864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07D2049C-BE6E-45AC-A6AC-386D9076CC29}"/>
                    </a:ext>
                  </a:extLst>
                </p:cNvPr>
                <p:cNvSpPr/>
                <p:nvPr/>
              </p:nvSpPr>
              <p:spPr>
                <a:xfrm>
                  <a:off x="12403263" y="2042284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28AB52A4-A50E-372E-9084-89C916DF3A7B}"/>
                    </a:ext>
                  </a:extLst>
                </p:cNvPr>
                <p:cNvSpPr/>
                <p:nvPr/>
              </p:nvSpPr>
              <p:spPr>
                <a:xfrm>
                  <a:off x="12381669" y="1928140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DB524B3-A14E-8B95-117C-ED36006E4E8A}"/>
                    </a:ext>
                  </a:extLst>
                </p:cNvPr>
                <p:cNvSpPr/>
                <p:nvPr/>
              </p:nvSpPr>
              <p:spPr>
                <a:xfrm>
                  <a:off x="12592065" y="1946032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18F3AC34-2C6D-639B-1A61-439DB9FF855A}"/>
                    </a:ext>
                  </a:extLst>
                </p:cNvPr>
                <p:cNvSpPr/>
                <p:nvPr/>
              </p:nvSpPr>
              <p:spPr>
                <a:xfrm>
                  <a:off x="12570471" y="1831888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C2452962-2907-88F4-042B-8CFBD3E17746}"/>
                    </a:ext>
                  </a:extLst>
                </p:cNvPr>
                <p:cNvSpPr/>
                <p:nvPr/>
              </p:nvSpPr>
              <p:spPr>
                <a:xfrm>
                  <a:off x="12737061" y="1946650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A0AB17B4-4297-6414-C377-60510E3FEDD7}"/>
                    </a:ext>
                  </a:extLst>
                </p:cNvPr>
                <p:cNvSpPr/>
                <p:nvPr/>
              </p:nvSpPr>
              <p:spPr>
                <a:xfrm>
                  <a:off x="12715467" y="1802890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47ABE489-E5D1-C253-63AA-5179BA57AA7B}"/>
                    </a:ext>
                  </a:extLst>
                </p:cNvPr>
                <p:cNvSpPr/>
                <p:nvPr/>
              </p:nvSpPr>
              <p:spPr>
                <a:xfrm>
                  <a:off x="12820971" y="1764016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11F6CA4F-50C1-4FD9-00BE-B77079D0D8F5}"/>
                    </a:ext>
                  </a:extLst>
                </p:cNvPr>
                <p:cNvSpPr/>
                <p:nvPr/>
              </p:nvSpPr>
              <p:spPr>
                <a:xfrm>
                  <a:off x="12828993" y="1901608"/>
                  <a:ext cx="36576" cy="36576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9923D5D1-8E16-3352-119C-2B15039870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994682" y="1766480"/>
                  <a:ext cx="1065556" cy="37098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6FF3A4F1-E37F-D10A-3EE3-C80195BB3598}"/>
                    </a:ext>
                  </a:extLst>
                </p:cNvPr>
                <p:cNvSpPr/>
                <p:nvPr/>
              </p:nvSpPr>
              <p:spPr>
                <a:xfrm>
                  <a:off x="11998416" y="1708665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7C550EBE-E0D2-5D62-3563-DF0BC6F28219}"/>
                    </a:ext>
                  </a:extLst>
                </p:cNvPr>
                <p:cNvSpPr/>
                <p:nvPr/>
              </p:nvSpPr>
              <p:spPr>
                <a:xfrm>
                  <a:off x="12102690" y="1653753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ECD51D36-EFD3-9032-1747-74FA15FBC77D}"/>
                    </a:ext>
                  </a:extLst>
                </p:cNvPr>
                <p:cNvSpPr/>
                <p:nvPr/>
              </p:nvSpPr>
              <p:spPr>
                <a:xfrm>
                  <a:off x="12203262" y="1713603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5BEB5F9C-5B9D-28B1-43A0-D97E22B9B5CA}"/>
                    </a:ext>
                  </a:extLst>
                </p:cNvPr>
                <p:cNvSpPr/>
                <p:nvPr/>
              </p:nvSpPr>
              <p:spPr>
                <a:xfrm>
                  <a:off x="12181668" y="1599459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360B19E1-CC62-3077-E3B2-BA56AA8520A1}"/>
                    </a:ext>
                  </a:extLst>
                </p:cNvPr>
                <p:cNvSpPr/>
                <p:nvPr/>
              </p:nvSpPr>
              <p:spPr>
                <a:xfrm>
                  <a:off x="12143412" y="1798131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2D636CDF-C6AB-04EF-9D3F-15F8E7030C6C}"/>
                    </a:ext>
                  </a:extLst>
                </p:cNvPr>
                <p:cNvSpPr/>
                <p:nvPr/>
              </p:nvSpPr>
              <p:spPr>
                <a:xfrm>
                  <a:off x="12373554" y="1524801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C2040A26-E20A-997F-A461-D52E676A48B5}"/>
                    </a:ext>
                  </a:extLst>
                </p:cNvPr>
                <p:cNvSpPr/>
                <p:nvPr/>
              </p:nvSpPr>
              <p:spPr>
                <a:xfrm>
                  <a:off x="12348258" y="1714221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CAD1A420-6F71-E3DE-8090-54A9794A22D1}"/>
                    </a:ext>
                  </a:extLst>
                </p:cNvPr>
                <p:cNvSpPr/>
                <p:nvPr/>
              </p:nvSpPr>
              <p:spPr>
                <a:xfrm>
                  <a:off x="12326664" y="1600077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EE7836B9-D533-E627-ADEC-1B773069979C}"/>
                    </a:ext>
                  </a:extLst>
                </p:cNvPr>
                <p:cNvSpPr/>
                <p:nvPr/>
              </p:nvSpPr>
              <p:spPr>
                <a:xfrm>
                  <a:off x="12537060" y="1617969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CA783805-F051-E0C9-E61C-06A167386333}"/>
                    </a:ext>
                  </a:extLst>
                </p:cNvPr>
                <p:cNvSpPr/>
                <p:nvPr/>
              </p:nvSpPr>
              <p:spPr>
                <a:xfrm>
                  <a:off x="12515466" y="1503825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8840096F-4CB5-09DC-7EB6-0BD735CE5E22}"/>
                    </a:ext>
                  </a:extLst>
                </p:cNvPr>
                <p:cNvSpPr/>
                <p:nvPr/>
              </p:nvSpPr>
              <p:spPr>
                <a:xfrm>
                  <a:off x="12682056" y="1618587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B8CB4B05-CE33-356C-4A44-2452BAFD7A5F}"/>
                    </a:ext>
                  </a:extLst>
                </p:cNvPr>
                <p:cNvSpPr/>
                <p:nvPr/>
              </p:nvSpPr>
              <p:spPr>
                <a:xfrm>
                  <a:off x="12660462" y="1474827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591831B7-0D8E-C7E8-FC2A-8145124ADD35}"/>
                    </a:ext>
                  </a:extLst>
                </p:cNvPr>
                <p:cNvSpPr/>
                <p:nvPr/>
              </p:nvSpPr>
              <p:spPr>
                <a:xfrm>
                  <a:off x="12765966" y="1435953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F8D7DC13-3977-E1F6-CA99-47F78479F673}"/>
                    </a:ext>
                  </a:extLst>
                </p:cNvPr>
                <p:cNvSpPr/>
                <p:nvPr/>
              </p:nvSpPr>
              <p:spPr>
                <a:xfrm>
                  <a:off x="12773988" y="1573545"/>
                  <a:ext cx="36576" cy="36576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16DD5068-EE1E-795A-ABCD-D8F784E237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939677" y="1438417"/>
                  <a:ext cx="1065556" cy="370982"/>
                </a:xfrm>
                <a:prstGeom prst="line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1FFB5935-8526-990C-B5F8-EE09055D8A18}"/>
                    </a:ext>
                  </a:extLst>
                </p:cNvPr>
                <p:cNvSpPr/>
                <p:nvPr/>
              </p:nvSpPr>
              <p:spPr>
                <a:xfrm>
                  <a:off x="12414524" y="2241558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48016626-3682-C47A-9264-A139D6BCA3AE}"/>
                    </a:ext>
                  </a:extLst>
                </p:cNvPr>
                <p:cNvSpPr/>
                <p:nvPr/>
              </p:nvSpPr>
              <p:spPr>
                <a:xfrm>
                  <a:off x="12518798" y="2186646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594C0719-FC00-30F0-3DA0-634C62913550}"/>
                    </a:ext>
                  </a:extLst>
                </p:cNvPr>
                <p:cNvSpPr/>
                <p:nvPr/>
              </p:nvSpPr>
              <p:spPr>
                <a:xfrm>
                  <a:off x="12619370" y="2246496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664BC52E-83F5-56AF-94F4-02287A88705D}"/>
                    </a:ext>
                  </a:extLst>
                </p:cNvPr>
                <p:cNvSpPr/>
                <p:nvPr/>
              </p:nvSpPr>
              <p:spPr>
                <a:xfrm>
                  <a:off x="12597776" y="2132352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D1E254C5-E955-9945-C2E1-6EE7D992ED82}"/>
                    </a:ext>
                  </a:extLst>
                </p:cNvPr>
                <p:cNvSpPr/>
                <p:nvPr/>
              </p:nvSpPr>
              <p:spPr>
                <a:xfrm>
                  <a:off x="12559520" y="2331024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C0F1DC1F-D557-0396-F6D0-A7E61898D248}"/>
                    </a:ext>
                  </a:extLst>
                </p:cNvPr>
                <p:cNvSpPr/>
                <p:nvPr/>
              </p:nvSpPr>
              <p:spPr>
                <a:xfrm>
                  <a:off x="12789662" y="2057694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84A2BFE2-983A-E6A2-7CEB-E06BD57F8395}"/>
                    </a:ext>
                  </a:extLst>
                </p:cNvPr>
                <p:cNvSpPr/>
                <p:nvPr/>
              </p:nvSpPr>
              <p:spPr>
                <a:xfrm>
                  <a:off x="12764366" y="2247114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FFB8A527-8F95-8802-3DBB-8E8C19ABE30D}"/>
                    </a:ext>
                  </a:extLst>
                </p:cNvPr>
                <p:cNvSpPr/>
                <p:nvPr/>
              </p:nvSpPr>
              <p:spPr>
                <a:xfrm>
                  <a:off x="12742772" y="2132970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EB7DC842-5816-CCB1-31AE-083D917451BE}"/>
                    </a:ext>
                  </a:extLst>
                </p:cNvPr>
                <p:cNvSpPr/>
                <p:nvPr/>
              </p:nvSpPr>
              <p:spPr>
                <a:xfrm>
                  <a:off x="12953168" y="2150862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18244853-B0D0-F6BE-7959-2133F1D275EB}"/>
                    </a:ext>
                  </a:extLst>
                </p:cNvPr>
                <p:cNvSpPr/>
                <p:nvPr/>
              </p:nvSpPr>
              <p:spPr>
                <a:xfrm>
                  <a:off x="12931574" y="2036718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E129C750-6097-D7C1-97D5-7225BE938517}"/>
                    </a:ext>
                  </a:extLst>
                </p:cNvPr>
                <p:cNvSpPr/>
                <p:nvPr/>
              </p:nvSpPr>
              <p:spPr>
                <a:xfrm>
                  <a:off x="13098164" y="2151480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4317E0C6-8274-12FD-0F36-F99870EA27FE}"/>
                    </a:ext>
                  </a:extLst>
                </p:cNvPr>
                <p:cNvSpPr/>
                <p:nvPr/>
              </p:nvSpPr>
              <p:spPr>
                <a:xfrm>
                  <a:off x="13076570" y="2007720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2C53376E-63A0-0C48-D068-99B26B4518E2}"/>
                    </a:ext>
                  </a:extLst>
                </p:cNvPr>
                <p:cNvSpPr/>
                <p:nvPr/>
              </p:nvSpPr>
              <p:spPr>
                <a:xfrm>
                  <a:off x="13182074" y="1968846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051DF9DF-C5B5-B9CB-FCA6-A6A4E871C983}"/>
                    </a:ext>
                  </a:extLst>
                </p:cNvPr>
                <p:cNvSpPr/>
                <p:nvPr/>
              </p:nvSpPr>
              <p:spPr>
                <a:xfrm>
                  <a:off x="13190096" y="2106438"/>
                  <a:ext cx="36576" cy="36576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6A2DA89E-EC7E-A06D-549A-23E321B29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355785" y="1971310"/>
                  <a:ext cx="1065556" cy="370982"/>
                </a:xfrm>
                <a:prstGeom prst="lin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F0B53EDA-D6CE-9C73-665C-705AEA5760DA}"/>
                    </a:ext>
                  </a:extLst>
                </p:cNvPr>
                <p:cNvSpPr/>
                <p:nvPr/>
              </p:nvSpPr>
              <p:spPr>
                <a:xfrm>
                  <a:off x="12044145" y="1165117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7A4FDB7A-71C7-930B-A4B8-B822D2184DDA}"/>
                    </a:ext>
                  </a:extLst>
                </p:cNvPr>
                <p:cNvSpPr/>
                <p:nvPr/>
              </p:nvSpPr>
              <p:spPr>
                <a:xfrm>
                  <a:off x="12148419" y="1110205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2C25235A-45F4-83F7-CABA-D53945086D2F}"/>
                    </a:ext>
                  </a:extLst>
                </p:cNvPr>
                <p:cNvSpPr/>
                <p:nvPr/>
              </p:nvSpPr>
              <p:spPr>
                <a:xfrm>
                  <a:off x="12248991" y="1170055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25FDA3E3-30FC-F7C2-1CC9-E6A1889AC214}"/>
                    </a:ext>
                  </a:extLst>
                </p:cNvPr>
                <p:cNvSpPr/>
                <p:nvPr/>
              </p:nvSpPr>
              <p:spPr>
                <a:xfrm>
                  <a:off x="12227397" y="1055911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BA316BB6-ECA4-4263-B06A-B75291684393}"/>
                    </a:ext>
                  </a:extLst>
                </p:cNvPr>
                <p:cNvSpPr/>
                <p:nvPr/>
              </p:nvSpPr>
              <p:spPr>
                <a:xfrm>
                  <a:off x="12189141" y="1254583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CB272D53-3BFB-77FE-3562-AA07F14F8EFE}"/>
                    </a:ext>
                  </a:extLst>
                </p:cNvPr>
                <p:cNvSpPr/>
                <p:nvPr/>
              </p:nvSpPr>
              <p:spPr>
                <a:xfrm>
                  <a:off x="12419283" y="981253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2DDA466B-676A-D3B2-9FA0-CCB8E3EE642F}"/>
                    </a:ext>
                  </a:extLst>
                </p:cNvPr>
                <p:cNvSpPr/>
                <p:nvPr/>
              </p:nvSpPr>
              <p:spPr>
                <a:xfrm>
                  <a:off x="12393987" y="1170673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16C6DF77-452A-1EAD-69D8-6688FEF0DC68}"/>
                    </a:ext>
                  </a:extLst>
                </p:cNvPr>
                <p:cNvSpPr/>
                <p:nvPr/>
              </p:nvSpPr>
              <p:spPr>
                <a:xfrm>
                  <a:off x="12372393" y="1056529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85E1C7A7-D822-4816-FB48-8FE8ECAE2C4D}"/>
                    </a:ext>
                  </a:extLst>
                </p:cNvPr>
                <p:cNvSpPr/>
                <p:nvPr/>
              </p:nvSpPr>
              <p:spPr>
                <a:xfrm>
                  <a:off x="12582789" y="1074421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0B086724-7390-A994-7BC8-7AF18B5FCC01}"/>
                    </a:ext>
                  </a:extLst>
                </p:cNvPr>
                <p:cNvSpPr/>
                <p:nvPr/>
              </p:nvSpPr>
              <p:spPr>
                <a:xfrm>
                  <a:off x="12561195" y="960277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49CF5378-B75C-5E23-637C-186329949615}"/>
                    </a:ext>
                  </a:extLst>
                </p:cNvPr>
                <p:cNvSpPr/>
                <p:nvPr/>
              </p:nvSpPr>
              <p:spPr>
                <a:xfrm>
                  <a:off x="12727785" y="1075039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91990795-472C-92B2-57E9-6CB11EACDF05}"/>
                    </a:ext>
                  </a:extLst>
                </p:cNvPr>
                <p:cNvSpPr/>
                <p:nvPr/>
              </p:nvSpPr>
              <p:spPr>
                <a:xfrm>
                  <a:off x="12706191" y="931279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7364F540-8F91-7D1C-F789-808D42CF2664}"/>
                    </a:ext>
                  </a:extLst>
                </p:cNvPr>
                <p:cNvSpPr/>
                <p:nvPr/>
              </p:nvSpPr>
              <p:spPr>
                <a:xfrm>
                  <a:off x="12811695" y="892405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A9E7007A-FD5D-F096-0960-65BE196B7BB8}"/>
                    </a:ext>
                  </a:extLst>
                </p:cNvPr>
                <p:cNvSpPr/>
                <p:nvPr/>
              </p:nvSpPr>
              <p:spPr>
                <a:xfrm>
                  <a:off x="12819717" y="1029997"/>
                  <a:ext cx="36576" cy="3657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9AC757CB-1428-8C22-98FF-AB57D62F5C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985406" y="894869"/>
                  <a:ext cx="1065556" cy="37098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Right Brace 196">
                  <a:extLst>
                    <a:ext uri="{FF2B5EF4-FFF2-40B4-BE49-F238E27FC236}">
                      <a16:creationId xmlns:a16="http://schemas.microsoft.com/office/drawing/2014/main" id="{70DE065D-DBF0-AF2D-1FAB-EB5E912DD7BF}"/>
                    </a:ext>
                  </a:extLst>
                </p:cNvPr>
                <p:cNvSpPr/>
                <p:nvPr/>
              </p:nvSpPr>
              <p:spPr>
                <a:xfrm>
                  <a:off x="13070954" y="908613"/>
                  <a:ext cx="96154" cy="640214"/>
                </a:xfrm>
                <a:prstGeom prst="rightBrac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ight Brace 197">
                  <a:extLst>
                    <a:ext uri="{FF2B5EF4-FFF2-40B4-BE49-F238E27FC236}">
                      <a16:creationId xmlns:a16="http://schemas.microsoft.com/office/drawing/2014/main" id="{98FB5627-4508-DF50-C3BE-CA68B7F2C538}"/>
                    </a:ext>
                  </a:extLst>
                </p:cNvPr>
                <p:cNvSpPr/>
                <p:nvPr/>
              </p:nvSpPr>
              <p:spPr>
                <a:xfrm>
                  <a:off x="12766181" y="1291619"/>
                  <a:ext cx="117109" cy="337230"/>
                </a:xfrm>
                <a:prstGeom prst="rightBrac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ight Brace 198">
                  <a:extLst>
                    <a:ext uri="{FF2B5EF4-FFF2-40B4-BE49-F238E27FC236}">
                      <a16:creationId xmlns:a16="http://schemas.microsoft.com/office/drawing/2014/main" id="{CD5628C7-77E8-76CF-9BAB-9E68EEAEA522}"/>
                    </a:ext>
                  </a:extLst>
                </p:cNvPr>
                <p:cNvSpPr/>
                <p:nvPr/>
              </p:nvSpPr>
              <p:spPr>
                <a:xfrm>
                  <a:off x="12918581" y="1444019"/>
                  <a:ext cx="152373" cy="128152"/>
                </a:xfrm>
                <a:prstGeom prst="rightBrace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ight Brace 199">
                  <a:extLst>
                    <a:ext uri="{FF2B5EF4-FFF2-40B4-BE49-F238E27FC236}">
                      <a16:creationId xmlns:a16="http://schemas.microsoft.com/office/drawing/2014/main" id="{D45B6770-3150-2C0D-895D-82EC831DFCCF}"/>
                    </a:ext>
                  </a:extLst>
                </p:cNvPr>
                <p:cNvSpPr/>
                <p:nvPr/>
              </p:nvSpPr>
              <p:spPr>
                <a:xfrm>
                  <a:off x="13055246" y="1572171"/>
                  <a:ext cx="152373" cy="188838"/>
                </a:xfrm>
                <a:prstGeom prst="rightBrace">
                  <a:avLst/>
                </a:prstGeom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Right Brace 200">
                  <a:extLst>
                    <a:ext uri="{FF2B5EF4-FFF2-40B4-BE49-F238E27FC236}">
                      <a16:creationId xmlns:a16="http://schemas.microsoft.com/office/drawing/2014/main" id="{87AF0D0B-6997-C8B3-7EF8-64DB4CF467EB}"/>
                    </a:ext>
                  </a:extLst>
                </p:cNvPr>
                <p:cNvSpPr/>
                <p:nvPr/>
              </p:nvSpPr>
              <p:spPr>
                <a:xfrm>
                  <a:off x="13207646" y="1510567"/>
                  <a:ext cx="152373" cy="520790"/>
                </a:xfrm>
                <a:prstGeom prst="rightBrace">
                  <a:avLst/>
                </a:prstGeom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DA063E1C-7E3C-5DFC-96C5-0ADF83F1CF04}"/>
                  </a:ext>
                </a:extLst>
              </p:cNvPr>
              <p:cNvSpPr txBox="1"/>
              <p:nvPr/>
            </p:nvSpPr>
            <p:spPr>
              <a:xfrm>
                <a:off x="5613243" y="1142048"/>
                <a:ext cx="2395115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Variance of sites is accounted for when looking at model error “e”</a:t>
                </a:r>
              </a:p>
              <a:p>
                <a:endParaRPr lang="en-US" sz="1050" dirty="0"/>
              </a:p>
              <a:p>
                <a:r>
                  <a:rPr lang="en-US" sz="1050" dirty="0"/>
                  <a:t>This is a random intercept model,</a:t>
                </a:r>
              </a:p>
              <a:p>
                <a:r>
                  <a:rPr lang="en-US" sz="1050" dirty="0"/>
                  <a:t>you can also have random slope </a:t>
                </a:r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44E959D7-9686-6408-99DB-19A41FC97AB4}"/>
                </a:ext>
              </a:extLst>
            </p:cNvPr>
            <p:cNvGrpSpPr/>
            <p:nvPr/>
          </p:nvGrpSpPr>
          <p:grpSpPr>
            <a:xfrm>
              <a:off x="4101102" y="2271164"/>
              <a:ext cx="3970099" cy="1639481"/>
              <a:chOff x="4038259" y="2271164"/>
              <a:chExt cx="3970099" cy="1639481"/>
            </a:xfrm>
          </p:grpSpPr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2F4576C3-5429-6110-183D-4E592E5EFCEB}"/>
                  </a:ext>
                </a:extLst>
              </p:cNvPr>
              <p:cNvGrpSpPr/>
              <p:nvPr/>
            </p:nvGrpSpPr>
            <p:grpSpPr>
              <a:xfrm>
                <a:off x="4165982" y="3350713"/>
                <a:ext cx="1570432" cy="541024"/>
                <a:chOff x="12428525" y="3187705"/>
                <a:chExt cx="1570432" cy="541024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94A2163-8D1F-43B3-49A4-392A97D4A0DF}"/>
                    </a:ext>
                  </a:extLst>
                </p:cNvPr>
                <p:cNvSpPr/>
                <p:nvPr/>
              </p:nvSpPr>
              <p:spPr>
                <a:xfrm>
                  <a:off x="12428525" y="3187705"/>
                  <a:ext cx="444500" cy="1647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Year 1</a:t>
                  </a:r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CD1C2A21-1936-D0BE-03DB-105963A8D9D9}"/>
                    </a:ext>
                  </a:extLst>
                </p:cNvPr>
                <p:cNvSpPr/>
                <p:nvPr/>
              </p:nvSpPr>
              <p:spPr>
                <a:xfrm>
                  <a:off x="12991491" y="3187705"/>
                  <a:ext cx="444500" cy="1647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Year 2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9405241-584A-C83D-0224-9D638B863E98}"/>
                    </a:ext>
                  </a:extLst>
                </p:cNvPr>
                <p:cNvSpPr/>
                <p:nvPr/>
              </p:nvSpPr>
              <p:spPr>
                <a:xfrm>
                  <a:off x="13554457" y="3187705"/>
                  <a:ext cx="444500" cy="1647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Year 3</a:t>
                  </a: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4FDF98A-14DF-5C77-EB72-D1E2F5501B1E}"/>
                    </a:ext>
                  </a:extLst>
                </p:cNvPr>
                <p:cNvSpPr/>
                <p:nvPr/>
              </p:nvSpPr>
              <p:spPr>
                <a:xfrm>
                  <a:off x="12428525" y="3564029"/>
                  <a:ext cx="444500" cy="1647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Site 1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32E0EB13-4BDE-EE58-C275-CE60004D822F}"/>
                    </a:ext>
                  </a:extLst>
                </p:cNvPr>
                <p:cNvSpPr/>
                <p:nvPr/>
              </p:nvSpPr>
              <p:spPr>
                <a:xfrm>
                  <a:off x="12991491" y="3564029"/>
                  <a:ext cx="444500" cy="1647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Site 2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CFD9E3D4-9BAD-3F3B-2DCF-A3E604E493F0}"/>
                    </a:ext>
                  </a:extLst>
                </p:cNvPr>
                <p:cNvSpPr/>
                <p:nvPr/>
              </p:nvSpPr>
              <p:spPr>
                <a:xfrm>
                  <a:off x="13554457" y="3564029"/>
                  <a:ext cx="444500" cy="1647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Site 3</a:t>
                  </a:r>
                </a:p>
              </p:txBody>
            </p: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3CFD0FA5-63FC-E30B-A26A-A38EDD8EA636}"/>
                    </a:ext>
                  </a:extLst>
                </p:cNvPr>
                <p:cNvCxnSpPr>
                  <a:cxnSpLocks/>
                  <a:endCxn id="71" idx="0"/>
                </p:cNvCxnSpPr>
                <p:nvPr/>
              </p:nvCxnSpPr>
              <p:spPr>
                <a:xfrm>
                  <a:off x="12650775" y="3360011"/>
                  <a:ext cx="0" cy="204018"/>
                </a:xfrm>
                <a:prstGeom prst="straightConnector1">
                  <a:avLst/>
                </a:prstGeom>
                <a:ln w="6350"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C2CAA3AF-FABC-2FDD-5B44-D2E7D7F112F1}"/>
                    </a:ext>
                  </a:extLst>
                </p:cNvPr>
                <p:cNvCxnSpPr>
                  <a:cxnSpLocks/>
                  <a:endCxn id="72" idx="0"/>
                </p:cNvCxnSpPr>
                <p:nvPr/>
              </p:nvCxnSpPr>
              <p:spPr>
                <a:xfrm>
                  <a:off x="12650775" y="3360011"/>
                  <a:ext cx="562966" cy="204018"/>
                </a:xfrm>
                <a:prstGeom prst="straightConnector1">
                  <a:avLst/>
                </a:prstGeom>
                <a:ln w="6350"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69489582-49EB-3C59-B4EE-AEFB8F145E74}"/>
                    </a:ext>
                  </a:extLst>
                </p:cNvPr>
                <p:cNvCxnSpPr>
                  <a:cxnSpLocks/>
                  <a:endCxn id="73" idx="0"/>
                </p:cNvCxnSpPr>
                <p:nvPr/>
              </p:nvCxnSpPr>
              <p:spPr>
                <a:xfrm>
                  <a:off x="12667742" y="3360011"/>
                  <a:ext cx="1108965" cy="204018"/>
                </a:xfrm>
                <a:prstGeom prst="straightConnector1">
                  <a:avLst/>
                </a:prstGeom>
                <a:ln w="6350"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5223EC1E-022E-BCAF-8500-8132E96C4DC1}"/>
                    </a:ext>
                  </a:extLst>
                </p:cNvPr>
                <p:cNvCxnSpPr>
                  <a:cxnSpLocks/>
                  <a:stCxn id="69" idx="2"/>
                  <a:endCxn id="72" idx="0"/>
                </p:cNvCxnSpPr>
                <p:nvPr/>
              </p:nvCxnSpPr>
              <p:spPr>
                <a:xfrm>
                  <a:off x="13213741" y="3352405"/>
                  <a:ext cx="0" cy="211624"/>
                </a:xfrm>
                <a:prstGeom prst="straightConnector1">
                  <a:avLst/>
                </a:prstGeom>
                <a:ln w="6350"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DC42C748-C729-78B1-93D0-A5B6ECF80B74}"/>
                    </a:ext>
                  </a:extLst>
                </p:cNvPr>
                <p:cNvCxnSpPr>
                  <a:cxnSpLocks/>
                  <a:endCxn id="73" idx="0"/>
                </p:cNvCxnSpPr>
                <p:nvPr/>
              </p:nvCxnSpPr>
              <p:spPr>
                <a:xfrm>
                  <a:off x="13213741" y="3360011"/>
                  <a:ext cx="562966" cy="204018"/>
                </a:xfrm>
                <a:prstGeom prst="straightConnector1">
                  <a:avLst/>
                </a:prstGeom>
                <a:ln w="6350"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BFB9B137-3F83-12F3-DBDC-427FAFA0AF1A}"/>
                    </a:ext>
                  </a:extLst>
                </p:cNvPr>
                <p:cNvCxnSpPr>
                  <a:cxnSpLocks/>
                  <a:endCxn id="71" idx="0"/>
                </p:cNvCxnSpPr>
                <p:nvPr/>
              </p:nvCxnSpPr>
              <p:spPr>
                <a:xfrm flipH="1">
                  <a:off x="12650775" y="3360011"/>
                  <a:ext cx="558297" cy="204018"/>
                </a:xfrm>
                <a:prstGeom prst="straightConnector1">
                  <a:avLst/>
                </a:prstGeom>
                <a:ln w="6350"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74AB588C-A332-A38C-B7B6-D470F70359F6}"/>
                    </a:ext>
                  </a:extLst>
                </p:cNvPr>
                <p:cNvCxnSpPr>
                  <a:cxnSpLocks/>
                  <a:stCxn id="70" idx="2"/>
                </p:cNvCxnSpPr>
                <p:nvPr/>
              </p:nvCxnSpPr>
              <p:spPr>
                <a:xfrm>
                  <a:off x="13776707" y="3352405"/>
                  <a:ext cx="0" cy="201147"/>
                </a:xfrm>
                <a:prstGeom prst="straightConnector1">
                  <a:avLst/>
                </a:prstGeom>
                <a:ln w="6350"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6B0799C4-9075-1F0C-046E-A78839C1A31C}"/>
                    </a:ext>
                  </a:extLst>
                </p:cNvPr>
                <p:cNvCxnSpPr>
                  <a:cxnSpLocks/>
                  <a:endCxn id="73" idx="0"/>
                </p:cNvCxnSpPr>
                <p:nvPr/>
              </p:nvCxnSpPr>
              <p:spPr>
                <a:xfrm>
                  <a:off x="13209072" y="3360011"/>
                  <a:ext cx="567635" cy="204018"/>
                </a:xfrm>
                <a:prstGeom prst="straightConnector1">
                  <a:avLst/>
                </a:prstGeom>
                <a:ln w="6350"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89E38E64-C2D1-11A8-FA58-2D2FB006C5D6}"/>
                  </a:ext>
                </a:extLst>
              </p:cNvPr>
              <p:cNvGrpSpPr/>
              <p:nvPr/>
            </p:nvGrpSpPr>
            <p:grpSpPr>
              <a:xfrm>
                <a:off x="6041150" y="3330303"/>
                <a:ext cx="1572466" cy="580342"/>
                <a:chOff x="12428525" y="4041145"/>
                <a:chExt cx="1572466" cy="580342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B636C30-BB83-14BD-4DC1-D56ACAC5D841}"/>
                    </a:ext>
                  </a:extLst>
                </p:cNvPr>
                <p:cNvSpPr/>
                <p:nvPr/>
              </p:nvSpPr>
              <p:spPr>
                <a:xfrm>
                  <a:off x="12428525" y="4041145"/>
                  <a:ext cx="444500" cy="1647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Year 1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16BC8BA6-596E-2D0D-6D60-30024F283C50}"/>
                    </a:ext>
                  </a:extLst>
                </p:cNvPr>
                <p:cNvSpPr/>
                <p:nvPr/>
              </p:nvSpPr>
              <p:spPr>
                <a:xfrm>
                  <a:off x="12991491" y="4041145"/>
                  <a:ext cx="444500" cy="1647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Year 2</a:t>
                  </a: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2A9B18D0-13F5-35FC-5939-81E77C9869B1}"/>
                    </a:ext>
                  </a:extLst>
                </p:cNvPr>
                <p:cNvSpPr/>
                <p:nvPr/>
              </p:nvSpPr>
              <p:spPr>
                <a:xfrm>
                  <a:off x="13554457" y="4041145"/>
                  <a:ext cx="444500" cy="1647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Year 3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BA7ADFEE-8738-A95A-3F47-6F1ED4D9F497}"/>
                    </a:ext>
                  </a:extLst>
                </p:cNvPr>
                <p:cNvSpPr/>
                <p:nvPr/>
              </p:nvSpPr>
              <p:spPr>
                <a:xfrm>
                  <a:off x="12428525" y="4417469"/>
                  <a:ext cx="120751" cy="2040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B1</a:t>
                  </a: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4ABF1E97-5AFC-95B0-CEAE-F89F9879C289}"/>
                    </a:ext>
                  </a:extLst>
                </p:cNvPr>
                <p:cNvSpPr/>
                <p:nvPr/>
              </p:nvSpPr>
              <p:spPr>
                <a:xfrm>
                  <a:off x="12590399" y="4417469"/>
                  <a:ext cx="120751" cy="2040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B2</a:t>
                  </a: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6078F0C3-9703-41FF-37AF-DAF6090E0719}"/>
                    </a:ext>
                  </a:extLst>
                </p:cNvPr>
                <p:cNvSpPr/>
                <p:nvPr/>
              </p:nvSpPr>
              <p:spPr>
                <a:xfrm>
                  <a:off x="12748963" y="4417469"/>
                  <a:ext cx="120751" cy="2040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B3</a:t>
                  </a: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219474BF-6240-149F-E055-DD7CB9F9CA75}"/>
                    </a:ext>
                  </a:extLst>
                </p:cNvPr>
                <p:cNvSpPr/>
                <p:nvPr/>
              </p:nvSpPr>
              <p:spPr>
                <a:xfrm>
                  <a:off x="12991491" y="4417469"/>
                  <a:ext cx="120751" cy="2040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B1</a:t>
                  </a: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40D51B42-A120-B943-742B-A81AC2E83A41}"/>
                    </a:ext>
                  </a:extLst>
                </p:cNvPr>
                <p:cNvSpPr/>
                <p:nvPr/>
              </p:nvSpPr>
              <p:spPr>
                <a:xfrm>
                  <a:off x="13153365" y="4417469"/>
                  <a:ext cx="120751" cy="2040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B2</a:t>
                  </a: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EAE418A4-E5CC-9157-B9A7-51743A651958}"/>
                    </a:ext>
                  </a:extLst>
                </p:cNvPr>
                <p:cNvSpPr/>
                <p:nvPr/>
              </p:nvSpPr>
              <p:spPr>
                <a:xfrm>
                  <a:off x="13311929" y="4417469"/>
                  <a:ext cx="120751" cy="2040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B3</a:t>
                  </a: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7CE648E3-178F-AAEA-A95F-7778A473924B}"/>
                    </a:ext>
                  </a:extLst>
                </p:cNvPr>
                <p:cNvSpPr/>
                <p:nvPr/>
              </p:nvSpPr>
              <p:spPr>
                <a:xfrm>
                  <a:off x="13559802" y="4417469"/>
                  <a:ext cx="120751" cy="2040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B1</a:t>
                  </a: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DE523B16-61D6-4163-939E-5AD1B57A462C}"/>
                    </a:ext>
                  </a:extLst>
                </p:cNvPr>
                <p:cNvSpPr/>
                <p:nvPr/>
              </p:nvSpPr>
              <p:spPr>
                <a:xfrm>
                  <a:off x="13721676" y="4417469"/>
                  <a:ext cx="120751" cy="2040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B2</a:t>
                  </a: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930FF66-B4C6-D4B6-B0AA-5AECB3DA4577}"/>
                    </a:ext>
                  </a:extLst>
                </p:cNvPr>
                <p:cNvSpPr/>
                <p:nvPr/>
              </p:nvSpPr>
              <p:spPr>
                <a:xfrm>
                  <a:off x="13880240" y="4417469"/>
                  <a:ext cx="120751" cy="20401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600" dirty="0"/>
                    <a:t>B3</a:t>
                  </a:r>
                </a:p>
              </p:txBody>
            </p: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24F5905D-6B5D-A04C-A266-448F8A723265}"/>
                    </a:ext>
                  </a:extLst>
                </p:cNvPr>
                <p:cNvCxnSpPr>
                  <a:cxnSpLocks/>
                  <a:endCxn id="109" idx="0"/>
                </p:cNvCxnSpPr>
                <p:nvPr/>
              </p:nvCxnSpPr>
              <p:spPr>
                <a:xfrm flipH="1">
                  <a:off x="12488901" y="4205845"/>
                  <a:ext cx="156163" cy="211624"/>
                </a:xfrm>
                <a:prstGeom prst="straightConnector1">
                  <a:avLst/>
                </a:prstGeom>
                <a:ln w="6350"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EF2DF16A-BF42-8D1D-5491-C22AF9B8018D}"/>
                    </a:ext>
                  </a:extLst>
                </p:cNvPr>
                <p:cNvCxnSpPr>
                  <a:cxnSpLocks/>
                  <a:stCxn id="106" idx="2"/>
                  <a:endCxn id="122" idx="0"/>
                </p:cNvCxnSpPr>
                <p:nvPr/>
              </p:nvCxnSpPr>
              <p:spPr>
                <a:xfrm>
                  <a:off x="12650775" y="4205845"/>
                  <a:ext cx="0" cy="211624"/>
                </a:xfrm>
                <a:prstGeom prst="straightConnector1">
                  <a:avLst/>
                </a:prstGeom>
                <a:ln w="6350"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824B7D45-A9AA-01AA-9C19-9F57D63A134E}"/>
                    </a:ext>
                  </a:extLst>
                </p:cNvPr>
                <p:cNvCxnSpPr>
                  <a:cxnSpLocks/>
                  <a:stCxn id="106" idx="2"/>
                  <a:endCxn id="123" idx="0"/>
                </p:cNvCxnSpPr>
                <p:nvPr/>
              </p:nvCxnSpPr>
              <p:spPr>
                <a:xfrm>
                  <a:off x="12650775" y="4205845"/>
                  <a:ext cx="158564" cy="211624"/>
                </a:xfrm>
                <a:prstGeom prst="straightConnector1">
                  <a:avLst/>
                </a:prstGeom>
                <a:ln w="6350"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EF0CE071-6227-6A84-C072-A0450E138E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047198" y="4205845"/>
                  <a:ext cx="156163" cy="211624"/>
                </a:xfrm>
                <a:prstGeom prst="straightConnector1">
                  <a:avLst/>
                </a:prstGeom>
                <a:ln w="6350"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1F51B709-7F3F-C45C-DB29-B8A3EDB98D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09072" y="4205845"/>
                  <a:ext cx="0" cy="211624"/>
                </a:xfrm>
                <a:prstGeom prst="straightConnector1">
                  <a:avLst/>
                </a:prstGeom>
                <a:ln w="6350"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6B250DA5-0088-DA99-37A6-FB71F3B03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09072" y="4205845"/>
                  <a:ext cx="158564" cy="211624"/>
                </a:xfrm>
                <a:prstGeom prst="straightConnector1">
                  <a:avLst/>
                </a:prstGeom>
                <a:ln w="6350"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8FA7C764-C127-4C8E-0F65-91D6266B9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610164" y="4199465"/>
                  <a:ext cx="156163" cy="211624"/>
                </a:xfrm>
                <a:prstGeom prst="straightConnector1">
                  <a:avLst/>
                </a:prstGeom>
                <a:ln w="6350"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3194E754-AA60-15F5-8521-23E63F5C5D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72038" y="4199465"/>
                  <a:ext cx="0" cy="211624"/>
                </a:xfrm>
                <a:prstGeom prst="straightConnector1">
                  <a:avLst/>
                </a:prstGeom>
                <a:ln w="6350"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531707D2-8CD6-2D03-20A3-A729DF249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72038" y="4199465"/>
                  <a:ext cx="158564" cy="211624"/>
                </a:xfrm>
                <a:prstGeom prst="straightConnector1">
                  <a:avLst/>
                </a:prstGeom>
                <a:ln w="6350"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AADC68D6-466B-04A8-09FC-07859D41D250}"/>
                  </a:ext>
                </a:extLst>
              </p:cNvPr>
              <p:cNvSpPr txBox="1"/>
              <p:nvPr/>
            </p:nvSpPr>
            <p:spPr>
              <a:xfrm>
                <a:off x="4038259" y="2271164"/>
                <a:ext cx="397009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200" u="sng"/>
                  <a:t>Types </a:t>
                </a:r>
                <a:r>
                  <a:rPr lang="en-US" sz="1200" u="sng" dirty="0"/>
                  <a:t>of random effects</a:t>
                </a:r>
              </a:p>
              <a:p>
                <a:pPr algn="l"/>
                <a:r>
                  <a:rPr lang="en-US" sz="1200" dirty="0"/>
                  <a:t>Crossed RE (1|Site) +(1|Year)  - both REs at the same “level,” (both sites in both years).</a:t>
                </a:r>
              </a:p>
              <a:p>
                <a:pPr algn="l"/>
                <a:r>
                  <a:rPr lang="en-US" sz="1200" dirty="0"/>
                  <a:t>Nested RE (1|Site/Block) - lower RE is “within” another. Block 1 in year 1 is NOT equivalent to block 1 in year 2.</a:t>
                </a:r>
              </a:p>
            </p:txBody>
          </p:sp>
        </p:grp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B67B0FA-E2C6-AD87-9E74-D7162F86701A}"/>
              </a:ext>
            </a:extLst>
          </p:cNvPr>
          <p:cNvGrpSpPr/>
          <p:nvPr/>
        </p:nvGrpSpPr>
        <p:grpSpPr>
          <a:xfrm>
            <a:off x="8346140" y="931468"/>
            <a:ext cx="3825850" cy="5657362"/>
            <a:chOff x="8346140" y="931468"/>
            <a:chExt cx="3825850" cy="5657362"/>
          </a:xfrm>
        </p:grpSpPr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35BBAFCF-E4D2-AC9B-5B72-FCCA1DB90CCF}"/>
                </a:ext>
              </a:extLst>
            </p:cNvPr>
            <p:cNvSpPr txBox="1">
              <a:spLocks/>
            </p:cNvSpPr>
            <p:nvPr/>
          </p:nvSpPr>
          <p:spPr>
            <a:xfrm>
              <a:off x="8478027" y="931468"/>
              <a:ext cx="3562077" cy="48398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u="sng" dirty="0"/>
                <a:t>How to determine hierarchical random effects? Draw out your experimental design!</a:t>
              </a:r>
            </a:p>
            <a:p>
              <a:pPr algn="l"/>
              <a:endParaRPr lang="en-US" sz="1200" u="sng" dirty="0"/>
            </a:p>
            <a:p>
              <a:pPr algn="l"/>
              <a:endParaRPr lang="en-US" sz="1200" b="1" dirty="0"/>
            </a:p>
            <a:p>
              <a:pPr algn="l"/>
              <a:endParaRPr lang="en-US" sz="1200" dirty="0"/>
            </a:p>
            <a:p>
              <a:pPr algn="l"/>
              <a:endParaRPr lang="en-US" sz="1200" b="1" dirty="0"/>
            </a:p>
            <a:p>
              <a:pPr marL="457200" indent="-457200" algn="l">
                <a:buFont typeface="+mj-lt"/>
                <a:buAutoNum type="arabicPeriod"/>
              </a:pPr>
              <a:endParaRPr lang="en-US" sz="1200" dirty="0"/>
            </a:p>
            <a:p>
              <a:pPr algn="l"/>
              <a:endParaRPr lang="en-US" sz="1200" dirty="0"/>
            </a:p>
            <a:p>
              <a:pPr marL="457200" indent="-457200" algn="l">
                <a:buFont typeface="+mj-lt"/>
                <a:buAutoNum type="arabicPeriod"/>
              </a:pPr>
              <a:endParaRPr lang="en-US" sz="1200" dirty="0"/>
            </a:p>
            <a:p>
              <a:pPr marL="457200" indent="-457200" algn="l">
                <a:buFont typeface="+mj-lt"/>
                <a:buAutoNum type="arabicPeriod"/>
              </a:pPr>
              <a:endParaRPr lang="en-US" sz="1200" dirty="0"/>
            </a:p>
            <a:p>
              <a:pPr marL="457200" indent="-457200" algn="l">
                <a:buFont typeface="+mj-lt"/>
                <a:buAutoNum type="arabicPeriod"/>
              </a:pPr>
              <a:endParaRPr lang="en-US" sz="1200" dirty="0"/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038A62B7-CAF7-D7FF-FB7A-6D90E95144A5}"/>
                </a:ext>
              </a:extLst>
            </p:cNvPr>
            <p:cNvGrpSpPr/>
            <p:nvPr/>
          </p:nvGrpSpPr>
          <p:grpSpPr>
            <a:xfrm>
              <a:off x="8346140" y="1519997"/>
              <a:ext cx="3825850" cy="5068833"/>
              <a:chOff x="8346140" y="1519997"/>
              <a:chExt cx="3825850" cy="5068833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BC8BD377-2532-0646-561E-BD6E019F6457}"/>
                  </a:ext>
                </a:extLst>
              </p:cNvPr>
              <p:cNvSpPr txBox="1"/>
              <p:nvPr/>
            </p:nvSpPr>
            <p:spPr>
              <a:xfrm>
                <a:off x="8443694" y="2116022"/>
                <a:ext cx="64235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Site (2)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7BEC0D4F-E781-8FFD-8195-B49E691015C8}"/>
                  </a:ext>
                </a:extLst>
              </p:cNvPr>
              <p:cNvSpPr txBox="1"/>
              <p:nvPr/>
            </p:nvSpPr>
            <p:spPr>
              <a:xfrm>
                <a:off x="8443694" y="2570609"/>
                <a:ext cx="7617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Block (4)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476075DF-E0DD-8145-7338-818E5010A226}"/>
                  </a:ext>
                </a:extLst>
              </p:cNvPr>
              <p:cNvSpPr txBox="1"/>
              <p:nvPr/>
            </p:nvSpPr>
            <p:spPr>
              <a:xfrm>
                <a:off x="8443694" y="3025196"/>
                <a:ext cx="11109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Cover crop (5)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E12819F2-D2EF-6100-69BD-74C7829D1B6F}"/>
                  </a:ext>
                </a:extLst>
              </p:cNvPr>
              <p:cNvSpPr txBox="1"/>
              <p:nvPr/>
            </p:nvSpPr>
            <p:spPr>
              <a:xfrm>
                <a:off x="8443694" y="3478595"/>
                <a:ext cx="8816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Fertility (3)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56651C61-31C6-1E8D-FED2-F1F530CB1374}"/>
                  </a:ext>
                </a:extLst>
              </p:cNvPr>
              <p:cNvSpPr txBox="1"/>
              <p:nvPr/>
            </p:nvSpPr>
            <p:spPr>
              <a:xfrm>
                <a:off x="9767669" y="3025195"/>
                <a:ext cx="12025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Mulch biomass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E77749F-3241-7039-F80D-E95BE2388C9A}"/>
                  </a:ext>
                </a:extLst>
              </p:cNvPr>
              <p:cNvSpPr txBox="1"/>
              <p:nvPr/>
            </p:nvSpPr>
            <p:spPr>
              <a:xfrm>
                <a:off x="9767669" y="3512045"/>
                <a:ext cx="11730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Weed biomass</a:t>
                </a:r>
              </a:p>
              <a:p>
                <a:r>
                  <a:rPr lang="en-US" sz="1200" dirty="0"/>
                  <a:t>Yield</a:t>
                </a:r>
              </a:p>
            </p:txBody>
          </p: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A8E5FFC6-6612-3661-1807-67ADB835D2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64871" y="2393021"/>
                <a:ext cx="1" cy="254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05419316-0A9C-40FE-82B0-B0E8289C86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64871" y="2816887"/>
                <a:ext cx="1" cy="254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8658A594-2618-7A88-77AD-5D2B9A0EE1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64871" y="3283617"/>
                <a:ext cx="1" cy="254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BB1BEBE4-2C40-F218-9C43-454D3E25F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0111" y="3163694"/>
                <a:ext cx="30613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4C5A6D35-B58D-B0C3-E9E9-42BCD672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3909" y="3644710"/>
                <a:ext cx="30613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2685EE0-775F-64DE-D8A3-0BEC78A70E09}"/>
                  </a:ext>
                </a:extLst>
              </p:cNvPr>
              <p:cNvSpPr txBox="1"/>
              <p:nvPr/>
            </p:nvSpPr>
            <p:spPr>
              <a:xfrm>
                <a:off x="8382902" y="1529232"/>
                <a:ext cx="12098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Experimental</a:t>
                </a:r>
              </a:p>
              <a:p>
                <a:r>
                  <a:rPr lang="en-US" sz="1400" dirty="0"/>
                  <a:t>design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3D9DFD5A-1236-51FD-7500-F3A7AD0DE4D8}"/>
                  </a:ext>
                </a:extLst>
              </p:cNvPr>
              <p:cNvSpPr txBox="1"/>
              <p:nvPr/>
            </p:nvSpPr>
            <p:spPr>
              <a:xfrm>
                <a:off x="9772804" y="1519997"/>
                <a:ext cx="5556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Data</a:t>
                </a:r>
              </a:p>
              <a:p>
                <a:endParaRPr lang="en-US" sz="1400" dirty="0"/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3778F9D1-88E3-B944-ED08-E25830231E83}"/>
                  </a:ext>
                </a:extLst>
              </p:cNvPr>
              <p:cNvSpPr txBox="1"/>
              <p:nvPr/>
            </p:nvSpPr>
            <p:spPr>
              <a:xfrm>
                <a:off x="8346140" y="4395790"/>
                <a:ext cx="36988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WeedBio~Site+CovC</a:t>
                </a:r>
                <a:r>
                  <a:rPr lang="en-US" sz="1200" dirty="0"/>
                  <a:t>*Fertility +(1|Site.Block/</a:t>
                </a:r>
                <a:r>
                  <a:rPr lang="en-US" sz="1200" dirty="0" err="1"/>
                  <a:t>CovC</a:t>
                </a:r>
                <a:r>
                  <a:rPr lang="en-US" sz="1200" dirty="0"/>
                  <a:t>)</a:t>
                </a:r>
              </a:p>
            </p:txBody>
          </p: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47785DF7-DD59-D479-961F-0489AAD14525}"/>
                  </a:ext>
                </a:extLst>
              </p:cNvPr>
              <p:cNvCxnSpPr>
                <a:cxnSpLocks/>
                <a:stCxn id="231" idx="1"/>
              </p:cNvCxnSpPr>
              <p:nvPr/>
            </p:nvCxnSpPr>
            <p:spPr>
              <a:xfrm flipH="1">
                <a:off x="10873704" y="3617636"/>
                <a:ext cx="125207" cy="8257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C590CD7A-D746-01D6-82F3-A0E5233F8379}"/>
                  </a:ext>
                </a:extLst>
              </p:cNvPr>
              <p:cNvSpPr txBox="1"/>
              <p:nvPr/>
            </p:nvSpPr>
            <p:spPr>
              <a:xfrm>
                <a:off x="10998911" y="3109804"/>
                <a:ext cx="117307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Create a combined variable that looks at variability across 2*4 = 8 groups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23E53F91-5B92-9D23-9B4D-DAA3484FCE0F}"/>
                  </a:ext>
                </a:extLst>
              </p:cNvPr>
              <p:cNvSpPr txBox="1"/>
              <p:nvPr/>
            </p:nvSpPr>
            <p:spPr>
              <a:xfrm>
                <a:off x="8365837" y="5635920"/>
                <a:ext cx="36988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MulchBiomass~Site+CovC</a:t>
                </a:r>
                <a:r>
                  <a:rPr lang="en-US" sz="1200" dirty="0"/>
                  <a:t> +(1|Site.Block)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A927C8EC-59A0-D28F-F1A6-90A2EF41E306}"/>
                  </a:ext>
                </a:extLst>
              </p:cNvPr>
              <p:cNvSpPr txBox="1"/>
              <p:nvPr/>
            </p:nvSpPr>
            <p:spPr>
              <a:xfrm>
                <a:off x="10451202" y="6188720"/>
                <a:ext cx="11730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RE should be one level above data</a:t>
                </a:r>
              </a:p>
            </p:txBody>
          </p: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37A39C38-23EB-D018-4412-A6B059FB9392}"/>
                  </a:ext>
                </a:extLst>
              </p:cNvPr>
              <p:cNvCxnSpPr/>
              <p:nvPr/>
            </p:nvCxnSpPr>
            <p:spPr>
              <a:xfrm flipV="1">
                <a:off x="10940747" y="5884322"/>
                <a:ext cx="0" cy="2326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4561B6C-906E-8764-7B48-FC8EB9E33534}"/>
                  </a:ext>
                </a:extLst>
              </p:cNvPr>
              <p:cNvSpPr txBox="1"/>
              <p:nvPr/>
            </p:nvSpPr>
            <p:spPr>
              <a:xfrm>
                <a:off x="8869474" y="4966409"/>
                <a:ext cx="29179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Cover crop is nested within site blocks, creating a RE looking at variability across 2*4*5  = 40 groups</a:t>
                </a:r>
              </a:p>
            </p:txBody>
          </p: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FB430C2A-620D-3013-AA11-29003F8B9D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75985" y="4672789"/>
                <a:ext cx="0" cy="3495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8115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638</Words>
  <Application>Microsoft Macintosh PowerPoint</Application>
  <PresentationFormat>Widescreen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Random effects: What they are, how to use them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Uriel Menalled</dc:creator>
  <cp:lastModifiedBy>Uriel Menalled</cp:lastModifiedBy>
  <cp:revision>8</cp:revision>
  <dcterms:created xsi:type="dcterms:W3CDTF">2025-02-11T15:44:28Z</dcterms:created>
  <dcterms:modified xsi:type="dcterms:W3CDTF">2025-02-12T15:13:36Z</dcterms:modified>
</cp:coreProperties>
</file>