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6"/>
    <p:restoredTop sz="70792"/>
  </p:normalViewPr>
  <p:slideViewPr>
    <p:cSldViewPr snapToGrid="0" showGuides="1">
      <p:cViewPr>
        <p:scale>
          <a:sx n="85" d="100"/>
          <a:sy n="85" d="100"/>
        </p:scale>
        <p:origin x="2976" y="640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8860-4FC7-E943-9E45-258863D857E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DD94-E959-E441-9D6D-B96B412E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Examples of where RE are needed: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100 students, 20 each from 5 representative schools. RE = school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Survey given to multiple people from a household, from a set of representative households. RE =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Animals clustered within farms. RE =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analysis: observations from several research studies. RE = research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Plate a test-tube in triplicate. RE = test tube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DD94-E959-E441-9D6D-B96B412E9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5DF-C165-508A-A082-FF6340C7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5F49-4042-3699-1E4B-C1D65C3A1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770B-BF92-5191-A240-B92285F7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5A21-9BF9-DE62-DF61-4854E5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E78D-908F-15E2-87E1-0A8CAE2B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F4C2-CE64-DA16-DE55-11E8A248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A6AA-3376-BC31-E553-B24D357FE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3361-24C0-210E-8BE0-A20E24B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EF1-6BD7-F34A-3A2F-56965255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3852-696E-6086-7442-1159BA57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4C47-C306-4934-FE7B-F0B150DE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CF20C-885B-BC9A-5ABD-F502C042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7C1F-D5F5-D822-605D-7A467C40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0680-47AA-7C7E-05F4-7C8FB8ED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35CD-743B-116F-3C53-4E183AD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0F0F-4E39-C0FC-2181-E464EEC6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94B-33D5-577E-BA71-0CC63486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5FB3-2D5F-2786-DB56-87C0B91B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E709-F8CD-E758-0546-52F8DCA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45CA-236A-B668-F2FD-06BD91A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5B5-0853-6114-E1E0-C8C3C8A6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1F77-139E-71CE-09AA-820CC331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B03D-3913-F35E-446A-4683269F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CA6A-A06C-0468-DEC1-A2857902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EA82-CA00-162E-5FBF-896A799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13B9-7501-7E7E-1822-4FF644A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AED9-0626-A053-F5FA-C34C2413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8C25-1F2D-C4C8-F494-21D4F2D7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817F-64AB-7B2E-82C8-B000A88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64B0-F4D3-6385-BB8E-BE2B767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29EF-9977-77A3-DBC7-DF87B8C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DA-1F16-98A5-ED0D-529824E1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413D-1B4C-3A8E-60E3-A6AF4388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50FF5-09A7-FCBF-83F9-710F5850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857D-AF11-0F80-82D9-A19A066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2B3B-FAD3-79C1-7030-5E99EB08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414D-3901-5338-178E-13BB284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43B96-F6A1-C262-5BA3-BF45E81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DBCA6-710F-1E9E-90A3-AC2CE666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61A-E286-75F0-1390-72844A44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DDDDB-9003-8494-3A31-A73A5A79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F286-19D5-AA49-A340-CA76BC9B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4301-5CFF-E26B-7928-7E839FD6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888C-8D3D-E629-F695-F9E2D64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E7A-76B0-D884-85BF-C5EC987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BA9AE-0757-0252-6F39-53D524D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F9A-932B-02EF-065D-8D6E688B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A231-C729-F343-635C-1DBE9E6A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81AA0-BBF5-3B4F-1C24-6C602AD5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AA7C-A6C8-B829-EA66-30BE511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D567-4344-890A-7D6E-00F5F42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A465-3EB6-717F-A578-A26788E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3979-00A8-6C5F-A895-4F2DECB7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3401F-3E8E-EFE5-7092-8C640BA8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3088-95BA-4CEE-CA42-CFABC34B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3E9A-79F3-AB43-96BD-ABAB0520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35DBC-49B6-7CFF-D4A5-3E808445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6066-3037-145F-6253-29320EC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93D66-EDC4-EB3F-773E-20FF485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1C6B-14C8-D5A8-54C3-6449A88B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B4F9-D5B4-70FA-601A-555B91B7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CC0ED-78A2-AE45-95D3-21DBF9D9B772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19F7-475D-DCE3-58E9-EF6A5E961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7D95-BC48-6B18-20A0-A1B1FD57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F26336-03EC-565D-575E-DD24BF63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99" y="956629"/>
            <a:ext cx="3910960" cy="585933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“fixed-effects” linear model</a:t>
            </a:r>
            <a:r>
              <a:rPr lang="en-US" sz="1200" dirty="0"/>
              <a:t>: Y = mx + b +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Assumptions e ~</a:t>
            </a:r>
            <a:r>
              <a:rPr lang="en-US" sz="1200" u="sng" baseline="30000" dirty="0" err="1"/>
              <a:t>iid</a:t>
            </a:r>
            <a:r>
              <a:rPr lang="en-US" sz="1200" u="sng" dirty="0"/>
              <a:t> N(0,var</a:t>
            </a:r>
            <a:r>
              <a:rPr lang="en-US" sz="1200" u="sng" baseline="30000" dirty="0"/>
              <a:t>2</a:t>
            </a:r>
            <a:r>
              <a:rPr lang="en-US" sz="1200" u="sng" dirty="0"/>
              <a:t>):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Linear relationship Y and x 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is normally distributed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 has constant variance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Data is independent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Non-independence – common causes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Clustered data from assignment of treatments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Replication: location, time, blocks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Repeated measures </a:t>
            </a:r>
            <a:r>
              <a:rPr lang="en-US" sz="1200" b="1" dirty="0"/>
              <a:t>within</a:t>
            </a:r>
            <a:r>
              <a:rPr lang="en-US" sz="1200" dirty="0"/>
              <a:t> experimental unit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Non-independence </a:t>
            </a:r>
            <a:r>
              <a:rPr lang="en-US" sz="1200" b="1" dirty="0"/>
              <a:t>must</a:t>
            </a:r>
            <a:r>
              <a:rPr lang="en-US" sz="1200" dirty="0"/>
              <a:t> be accounted for through random </a:t>
            </a:r>
            <a:r>
              <a:rPr lang="en-US" sz="1200" b="1" dirty="0"/>
              <a:t>OR</a:t>
            </a:r>
            <a:r>
              <a:rPr lang="en-US" sz="1200" dirty="0"/>
              <a:t> fixed effects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Fixed effects (FE): </a:t>
            </a:r>
            <a:r>
              <a:rPr lang="en-US" sz="1200" dirty="0"/>
              <a:t>Models means (i.e., yield at each site). FE are “expensive” (9 sites = 8 DF).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Random effect (RE): </a:t>
            </a:r>
            <a:r>
              <a:rPr lang="en-US" sz="1200" dirty="0"/>
              <a:t>Models</a:t>
            </a:r>
            <a:r>
              <a:rPr lang="en-US" sz="1200" b="1" dirty="0"/>
              <a:t> </a:t>
            </a:r>
            <a:r>
              <a:rPr lang="en-US" sz="1200" dirty="0"/>
              <a:t>variability of a categorical variable (i.e., yield variability across sites). RE are “cheap” (9 sites = 1 DF).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“mixed-effects” linear model:</a:t>
            </a:r>
            <a:r>
              <a:rPr lang="en-US" sz="1200" dirty="0"/>
              <a:t> Y = mx + b + </a:t>
            </a:r>
            <a:r>
              <a:rPr lang="en-US" sz="1200" b="1" u="sng" dirty="0"/>
              <a:t>R</a:t>
            </a:r>
            <a:r>
              <a:rPr lang="en-US" sz="1200" dirty="0"/>
              <a:t> + 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R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30000" dirty="0"/>
              <a:t>2</a:t>
            </a:r>
            <a:r>
              <a:rPr lang="en-US" sz="1200" dirty="0"/>
              <a:t>) AND e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30000" dirty="0"/>
              <a:t>2</a:t>
            </a:r>
            <a:r>
              <a:rPr lang="en-US" sz="1200" dirty="0"/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/>
            <a:endParaRPr lang="en-US" dirty="0"/>
          </a:p>
          <a:p>
            <a:pPr algn="l"/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44DB-6ACE-202E-7D3F-DD6B76E7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593"/>
            <a:ext cx="9144000" cy="556721"/>
          </a:xfrm>
        </p:spPr>
        <p:txBody>
          <a:bodyPr anchor="t">
            <a:normAutofit fontScale="90000"/>
          </a:bodyPr>
          <a:lstStyle/>
          <a:p>
            <a:r>
              <a:rPr lang="en-US" sz="3600" u="sng" dirty="0"/>
              <a:t>Random effects: What they are, how to use them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2B800E-CFAE-76F4-2BB2-925C0B6DD1B4}"/>
              </a:ext>
            </a:extLst>
          </p:cNvPr>
          <p:cNvCxnSpPr/>
          <p:nvPr/>
        </p:nvCxnSpPr>
        <p:spPr>
          <a:xfrm>
            <a:off x="32371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B6DF74-A840-3918-2452-5F1633147D3A}"/>
              </a:ext>
            </a:extLst>
          </p:cNvPr>
          <p:cNvCxnSpPr>
            <a:cxnSpLocks/>
          </p:cNvCxnSpPr>
          <p:nvPr/>
        </p:nvCxnSpPr>
        <p:spPr>
          <a:xfrm>
            <a:off x="32371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B839A7-565F-75DB-C8D7-471FDC4200F0}"/>
              </a:ext>
            </a:extLst>
          </p:cNvPr>
          <p:cNvSpPr>
            <a:spLocks noChangeAspect="1"/>
          </p:cNvSpPr>
          <p:nvPr/>
        </p:nvSpPr>
        <p:spPr>
          <a:xfrm>
            <a:off x="45438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42C06C-AA40-5EA5-CD9F-C011562FDD7A}"/>
              </a:ext>
            </a:extLst>
          </p:cNvPr>
          <p:cNvSpPr>
            <a:spLocks noChangeAspect="1"/>
          </p:cNvSpPr>
          <p:nvPr/>
        </p:nvSpPr>
        <p:spPr>
          <a:xfrm>
            <a:off x="60678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396AD-E9D0-289F-884B-10A7BB167AA2}"/>
              </a:ext>
            </a:extLst>
          </p:cNvPr>
          <p:cNvSpPr>
            <a:spLocks noChangeAspect="1"/>
          </p:cNvSpPr>
          <p:nvPr/>
        </p:nvSpPr>
        <p:spPr>
          <a:xfrm>
            <a:off x="75918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5671B9-2482-7F5D-C2E7-D4738FB85ED3}"/>
              </a:ext>
            </a:extLst>
          </p:cNvPr>
          <p:cNvSpPr>
            <a:spLocks noChangeAspect="1"/>
          </p:cNvSpPr>
          <p:nvPr/>
        </p:nvSpPr>
        <p:spPr>
          <a:xfrm>
            <a:off x="40812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949164-70D3-23C0-7FF4-ABD2E0E6EC76}"/>
              </a:ext>
            </a:extLst>
          </p:cNvPr>
          <p:cNvSpPr>
            <a:spLocks noChangeAspect="1"/>
          </p:cNvSpPr>
          <p:nvPr/>
        </p:nvSpPr>
        <p:spPr>
          <a:xfrm>
            <a:off x="77143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852360-DFE0-61D5-2C42-CE7CD0149B3C}"/>
              </a:ext>
            </a:extLst>
          </p:cNvPr>
          <p:cNvSpPr>
            <a:spLocks noChangeAspect="1"/>
          </p:cNvSpPr>
          <p:nvPr/>
        </p:nvSpPr>
        <p:spPr>
          <a:xfrm>
            <a:off x="58774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4AC1F7-A507-A5FE-A368-BDB80ADA7F60}"/>
              </a:ext>
            </a:extLst>
          </p:cNvPr>
          <p:cNvSpPr>
            <a:spLocks noChangeAspect="1"/>
          </p:cNvSpPr>
          <p:nvPr/>
        </p:nvSpPr>
        <p:spPr>
          <a:xfrm>
            <a:off x="37604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7937A9-568B-F9E5-4AF1-DBCE14504B2E}"/>
              </a:ext>
            </a:extLst>
          </p:cNvPr>
          <p:cNvSpPr>
            <a:spLocks noChangeAspect="1"/>
          </p:cNvSpPr>
          <p:nvPr/>
        </p:nvSpPr>
        <p:spPr>
          <a:xfrm>
            <a:off x="68513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73410-4DA7-B996-EFA7-B4B1F805F897}"/>
              </a:ext>
            </a:extLst>
          </p:cNvPr>
          <p:cNvSpPr>
            <a:spLocks noChangeAspect="1"/>
          </p:cNvSpPr>
          <p:nvPr/>
        </p:nvSpPr>
        <p:spPr>
          <a:xfrm>
            <a:off x="51449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1879-2778-997D-60F1-C5AF3BDCFAF2}"/>
              </a:ext>
            </a:extLst>
          </p:cNvPr>
          <p:cNvCxnSpPr/>
          <p:nvPr/>
        </p:nvCxnSpPr>
        <p:spPr>
          <a:xfrm flipV="1">
            <a:off x="32371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E37C70-128B-69C7-8AD0-66E1B133A00C}"/>
              </a:ext>
            </a:extLst>
          </p:cNvPr>
          <p:cNvSpPr/>
          <p:nvPr/>
        </p:nvSpPr>
        <p:spPr>
          <a:xfrm>
            <a:off x="2686490" y="2150512"/>
            <a:ext cx="337341" cy="666375"/>
          </a:xfrm>
          <a:prstGeom prst="rightBrace">
            <a:avLst>
              <a:gd name="adj1" fmla="val 8333"/>
              <a:gd name="adj2" fmla="val 5072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7CA6E-EF9E-0BF8-8DE5-C9D5700671B4}"/>
              </a:ext>
            </a:extLst>
          </p:cNvPr>
          <p:cNvSpPr txBox="1"/>
          <p:nvPr/>
        </p:nvSpPr>
        <p:spPr>
          <a:xfrm>
            <a:off x="2956880" y="2229783"/>
            <a:ext cx="1103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Fit models &amp;</a:t>
            </a:r>
          </a:p>
          <a:p>
            <a:r>
              <a:rPr lang="en-US" sz="900" dirty="0"/>
              <a:t>check residual plots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F19AA3-C4B1-3707-B34C-9595FACC775C}"/>
              </a:ext>
            </a:extLst>
          </p:cNvPr>
          <p:cNvSpPr txBox="1"/>
          <p:nvPr/>
        </p:nvSpPr>
        <p:spPr>
          <a:xfrm>
            <a:off x="2167156" y="2840529"/>
            <a:ext cx="177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Think about experiment and before making 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1E02D-69AC-4D7A-7919-9580304662C1}"/>
              </a:ext>
            </a:extLst>
          </p:cNvPr>
          <p:cNvCxnSpPr>
            <a:cxnSpLocks/>
          </p:cNvCxnSpPr>
          <p:nvPr/>
        </p:nvCxnSpPr>
        <p:spPr>
          <a:xfrm flipH="1">
            <a:off x="2043702" y="2945061"/>
            <a:ext cx="203334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37CB0-EF44-2C7C-2086-CE3BF3BB2F1E}"/>
              </a:ext>
            </a:extLst>
          </p:cNvPr>
          <p:cNvCxnSpPr/>
          <p:nvPr/>
        </p:nvCxnSpPr>
        <p:spPr>
          <a:xfrm>
            <a:off x="126809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7D4F92-6B86-9F87-7D9C-48EEF0AAC108}"/>
              </a:ext>
            </a:extLst>
          </p:cNvPr>
          <p:cNvCxnSpPr>
            <a:cxnSpLocks/>
          </p:cNvCxnSpPr>
          <p:nvPr/>
        </p:nvCxnSpPr>
        <p:spPr>
          <a:xfrm>
            <a:off x="126809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617DF9-0014-6548-8436-2A7F9D030714}"/>
              </a:ext>
            </a:extLst>
          </p:cNvPr>
          <p:cNvSpPr>
            <a:spLocks noChangeAspect="1"/>
          </p:cNvSpPr>
          <p:nvPr/>
        </p:nvSpPr>
        <p:spPr>
          <a:xfrm>
            <a:off x="139876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245D3-C7A0-E965-2D10-FCFB0270668F}"/>
              </a:ext>
            </a:extLst>
          </p:cNvPr>
          <p:cNvSpPr>
            <a:spLocks noChangeAspect="1"/>
          </p:cNvSpPr>
          <p:nvPr/>
        </p:nvSpPr>
        <p:spPr>
          <a:xfrm>
            <a:off x="155116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718E71-9B66-AD3C-274B-814E03F774BE}"/>
              </a:ext>
            </a:extLst>
          </p:cNvPr>
          <p:cNvSpPr>
            <a:spLocks noChangeAspect="1"/>
          </p:cNvSpPr>
          <p:nvPr/>
        </p:nvSpPr>
        <p:spPr>
          <a:xfrm>
            <a:off x="170356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E86F76-B758-2BF0-A8CC-AEC27538A09B}"/>
              </a:ext>
            </a:extLst>
          </p:cNvPr>
          <p:cNvSpPr>
            <a:spLocks noChangeAspect="1"/>
          </p:cNvSpPr>
          <p:nvPr/>
        </p:nvSpPr>
        <p:spPr>
          <a:xfrm>
            <a:off x="135250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709B29-64C5-E581-85A3-32CF0EA1BC60}"/>
              </a:ext>
            </a:extLst>
          </p:cNvPr>
          <p:cNvSpPr>
            <a:spLocks noChangeAspect="1"/>
          </p:cNvSpPr>
          <p:nvPr/>
        </p:nvSpPr>
        <p:spPr>
          <a:xfrm>
            <a:off x="171581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56F56-AAD7-5BF8-C66C-47E696354B2F}"/>
              </a:ext>
            </a:extLst>
          </p:cNvPr>
          <p:cNvSpPr>
            <a:spLocks noChangeAspect="1"/>
          </p:cNvSpPr>
          <p:nvPr/>
        </p:nvSpPr>
        <p:spPr>
          <a:xfrm>
            <a:off x="153212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E248EC-4716-2BE0-C110-6E9B31C79B72}"/>
              </a:ext>
            </a:extLst>
          </p:cNvPr>
          <p:cNvSpPr>
            <a:spLocks noChangeAspect="1"/>
          </p:cNvSpPr>
          <p:nvPr/>
        </p:nvSpPr>
        <p:spPr>
          <a:xfrm>
            <a:off x="132042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98055-ED9F-9E3B-1BCD-45570972E28D}"/>
              </a:ext>
            </a:extLst>
          </p:cNvPr>
          <p:cNvSpPr>
            <a:spLocks noChangeAspect="1"/>
          </p:cNvSpPr>
          <p:nvPr/>
        </p:nvSpPr>
        <p:spPr>
          <a:xfrm>
            <a:off x="162951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2B3E45-AD8D-6A6B-B4AA-1271E08B4FB8}"/>
              </a:ext>
            </a:extLst>
          </p:cNvPr>
          <p:cNvSpPr>
            <a:spLocks noChangeAspect="1"/>
          </p:cNvSpPr>
          <p:nvPr/>
        </p:nvSpPr>
        <p:spPr>
          <a:xfrm>
            <a:off x="145887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A911E-D23D-9AC7-7FDC-438DC6960EEB}"/>
              </a:ext>
            </a:extLst>
          </p:cNvPr>
          <p:cNvCxnSpPr/>
          <p:nvPr/>
        </p:nvCxnSpPr>
        <p:spPr>
          <a:xfrm flipV="1">
            <a:off x="126809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2547E5-4267-3228-1970-42E90ED6C558}"/>
              </a:ext>
            </a:extLst>
          </p:cNvPr>
          <p:cNvCxnSpPr>
            <a:cxnSpLocks/>
          </p:cNvCxnSpPr>
          <p:nvPr/>
        </p:nvCxnSpPr>
        <p:spPr>
          <a:xfrm flipH="1" flipV="1">
            <a:off x="1330965" y="1599659"/>
            <a:ext cx="1016" cy="63234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D1F72F-5DC9-EDD0-3A83-478183FD8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715" y="1644109"/>
            <a:ext cx="1016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19321-79B6-6625-BD04-BCF1C2AF1549}"/>
              </a:ext>
            </a:extLst>
          </p:cNvPr>
          <p:cNvCxnSpPr>
            <a:cxnSpLocks/>
          </p:cNvCxnSpPr>
          <p:nvPr/>
        </p:nvCxnSpPr>
        <p:spPr>
          <a:xfrm flipH="1" flipV="1">
            <a:off x="1410340" y="1510759"/>
            <a:ext cx="384" cy="122997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E8FFC3-9432-CD8D-DA78-0C7B592FB03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562740" y="1574259"/>
            <a:ext cx="2145" cy="66409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F1BE53-222A-088C-68EB-B11862BDB5D3}"/>
              </a:ext>
            </a:extLst>
          </p:cNvPr>
          <p:cNvCxnSpPr>
            <a:cxnSpLocks/>
          </p:cNvCxnSpPr>
          <p:nvPr/>
        </p:nvCxnSpPr>
        <p:spPr>
          <a:xfrm flipH="1" flipV="1">
            <a:off x="1543690" y="1539334"/>
            <a:ext cx="2145" cy="4572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D1C2BA-DE47-4F1E-4D6A-1D43C0A19B3A}"/>
              </a:ext>
            </a:extLst>
          </p:cNvPr>
          <p:cNvCxnSpPr>
            <a:cxnSpLocks/>
          </p:cNvCxnSpPr>
          <p:nvPr/>
        </p:nvCxnSpPr>
        <p:spPr>
          <a:xfrm flipH="1" flipV="1">
            <a:off x="1724665" y="1523458"/>
            <a:ext cx="2145" cy="82296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EE885E-F700-0145-1F19-14F03411B285}"/>
              </a:ext>
            </a:extLst>
          </p:cNvPr>
          <p:cNvCxnSpPr>
            <a:cxnSpLocks/>
          </p:cNvCxnSpPr>
          <p:nvPr/>
        </p:nvCxnSpPr>
        <p:spPr>
          <a:xfrm flipH="1" flipV="1">
            <a:off x="1644211" y="1459022"/>
            <a:ext cx="2145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4CD2B9-F6BE-F9A2-E588-8B5441128BA2}"/>
              </a:ext>
            </a:extLst>
          </p:cNvPr>
          <p:cNvSpPr txBox="1"/>
          <p:nvPr/>
        </p:nvSpPr>
        <p:spPr>
          <a:xfrm>
            <a:off x="1925318" y="1498011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e = sum( 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806FED-3D59-5122-159E-D131E3ABB31E}"/>
              </a:ext>
            </a:extLst>
          </p:cNvPr>
          <p:cNvCxnSpPr>
            <a:cxnSpLocks/>
          </p:cNvCxnSpPr>
          <p:nvPr/>
        </p:nvCxnSpPr>
        <p:spPr>
          <a:xfrm flipH="1" flipV="1">
            <a:off x="2686490" y="1437208"/>
            <a:ext cx="2145" cy="27432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184626B-CCAC-4880-4ED7-37E78C8BE864}"/>
              </a:ext>
            </a:extLst>
          </p:cNvPr>
          <p:cNvSpPr txBox="1"/>
          <p:nvPr/>
        </p:nvSpPr>
        <p:spPr>
          <a:xfrm>
            <a:off x="4176152" y="864236"/>
            <a:ext cx="4214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Example</a:t>
            </a:r>
            <a:r>
              <a:rPr lang="en-US" sz="1200" u="sng" dirty="0"/>
              <a:t>: (</a:t>
            </a:r>
            <a:r>
              <a:rPr lang="en-US" sz="1200" u="sng" dirty="0" err="1"/>
              <a:t>yield~seeding</a:t>
            </a:r>
            <a:r>
              <a:rPr lang="en-US" sz="1200" u="sng" dirty="0"/>
              <a:t> rate replicated across 5 sites)</a:t>
            </a:r>
          </a:p>
          <a:p>
            <a:endParaRPr lang="en-US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86AE5ED-BF8D-B7A4-07EA-9EDAD4EEEF53}"/>
              </a:ext>
            </a:extLst>
          </p:cNvPr>
          <p:cNvGrpSpPr/>
          <p:nvPr/>
        </p:nvGrpSpPr>
        <p:grpSpPr>
          <a:xfrm>
            <a:off x="4144307" y="1142048"/>
            <a:ext cx="4095785" cy="5736728"/>
            <a:chOff x="4038259" y="1142048"/>
            <a:chExt cx="4095785" cy="5736728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34A262A4-8EEE-EC6D-AFDC-7CEA1E1BFDF5}"/>
                </a:ext>
              </a:extLst>
            </p:cNvPr>
            <p:cNvSpPr txBox="1">
              <a:spLocks/>
            </p:cNvSpPr>
            <p:nvPr/>
          </p:nvSpPr>
          <p:spPr>
            <a:xfrm>
              <a:off x="4038259" y="4148272"/>
              <a:ext cx="4095785" cy="27305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u="sng" dirty="0"/>
                <a:t>Warnings</a:t>
              </a:r>
            </a:p>
            <a:p>
              <a:pPr marL="228600" indent="-228600" algn="l">
                <a:buFont typeface="+mj-lt"/>
                <a:buAutoNum type="arabicPeriod"/>
              </a:pPr>
              <a:r>
                <a:rPr lang="en-US" sz="1200" dirty="0"/>
                <a:t>There </a:t>
              </a:r>
              <a:r>
                <a:rPr lang="en-US" sz="1200" b="1" u="sng" dirty="0"/>
                <a:t>must</a:t>
              </a:r>
              <a:r>
                <a:rPr lang="en-US" sz="1200" dirty="0"/>
                <a:t> be more than 2 levels of a RE. Ideally , around 10 for structured experiments. 30 for observational studies.</a:t>
              </a:r>
            </a:p>
            <a:p>
              <a:pPr marL="228600" indent="-228600" algn="l">
                <a:buFont typeface="+mj-lt"/>
                <a:buAutoNum type="arabicPeriod"/>
              </a:pPr>
              <a:r>
                <a:rPr lang="en-US" sz="1200" dirty="0"/>
                <a:t>Singularity and/or convergence issues</a:t>
              </a:r>
            </a:p>
            <a:p>
              <a:pPr marL="466725" lvl="1" indent="-233363" algn="l">
                <a:buFont typeface="+mj-lt"/>
                <a:buAutoNum type="arabicPeriod"/>
              </a:pPr>
              <a:r>
                <a:rPr lang="en-US" sz="1000" b="1" u="sng" dirty="0"/>
                <a:t>Singularity</a:t>
              </a:r>
              <a:r>
                <a:rPr lang="en-US" sz="1000" dirty="0"/>
                <a:t>: one model term is estimated at zero. Not an issue as long as ANOVA degrees of freedom (DF) are unaffected. If the ANOVA DFs are miscalculated, use the “Kenward-Rodger” approximation. If that doesn’t correct your DFs, don’t use the model.</a:t>
              </a:r>
            </a:p>
            <a:p>
              <a:pPr marL="466725" lvl="1" indent="-233363" algn="l">
                <a:buFont typeface="+mj-lt"/>
                <a:buAutoNum type="arabicPeriod"/>
              </a:pPr>
              <a:r>
                <a:rPr lang="en-US" sz="1000" b="1" u="sng" dirty="0"/>
                <a:t>Convergence</a:t>
              </a:r>
              <a:r>
                <a:rPr lang="en-US" sz="1000" dirty="0"/>
                <a:t>: Your computer couldn’t find a stable solution to the math you asked it to solve. Never use models with convergence issues. The only solution is to use a different approach (</a:t>
              </a:r>
              <a:r>
                <a:rPr lang="en-US" sz="1000" dirty="0" err="1"/>
                <a:t>glmer</a:t>
              </a:r>
              <a:r>
                <a:rPr lang="en-US" sz="1000" dirty="0"/>
                <a:t>) to simplify model terms.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6C95F0D3-11AB-6B36-5EBF-7344382F57D5}"/>
                </a:ext>
              </a:extLst>
            </p:cNvPr>
            <p:cNvGrpSpPr/>
            <p:nvPr/>
          </p:nvGrpSpPr>
          <p:grpSpPr>
            <a:xfrm>
              <a:off x="4280617" y="1142048"/>
              <a:ext cx="3611068" cy="904680"/>
              <a:chOff x="4397290" y="1142048"/>
              <a:chExt cx="3611068" cy="9046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9420E07-F233-4F92-91D6-1F74BBB453FF}"/>
                  </a:ext>
                </a:extLst>
              </p:cNvPr>
              <p:cNvGrpSpPr/>
              <p:nvPr/>
            </p:nvGrpSpPr>
            <p:grpSpPr>
              <a:xfrm>
                <a:off x="4397290" y="1180860"/>
                <a:ext cx="1193282" cy="865868"/>
                <a:chOff x="11864544" y="892405"/>
                <a:chExt cx="1952602" cy="1475195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E4E7A05-8F90-7DD3-A0C7-B5CF6F854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544" y="1217570"/>
                  <a:ext cx="0" cy="1124663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5BF94A6-375C-BA6F-E2DF-CF9A3F1E0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544" y="2333891"/>
                  <a:ext cx="1452120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864EDDF-FADA-E23F-5C9D-6ED4E997D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64544" y="1305681"/>
                  <a:ext cx="1952602" cy="66031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9369F84-94B4-6419-1AC4-C0CB9604A639}"/>
                    </a:ext>
                  </a:extLst>
                </p:cNvPr>
                <p:cNvSpPr/>
                <p:nvPr/>
              </p:nvSpPr>
              <p:spPr>
                <a:xfrm>
                  <a:off x="11938041" y="151042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7AE4890-0DBC-C6BD-B4A5-C26C2856D30A}"/>
                    </a:ext>
                  </a:extLst>
                </p:cNvPr>
                <p:cNvSpPr/>
                <p:nvPr/>
              </p:nvSpPr>
              <p:spPr>
                <a:xfrm>
                  <a:off x="12042315" y="145551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4869173-2A40-6C64-AAB3-55129425A183}"/>
                    </a:ext>
                  </a:extLst>
                </p:cNvPr>
                <p:cNvSpPr/>
                <p:nvPr/>
              </p:nvSpPr>
              <p:spPr>
                <a:xfrm>
                  <a:off x="12142887" y="151536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18825D0-07AE-7F34-BE98-4707AADAD542}"/>
                    </a:ext>
                  </a:extLst>
                </p:cNvPr>
                <p:cNvSpPr/>
                <p:nvPr/>
              </p:nvSpPr>
              <p:spPr>
                <a:xfrm>
                  <a:off x="12121293" y="1401220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994D2E1-8ADC-33AB-9592-FE35C2ED7005}"/>
                    </a:ext>
                  </a:extLst>
                </p:cNvPr>
                <p:cNvSpPr/>
                <p:nvPr/>
              </p:nvSpPr>
              <p:spPr>
                <a:xfrm>
                  <a:off x="12083037" y="159989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22DDBC7-71F7-2109-B8EF-E715175874A6}"/>
                    </a:ext>
                  </a:extLst>
                </p:cNvPr>
                <p:cNvSpPr/>
                <p:nvPr/>
              </p:nvSpPr>
              <p:spPr>
                <a:xfrm>
                  <a:off x="12313179" y="132656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805EBF-A432-BEEE-BEFC-41CAAEB18FD9}"/>
                    </a:ext>
                  </a:extLst>
                </p:cNvPr>
                <p:cNvSpPr/>
                <p:nvPr/>
              </p:nvSpPr>
              <p:spPr>
                <a:xfrm>
                  <a:off x="12287883" y="151598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6855671-4B90-A907-3F57-1213293FA986}"/>
                    </a:ext>
                  </a:extLst>
                </p:cNvPr>
                <p:cNvSpPr/>
                <p:nvPr/>
              </p:nvSpPr>
              <p:spPr>
                <a:xfrm>
                  <a:off x="12266289" y="140183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5D6F275-3C2C-2DCF-C081-775D55C842A8}"/>
                    </a:ext>
                  </a:extLst>
                </p:cNvPr>
                <p:cNvSpPr/>
                <p:nvPr/>
              </p:nvSpPr>
              <p:spPr>
                <a:xfrm>
                  <a:off x="12476685" y="1419730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6376168-953B-480A-D62C-C0F3F92F07A8}"/>
                    </a:ext>
                  </a:extLst>
                </p:cNvPr>
                <p:cNvSpPr/>
                <p:nvPr/>
              </p:nvSpPr>
              <p:spPr>
                <a:xfrm>
                  <a:off x="12455091" y="130558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4E2EAB70-6226-3523-E481-4FF5F2FD1F67}"/>
                    </a:ext>
                  </a:extLst>
                </p:cNvPr>
                <p:cNvSpPr/>
                <p:nvPr/>
              </p:nvSpPr>
              <p:spPr>
                <a:xfrm>
                  <a:off x="12621681" y="142034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8ACDF4C-CD62-A7A6-6267-ED2E6090B7F1}"/>
                    </a:ext>
                  </a:extLst>
                </p:cNvPr>
                <p:cNvSpPr/>
                <p:nvPr/>
              </p:nvSpPr>
              <p:spPr>
                <a:xfrm>
                  <a:off x="12600087" y="127658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A478712-42D2-DBC0-B25B-AA9434F482A0}"/>
                    </a:ext>
                  </a:extLst>
                </p:cNvPr>
                <p:cNvSpPr/>
                <p:nvPr/>
              </p:nvSpPr>
              <p:spPr>
                <a:xfrm>
                  <a:off x="12705591" y="123771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06B61D8-8BD8-5D1F-5FE2-BADD905AA7C8}"/>
                    </a:ext>
                  </a:extLst>
                </p:cNvPr>
                <p:cNvSpPr/>
                <p:nvPr/>
              </p:nvSpPr>
              <p:spPr>
                <a:xfrm>
                  <a:off x="12713613" y="137530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77FB839-047E-49AB-5EB9-8E68070EF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79302" y="1240178"/>
                  <a:ext cx="1065556" cy="37098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F6C69F0-7D10-4505-E9CE-BD38681995EB}"/>
                    </a:ext>
                  </a:extLst>
                </p:cNvPr>
                <p:cNvSpPr/>
                <p:nvPr/>
              </p:nvSpPr>
              <p:spPr>
                <a:xfrm>
                  <a:off x="12053421" y="203672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2F6213B-873C-328A-5E30-D9F9F48BEBB3}"/>
                    </a:ext>
                  </a:extLst>
                </p:cNvPr>
                <p:cNvSpPr/>
                <p:nvPr/>
              </p:nvSpPr>
              <p:spPr>
                <a:xfrm>
                  <a:off x="12157695" y="198181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AC39138-30A8-CD44-4257-EDDBD1B0CDD7}"/>
                    </a:ext>
                  </a:extLst>
                </p:cNvPr>
                <p:cNvSpPr/>
                <p:nvPr/>
              </p:nvSpPr>
              <p:spPr>
                <a:xfrm>
                  <a:off x="12258267" y="204166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ECD21EE-722B-F16F-3E4E-F47AC64FAC29}"/>
                    </a:ext>
                  </a:extLst>
                </p:cNvPr>
                <p:cNvSpPr/>
                <p:nvPr/>
              </p:nvSpPr>
              <p:spPr>
                <a:xfrm>
                  <a:off x="12236673" y="1927522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9C59592-E075-C950-D6E6-08C377A7E8DB}"/>
                    </a:ext>
                  </a:extLst>
                </p:cNvPr>
                <p:cNvSpPr/>
                <p:nvPr/>
              </p:nvSpPr>
              <p:spPr>
                <a:xfrm>
                  <a:off x="12198417" y="212619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0055388-9E0D-20AD-E257-DD6AAE02BEDF}"/>
                    </a:ext>
                  </a:extLst>
                </p:cNvPr>
                <p:cNvSpPr/>
                <p:nvPr/>
              </p:nvSpPr>
              <p:spPr>
                <a:xfrm>
                  <a:off x="12428559" y="185286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7D2049C-BE6E-45AC-A6AC-386D9076CC29}"/>
                    </a:ext>
                  </a:extLst>
                </p:cNvPr>
                <p:cNvSpPr/>
                <p:nvPr/>
              </p:nvSpPr>
              <p:spPr>
                <a:xfrm>
                  <a:off x="12403263" y="204228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8AB52A4-A50E-372E-9084-89C916DF3A7B}"/>
                    </a:ext>
                  </a:extLst>
                </p:cNvPr>
                <p:cNvSpPr/>
                <p:nvPr/>
              </p:nvSpPr>
              <p:spPr>
                <a:xfrm>
                  <a:off x="12381669" y="192814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DB524B3-A14E-8B95-117C-ED36006E4E8A}"/>
                    </a:ext>
                  </a:extLst>
                </p:cNvPr>
                <p:cNvSpPr/>
                <p:nvPr/>
              </p:nvSpPr>
              <p:spPr>
                <a:xfrm>
                  <a:off x="12592065" y="1946032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8F3AC34-2C6D-639B-1A61-439DB9FF855A}"/>
                    </a:ext>
                  </a:extLst>
                </p:cNvPr>
                <p:cNvSpPr/>
                <p:nvPr/>
              </p:nvSpPr>
              <p:spPr>
                <a:xfrm>
                  <a:off x="12570471" y="183188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C2452962-2907-88F4-042B-8CFBD3E17746}"/>
                    </a:ext>
                  </a:extLst>
                </p:cNvPr>
                <p:cNvSpPr/>
                <p:nvPr/>
              </p:nvSpPr>
              <p:spPr>
                <a:xfrm>
                  <a:off x="12737061" y="194665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0AB17B4-4297-6414-C377-60510E3FEDD7}"/>
                    </a:ext>
                  </a:extLst>
                </p:cNvPr>
                <p:cNvSpPr/>
                <p:nvPr/>
              </p:nvSpPr>
              <p:spPr>
                <a:xfrm>
                  <a:off x="12715467" y="180289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47ABE489-E5D1-C253-63AA-5179BA57AA7B}"/>
                    </a:ext>
                  </a:extLst>
                </p:cNvPr>
                <p:cNvSpPr/>
                <p:nvPr/>
              </p:nvSpPr>
              <p:spPr>
                <a:xfrm>
                  <a:off x="12820971" y="176401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1F6CA4F-50C1-4FD9-00BE-B77079D0D8F5}"/>
                    </a:ext>
                  </a:extLst>
                </p:cNvPr>
                <p:cNvSpPr/>
                <p:nvPr/>
              </p:nvSpPr>
              <p:spPr>
                <a:xfrm>
                  <a:off x="12828993" y="190160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923D5D1-8E16-3352-119C-2B1503987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94682" y="1766480"/>
                  <a:ext cx="1065556" cy="37098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FF3A4F1-E37F-D10A-3EE3-C80195BB3598}"/>
                    </a:ext>
                  </a:extLst>
                </p:cNvPr>
                <p:cNvSpPr/>
                <p:nvPr/>
              </p:nvSpPr>
              <p:spPr>
                <a:xfrm>
                  <a:off x="11998416" y="170866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C550EBE-E0D2-5D62-3563-DF0BC6F28219}"/>
                    </a:ext>
                  </a:extLst>
                </p:cNvPr>
                <p:cNvSpPr/>
                <p:nvPr/>
              </p:nvSpPr>
              <p:spPr>
                <a:xfrm>
                  <a:off x="12102690" y="165375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CD51D36-EFD3-9032-1747-74FA15FBC77D}"/>
                    </a:ext>
                  </a:extLst>
                </p:cNvPr>
                <p:cNvSpPr/>
                <p:nvPr/>
              </p:nvSpPr>
              <p:spPr>
                <a:xfrm>
                  <a:off x="12203262" y="171360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BEB5F9C-5B9D-28B1-43A0-D97E22B9B5CA}"/>
                    </a:ext>
                  </a:extLst>
                </p:cNvPr>
                <p:cNvSpPr/>
                <p:nvPr/>
              </p:nvSpPr>
              <p:spPr>
                <a:xfrm>
                  <a:off x="12181668" y="1599459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60B19E1-CC62-3077-E3B2-BA56AA8520A1}"/>
                    </a:ext>
                  </a:extLst>
                </p:cNvPr>
                <p:cNvSpPr/>
                <p:nvPr/>
              </p:nvSpPr>
              <p:spPr>
                <a:xfrm>
                  <a:off x="12143412" y="179813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D636CDF-C6AB-04EF-9D3F-15F8E7030C6C}"/>
                    </a:ext>
                  </a:extLst>
                </p:cNvPr>
                <p:cNvSpPr/>
                <p:nvPr/>
              </p:nvSpPr>
              <p:spPr>
                <a:xfrm>
                  <a:off x="12373554" y="152480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C2040A26-E20A-997F-A461-D52E676A48B5}"/>
                    </a:ext>
                  </a:extLst>
                </p:cNvPr>
                <p:cNvSpPr/>
                <p:nvPr/>
              </p:nvSpPr>
              <p:spPr>
                <a:xfrm>
                  <a:off x="12348258" y="171422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AD1A420-6F71-E3DE-8090-54A9794A22D1}"/>
                    </a:ext>
                  </a:extLst>
                </p:cNvPr>
                <p:cNvSpPr/>
                <p:nvPr/>
              </p:nvSpPr>
              <p:spPr>
                <a:xfrm>
                  <a:off x="12326664" y="160007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EE7836B9-D533-E627-ADEC-1B773069979C}"/>
                    </a:ext>
                  </a:extLst>
                </p:cNvPr>
                <p:cNvSpPr/>
                <p:nvPr/>
              </p:nvSpPr>
              <p:spPr>
                <a:xfrm>
                  <a:off x="12537060" y="1617969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A783805-F051-E0C9-E61C-06A167386333}"/>
                    </a:ext>
                  </a:extLst>
                </p:cNvPr>
                <p:cNvSpPr/>
                <p:nvPr/>
              </p:nvSpPr>
              <p:spPr>
                <a:xfrm>
                  <a:off x="12515466" y="150382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840096F-4CB5-09DC-7EB6-0BD735CE5E22}"/>
                    </a:ext>
                  </a:extLst>
                </p:cNvPr>
                <p:cNvSpPr/>
                <p:nvPr/>
              </p:nvSpPr>
              <p:spPr>
                <a:xfrm>
                  <a:off x="12682056" y="161858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8CB4B05-CE33-356C-4A44-2452BAFD7A5F}"/>
                    </a:ext>
                  </a:extLst>
                </p:cNvPr>
                <p:cNvSpPr/>
                <p:nvPr/>
              </p:nvSpPr>
              <p:spPr>
                <a:xfrm>
                  <a:off x="12660462" y="147482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591831B7-0D8E-C7E8-FC2A-8145124ADD35}"/>
                    </a:ext>
                  </a:extLst>
                </p:cNvPr>
                <p:cNvSpPr/>
                <p:nvPr/>
              </p:nvSpPr>
              <p:spPr>
                <a:xfrm>
                  <a:off x="12765966" y="143595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8D7DC13-3977-E1F6-CA99-47F78479F673}"/>
                    </a:ext>
                  </a:extLst>
                </p:cNvPr>
                <p:cNvSpPr/>
                <p:nvPr/>
              </p:nvSpPr>
              <p:spPr>
                <a:xfrm>
                  <a:off x="12773988" y="157354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6DD5068-EE1E-795A-ABCD-D8F784E2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39677" y="1438417"/>
                  <a:ext cx="1065556" cy="370982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1FFB5935-8526-990C-B5F8-EE09055D8A18}"/>
                    </a:ext>
                  </a:extLst>
                </p:cNvPr>
                <p:cNvSpPr/>
                <p:nvPr/>
              </p:nvSpPr>
              <p:spPr>
                <a:xfrm>
                  <a:off x="12414524" y="224155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8016626-3682-C47A-9264-A139D6BCA3AE}"/>
                    </a:ext>
                  </a:extLst>
                </p:cNvPr>
                <p:cNvSpPr/>
                <p:nvPr/>
              </p:nvSpPr>
              <p:spPr>
                <a:xfrm>
                  <a:off x="12518798" y="218664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4C0719-FC00-30F0-3DA0-634C62913550}"/>
                    </a:ext>
                  </a:extLst>
                </p:cNvPr>
                <p:cNvSpPr/>
                <p:nvPr/>
              </p:nvSpPr>
              <p:spPr>
                <a:xfrm>
                  <a:off x="12619370" y="224649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64BC52E-83F5-56AF-94F4-02287A88705D}"/>
                    </a:ext>
                  </a:extLst>
                </p:cNvPr>
                <p:cNvSpPr/>
                <p:nvPr/>
              </p:nvSpPr>
              <p:spPr>
                <a:xfrm>
                  <a:off x="12597776" y="2132352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1E254C5-E955-9945-C2E1-6EE7D992ED82}"/>
                    </a:ext>
                  </a:extLst>
                </p:cNvPr>
                <p:cNvSpPr/>
                <p:nvPr/>
              </p:nvSpPr>
              <p:spPr>
                <a:xfrm>
                  <a:off x="12559520" y="233102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C0F1DC1F-D557-0396-F6D0-A7E61898D248}"/>
                    </a:ext>
                  </a:extLst>
                </p:cNvPr>
                <p:cNvSpPr/>
                <p:nvPr/>
              </p:nvSpPr>
              <p:spPr>
                <a:xfrm>
                  <a:off x="12789662" y="205769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4A2BFE2-983A-E6A2-7CEB-E06BD57F8395}"/>
                    </a:ext>
                  </a:extLst>
                </p:cNvPr>
                <p:cNvSpPr/>
                <p:nvPr/>
              </p:nvSpPr>
              <p:spPr>
                <a:xfrm>
                  <a:off x="12764366" y="224711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FFB8A527-8F95-8802-3DBB-8E8C19ABE30D}"/>
                    </a:ext>
                  </a:extLst>
                </p:cNvPr>
                <p:cNvSpPr/>
                <p:nvPr/>
              </p:nvSpPr>
              <p:spPr>
                <a:xfrm>
                  <a:off x="12742772" y="213297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B7DC842-5816-CCB1-31AE-083D917451BE}"/>
                    </a:ext>
                  </a:extLst>
                </p:cNvPr>
                <p:cNvSpPr/>
                <p:nvPr/>
              </p:nvSpPr>
              <p:spPr>
                <a:xfrm>
                  <a:off x="12953168" y="2150862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8244853-B0D0-F6BE-7959-2133F1D275EB}"/>
                    </a:ext>
                  </a:extLst>
                </p:cNvPr>
                <p:cNvSpPr/>
                <p:nvPr/>
              </p:nvSpPr>
              <p:spPr>
                <a:xfrm>
                  <a:off x="12931574" y="203671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129C750-6097-D7C1-97D5-7225BE938517}"/>
                    </a:ext>
                  </a:extLst>
                </p:cNvPr>
                <p:cNvSpPr/>
                <p:nvPr/>
              </p:nvSpPr>
              <p:spPr>
                <a:xfrm>
                  <a:off x="13098164" y="215148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317E0C6-8274-12FD-0F36-F99870EA27FE}"/>
                    </a:ext>
                  </a:extLst>
                </p:cNvPr>
                <p:cNvSpPr/>
                <p:nvPr/>
              </p:nvSpPr>
              <p:spPr>
                <a:xfrm>
                  <a:off x="13076570" y="200772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C53376E-63A0-0C48-D068-99B26B4518E2}"/>
                    </a:ext>
                  </a:extLst>
                </p:cNvPr>
                <p:cNvSpPr/>
                <p:nvPr/>
              </p:nvSpPr>
              <p:spPr>
                <a:xfrm>
                  <a:off x="13182074" y="196884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51DF9DF-C5B5-B9CB-FCA6-A6A4E871C983}"/>
                    </a:ext>
                  </a:extLst>
                </p:cNvPr>
                <p:cNvSpPr/>
                <p:nvPr/>
              </p:nvSpPr>
              <p:spPr>
                <a:xfrm>
                  <a:off x="13190096" y="210643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A2DA89E-EC7E-A06D-549A-23E321B29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355785" y="1971310"/>
                  <a:ext cx="1065556" cy="37098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0B53EDA-D6CE-9C73-665C-705AEA5760DA}"/>
                    </a:ext>
                  </a:extLst>
                </p:cNvPr>
                <p:cNvSpPr/>
                <p:nvPr/>
              </p:nvSpPr>
              <p:spPr>
                <a:xfrm>
                  <a:off x="12044145" y="116511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A4FDB7A-71C7-930B-A4B8-B822D2184DDA}"/>
                    </a:ext>
                  </a:extLst>
                </p:cNvPr>
                <p:cNvSpPr/>
                <p:nvPr/>
              </p:nvSpPr>
              <p:spPr>
                <a:xfrm>
                  <a:off x="12148419" y="111020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C25235A-45F4-83F7-CABA-D53945086D2F}"/>
                    </a:ext>
                  </a:extLst>
                </p:cNvPr>
                <p:cNvSpPr/>
                <p:nvPr/>
              </p:nvSpPr>
              <p:spPr>
                <a:xfrm>
                  <a:off x="12248991" y="117005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5FDA3E3-30FC-F7C2-1CC9-E6A1889AC214}"/>
                    </a:ext>
                  </a:extLst>
                </p:cNvPr>
                <p:cNvSpPr/>
                <p:nvPr/>
              </p:nvSpPr>
              <p:spPr>
                <a:xfrm>
                  <a:off x="12227397" y="1055911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BA316BB6-ECA4-4263-B06A-B75291684393}"/>
                    </a:ext>
                  </a:extLst>
                </p:cNvPr>
                <p:cNvSpPr/>
                <p:nvPr/>
              </p:nvSpPr>
              <p:spPr>
                <a:xfrm>
                  <a:off x="12189141" y="125458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B272D53-3BFB-77FE-3562-AA07F14F8EFE}"/>
                    </a:ext>
                  </a:extLst>
                </p:cNvPr>
                <p:cNvSpPr/>
                <p:nvPr/>
              </p:nvSpPr>
              <p:spPr>
                <a:xfrm>
                  <a:off x="12419283" y="98125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DDA466B-676A-D3B2-9FA0-CCB8E3EE642F}"/>
                    </a:ext>
                  </a:extLst>
                </p:cNvPr>
                <p:cNvSpPr/>
                <p:nvPr/>
              </p:nvSpPr>
              <p:spPr>
                <a:xfrm>
                  <a:off x="12393987" y="117067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6C6DF77-452A-1EAD-69D8-6688FEF0DC68}"/>
                    </a:ext>
                  </a:extLst>
                </p:cNvPr>
                <p:cNvSpPr/>
                <p:nvPr/>
              </p:nvSpPr>
              <p:spPr>
                <a:xfrm>
                  <a:off x="12372393" y="105652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E1C7A7-D822-4816-FB48-8FE8ECAE2C4D}"/>
                    </a:ext>
                  </a:extLst>
                </p:cNvPr>
                <p:cNvSpPr/>
                <p:nvPr/>
              </p:nvSpPr>
              <p:spPr>
                <a:xfrm>
                  <a:off x="12582789" y="1074421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0B086724-7390-A994-7BC8-7AF18B5FCC01}"/>
                    </a:ext>
                  </a:extLst>
                </p:cNvPr>
                <p:cNvSpPr/>
                <p:nvPr/>
              </p:nvSpPr>
              <p:spPr>
                <a:xfrm>
                  <a:off x="12561195" y="96027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9CF5378-B75C-5E23-637C-186329949615}"/>
                    </a:ext>
                  </a:extLst>
                </p:cNvPr>
                <p:cNvSpPr/>
                <p:nvPr/>
              </p:nvSpPr>
              <p:spPr>
                <a:xfrm>
                  <a:off x="12727785" y="107503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1990795-472C-92B2-57E9-6CB11EACDF05}"/>
                    </a:ext>
                  </a:extLst>
                </p:cNvPr>
                <p:cNvSpPr/>
                <p:nvPr/>
              </p:nvSpPr>
              <p:spPr>
                <a:xfrm>
                  <a:off x="12706191" y="93127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364F540-8F91-7D1C-F789-808D42CF2664}"/>
                    </a:ext>
                  </a:extLst>
                </p:cNvPr>
                <p:cNvSpPr/>
                <p:nvPr/>
              </p:nvSpPr>
              <p:spPr>
                <a:xfrm>
                  <a:off x="12811695" y="89240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A9E7007A-FD5D-F096-0960-65BE196B7BB8}"/>
                    </a:ext>
                  </a:extLst>
                </p:cNvPr>
                <p:cNvSpPr/>
                <p:nvPr/>
              </p:nvSpPr>
              <p:spPr>
                <a:xfrm>
                  <a:off x="12819717" y="102999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AC757CB-1428-8C22-98FF-AB57D62F5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5406" y="894869"/>
                  <a:ext cx="1065556" cy="3709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Right Brace 196">
                  <a:extLst>
                    <a:ext uri="{FF2B5EF4-FFF2-40B4-BE49-F238E27FC236}">
                      <a16:creationId xmlns:a16="http://schemas.microsoft.com/office/drawing/2014/main" id="{70DE065D-DBF0-AF2D-1FAB-EB5E912DD7BF}"/>
                    </a:ext>
                  </a:extLst>
                </p:cNvPr>
                <p:cNvSpPr/>
                <p:nvPr/>
              </p:nvSpPr>
              <p:spPr>
                <a:xfrm>
                  <a:off x="13070954" y="908613"/>
                  <a:ext cx="96154" cy="640214"/>
                </a:xfrm>
                <a:prstGeom prst="rightBrac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ight Brace 197">
                  <a:extLst>
                    <a:ext uri="{FF2B5EF4-FFF2-40B4-BE49-F238E27FC236}">
                      <a16:creationId xmlns:a16="http://schemas.microsoft.com/office/drawing/2014/main" id="{98FB5627-4508-DF50-C3BE-CA68B7F2C538}"/>
                    </a:ext>
                  </a:extLst>
                </p:cNvPr>
                <p:cNvSpPr/>
                <p:nvPr/>
              </p:nvSpPr>
              <p:spPr>
                <a:xfrm>
                  <a:off x="12766181" y="1291619"/>
                  <a:ext cx="117109" cy="337230"/>
                </a:xfrm>
                <a:prstGeom prst="rightBrac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ight Brace 198">
                  <a:extLst>
                    <a:ext uri="{FF2B5EF4-FFF2-40B4-BE49-F238E27FC236}">
                      <a16:creationId xmlns:a16="http://schemas.microsoft.com/office/drawing/2014/main" id="{CD5628C7-77E8-76CF-9BAB-9E68EEAEA522}"/>
                    </a:ext>
                  </a:extLst>
                </p:cNvPr>
                <p:cNvSpPr/>
                <p:nvPr/>
              </p:nvSpPr>
              <p:spPr>
                <a:xfrm>
                  <a:off x="12918581" y="1444019"/>
                  <a:ext cx="152373" cy="128152"/>
                </a:xfrm>
                <a:prstGeom prst="rightBrac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ight Brace 199">
                  <a:extLst>
                    <a:ext uri="{FF2B5EF4-FFF2-40B4-BE49-F238E27FC236}">
                      <a16:creationId xmlns:a16="http://schemas.microsoft.com/office/drawing/2014/main" id="{D45B6770-3150-2C0D-895D-82EC831DFCCF}"/>
                    </a:ext>
                  </a:extLst>
                </p:cNvPr>
                <p:cNvSpPr/>
                <p:nvPr/>
              </p:nvSpPr>
              <p:spPr>
                <a:xfrm>
                  <a:off x="13055246" y="1572171"/>
                  <a:ext cx="152373" cy="188838"/>
                </a:xfrm>
                <a:prstGeom prst="rightBrace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ight Brace 200">
                  <a:extLst>
                    <a:ext uri="{FF2B5EF4-FFF2-40B4-BE49-F238E27FC236}">
                      <a16:creationId xmlns:a16="http://schemas.microsoft.com/office/drawing/2014/main" id="{87AF0D0B-6997-C8B3-7EF8-64DB4CF467EB}"/>
                    </a:ext>
                  </a:extLst>
                </p:cNvPr>
                <p:cNvSpPr/>
                <p:nvPr/>
              </p:nvSpPr>
              <p:spPr>
                <a:xfrm>
                  <a:off x="13207646" y="1510567"/>
                  <a:ext cx="152373" cy="520790"/>
                </a:xfrm>
                <a:prstGeom prst="rightBrac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A063E1C-7E3C-5DFC-96C5-0ADF83F1CF04}"/>
                  </a:ext>
                </a:extLst>
              </p:cNvPr>
              <p:cNvSpPr txBox="1"/>
              <p:nvPr/>
            </p:nvSpPr>
            <p:spPr>
              <a:xfrm>
                <a:off x="5613243" y="1142048"/>
                <a:ext cx="2395115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Variance of sites is accounted for when looking at model error “e”</a:t>
                </a:r>
              </a:p>
              <a:p>
                <a:endParaRPr lang="en-US" sz="1050" dirty="0"/>
              </a:p>
              <a:p>
                <a:r>
                  <a:rPr lang="en-US" sz="1050" dirty="0"/>
                  <a:t>This is a random intercept model,</a:t>
                </a:r>
              </a:p>
              <a:p>
                <a:r>
                  <a:rPr lang="en-US" sz="1050" dirty="0"/>
                  <a:t>you can also have random slope 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44E959D7-9686-6408-99DB-19A41FC97AB4}"/>
                </a:ext>
              </a:extLst>
            </p:cNvPr>
            <p:cNvGrpSpPr/>
            <p:nvPr/>
          </p:nvGrpSpPr>
          <p:grpSpPr>
            <a:xfrm>
              <a:off x="4101102" y="2271164"/>
              <a:ext cx="3970099" cy="1639481"/>
              <a:chOff x="4038259" y="2271164"/>
              <a:chExt cx="3970099" cy="1639481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F4576C3-5429-6110-183D-4E592E5EFCEB}"/>
                  </a:ext>
                </a:extLst>
              </p:cNvPr>
              <p:cNvGrpSpPr/>
              <p:nvPr/>
            </p:nvGrpSpPr>
            <p:grpSpPr>
              <a:xfrm>
                <a:off x="4165982" y="3350713"/>
                <a:ext cx="1570432" cy="541024"/>
                <a:chOff x="12428525" y="3187705"/>
                <a:chExt cx="1570432" cy="54102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94A2163-8D1F-43B3-49A4-392A97D4A0DF}"/>
                    </a:ext>
                  </a:extLst>
                </p:cNvPr>
                <p:cNvSpPr/>
                <p:nvPr/>
              </p:nvSpPr>
              <p:spPr>
                <a:xfrm>
                  <a:off x="12428525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1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D1C2A21-1936-D0BE-03DB-105963A8D9D9}"/>
                    </a:ext>
                  </a:extLst>
                </p:cNvPr>
                <p:cNvSpPr/>
                <p:nvPr/>
              </p:nvSpPr>
              <p:spPr>
                <a:xfrm>
                  <a:off x="12991491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2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9405241-584A-C83D-0224-9D638B863E98}"/>
                    </a:ext>
                  </a:extLst>
                </p:cNvPr>
                <p:cNvSpPr/>
                <p:nvPr/>
              </p:nvSpPr>
              <p:spPr>
                <a:xfrm>
                  <a:off x="13554457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3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4FDF98A-14DF-5C77-EB72-D1E2F5501B1E}"/>
                    </a:ext>
                  </a:extLst>
                </p:cNvPr>
                <p:cNvSpPr/>
                <p:nvPr/>
              </p:nvSpPr>
              <p:spPr>
                <a:xfrm>
                  <a:off x="12428525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1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2E0EB13-4BDE-EE58-C275-CE60004D822F}"/>
                    </a:ext>
                  </a:extLst>
                </p:cNvPr>
                <p:cNvSpPr/>
                <p:nvPr/>
              </p:nvSpPr>
              <p:spPr>
                <a:xfrm>
                  <a:off x="12991491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2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D9E3D4-9BAD-3F3B-2DCF-A3E604E493F0}"/>
                    </a:ext>
                  </a:extLst>
                </p:cNvPr>
                <p:cNvSpPr/>
                <p:nvPr/>
              </p:nvSpPr>
              <p:spPr>
                <a:xfrm>
                  <a:off x="13554457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3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3CFD0FA5-63FC-E30B-A26A-A38EDD8EA636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>
                  <a:off x="12650775" y="3360011"/>
                  <a:ext cx="0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C2CAA3AF-FABC-2FDD-5B44-D2E7D7F112F1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12650775" y="3360011"/>
                  <a:ext cx="562966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9489582-49EB-3C59-B4EE-AEFB8F145E74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2667742" y="3360011"/>
                  <a:ext cx="1108965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5223EC1E-022E-BCAF-8500-8132E96C4DC1}"/>
                    </a:ext>
                  </a:extLst>
                </p:cNvPr>
                <p:cNvCxnSpPr>
                  <a:cxnSpLocks/>
                  <a:stCxn id="69" idx="2"/>
                  <a:endCxn id="72" idx="0"/>
                </p:cNvCxnSpPr>
                <p:nvPr/>
              </p:nvCxnSpPr>
              <p:spPr>
                <a:xfrm>
                  <a:off x="13213741" y="3352405"/>
                  <a:ext cx="0" cy="211624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DC42C748-C729-78B1-93D0-A5B6ECF80B74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3213741" y="3360011"/>
                  <a:ext cx="562966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FB9B137-3F83-12F3-DBDC-427FAFA0AF1A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 flipH="1">
                  <a:off x="12650775" y="3360011"/>
                  <a:ext cx="558297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74AB588C-A332-A38C-B7B6-D470F70359F6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13776707" y="3352405"/>
                  <a:ext cx="0" cy="201147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B0799C4-9075-1F0C-046E-A78839C1A31C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3209072" y="3360011"/>
                  <a:ext cx="567635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89E38E64-C2D1-11A8-FA58-2D2FB006C5D6}"/>
                  </a:ext>
                </a:extLst>
              </p:cNvPr>
              <p:cNvGrpSpPr/>
              <p:nvPr/>
            </p:nvGrpSpPr>
            <p:grpSpPr>
              <a:xfrm>
                <a:off x="6041150" y="3330303"/>
                <a:ext cx="1572466" cy="580342"/>
                <a:chOff x="12428525" y="4041145"/>
                <a:chExt cx="1572466" cy="58034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B636C30-BB83-14BD-4DC1-D56ACAC5D841}"/>
                    </a:ext>
                  </a:extLst>
                </p:cNvPr>
                <p:cNvSpPr/>
                <p:nvPr/>
              </p:nvSpPr>
              <p:spPr>
                <a:xfrm>
                  <a:off x="12428525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6BC8BA6-596E-2D0D-6D60-30024F283C50}"/>
                    </a:ext>
                  </a:extLst>
                </p:cNvPr>
                <p:cNvSpPr/>
                <p:nvPr/>
              </p:nvSpPr>
              <p:spPr>
                <a:xfrm>
                  <a:off x="12991491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2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A9B18D0-13F5-35FC-5939-81E77C9869B1}"/>
                    </a:ext>
                  </a:extLst>
                </p:cNvPr>
                <p:cNvSpPr/>
                <p:nvPr/>
              </p:nvSpPr>
              <p:spPr>
                <a:xfrm>
                  <a:off x="13554457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3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A7ADFEE-8738-A95A-3F47-6F1ED4D9F497}"/>
                    </a:ext>
                  </a:extLst>
                </p:cNvPr>
                <p:cNvSpPr/>
                <p:nvPr/>
              </p:nvSpPr>
              <p:spPr>
                <a:xfrm>
                  <a:off x="12428525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ABF1E97-5AFC-95B0-CEAE-F89F9879C289}"/>
                    </a:ext>
                  </a:extLst>
                </p:cNvPr>
                <p:cNvSpPr/>
                <p:nvPr/>
              </p:nvSpPr>
              <p:spPr>
                <a:xfrm>
                  <a:off x="12590399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078F0C3-9703-41FF-37AF-DAF6090E0719}"/>
                    </a:ext>
                  </a:extLst>
                </p:cNvPr>
                <p:cNvSpPr/>
                <p:nvPr/>
              </p:nvSpPr>
              <p:spPr>
                <a:xfrm>
                  <a:off x="12748963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219474BF-6240-149F-E055-DD7CB9F9CA75}"/>
                    </a:ext>
                  </a:extLst>
                </p:cNvPr>
                <p:cNvSpPr/>
                <p:nvPr/>
              </p:nvSpPr>
              <p:spPr>
                <a:xfrm>
                  <a:off x="12991491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0D51B42-A120-B943-742B-A81AC2E83A41}"/>
                    </a:ext>
                  </a:extLst>
                </p:cNvPr>
                <p:cNvSpPr/>
                <p:nvPr/>
              </p:nvSpPr>
              <p:spPr>
                <a:xfrm>
                  <a:off x="13153365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AE418A4-E5CC-9157-B9A7-51743A651958}"/>
                    </a:ext>
                  </a:extLst>
                </p:cNvPr>
                <p:cNvSpPr/>
                <p:nvPr/>
              </p:nvSpPr>
              <p:spPr>
                <a:xfrm>
                  <a:off x="13311929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CE648E3-178F-AAEA-A95F-7778A473924B}"/>
                    </a:ext>
                  </a:extLst>
                </p:cNvPr>
                <p:cNvSpPr/>
                <p:nvPr/>
              </p:nvSpPr>
              <p:spPr>
                <a:xfrm>
                  <a:off x="13559802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E523B16-61D6-4163-939E-5AD1B57A462C}"/>
                    </a:ext>
                  </a:extLst>
                </p:cNvPr>
                <p:cNvSpPr/>
                <p:nvPr/>
              </p:nvSpPr>
              <p:spPr>
                <a:xfrm>
                  <a:off x="13721676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930FF66-B4C6-D4B6-B0AA-5AECB3DA4577}"/>
                    </a:ext>
                  </a:extLst>
                </p:cNvPr>
                <p:cNvSpPr/>
                <p:nvPr/>
              </p:nvSpPr>
              <p:spPr>
                <a:xfrm>
                  <a:off x="13880240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24F5905D-6B5D-A04C-A266-448F8A723265}"/>
                    </a:ext>
                  </a:extLst>
                </p:cNvPr>
                <p:cNvCxnSpPr>
                  <a:cxnSpLocks/>
                  <a:endCxn id="109" idx="0"/>
                </p:cNvCxnSpPr>
                <p:nvPr/>
              </p:nvCxnSpPr>
              <p:spPr>
                <a:xfrm flipH="1">
                  <a:off x="12488901" y="420584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EF2DF16A-BF42-8D1D-5491-C22AF9B8018D}"/>
                    </a:ext>
                  </a:extLst>
                </p:cNvPr>
                <p:cNvCxnSpPr>
                  <a:cxnSpLocks/>
                  <a:stCxn id="106" idx="2"/>
                  <a:endCxn id="122" idx="0"/>
                </p:cNvCxnSpPr>
                <p:nvPr/>
              </p:nvCxnSpPr>
              <p:spPr>
                <a:xfrm>
                  <a:off x="12650775" y="420584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824B7D45-A9AA-01AA-9C19-9F57D63A134E}"/>
                    </a:ext>
                  </a:extLst>
                </p:cNvPr>
                <p:cNvCxnSpPr>
                  <a:cxnSpLocks/>
                  <a:stCxn id="106" idx="2"/>
                  <a:endCxn id="123" idx="0"/>
                </p:cNvCxnSpPr>
                <p:nvPr/>
              </p:nvCxnSpPr>
              <p:spPr>
                <a:xfrm>
                  <a:off x="12650775" y="420584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EF0CE071-6227-6A84-C072-A0450E138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47198" y="420584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1F51B709-7F3F-C45C-DB29-B8A3EDB98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072" y="420584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6B250DA5-0088-DA99-37A6-FB71F3B03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072" y="420584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8FA7C764-C127-4C8E-0F65-91D6266B9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610164" y="419946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194E754-AA60-15F5-8521-23E63F5C5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2038" y="419946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531707D2-8CD6-2D03-20A3-A729DF249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2038" y="419946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DC68D6-466B-04A8-09FC-07859D41D250}"/>
                  </a:ext>
                </a:extLst>
              </p:cNvPr>
              <p:cNvSpPr txBox="1"/>
              <p:nvPr/>
            </p:nvSpPr>
            <p:spPr>
              <a:xfrm>
                <a:off x="4038259" y="2271164"/>
                <a:ext cx="39700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u="sng" dirty="0"/>
                  <a:t>Multiple Random effects</a:t>
                </a:r>
              </a:p>
              <a:p>
                <a:pPr algn="l"/>
                <a:r>
                  <a:rPr lang="en-US" sz="1200" dirty="0"/>
                  <a:t>Crossed RE (1|Site) +(1|Year)  - both REs at the same “level,” (both sites in both years).</a:t>
                </a:r>
              </a:p>
              <a:p>
                <a:pPr algn="l"/>
                <a:r>
                  <a:rPr lang="en-US" sz="1200" dirty="0"/>
                  <a:t>Nested RE (1|Site/Block) - lower RE is “within” another. Block 1 in year 1 is NOT equivalent to block 1 in year 2.</a:t>
                </a: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B67B0FA-E2C6-AD87-9E74-D7162F86701A}"/>
              </a:ext>
            </a:extLst>
          </p:cNvPr>
          <p:cNvGrpSpPr/>
          <p:nvPr/>
        </p:nvGrpSpPr>
        <p:grpSpPr>
          <a:xfrm>
            <a:off x="8346140" y="931468"/>
            <a:ext cx="3825850" cy="5657362"/>
            <a:chOff x="8346140" y="931468"/>
            <a:chExt cx="3825850" cy="5657362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35BBAFCF-E4D2-AC9B-5B72-FCCA1DB90CCF}"/>
                </a:ext>
              </a:extLst>
            </p:cNvPr>
            <p:cNvSpPr txBox="1">
              <a:spLocks/>
            </p:cNvSpPr>
            <p:nvPr/>
          </p:nvSpPr>
          <p:spPr>
            <a:xfrm>
              <a:off x="8478027" y="931468"/>
              <a:ext cx="3562077" cy="4839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u="sng" dirty="0"/>
                <a:t>How to determine hierarchical random effects? Draw out your experimental design!</a:t>
              </a:r>
            </a:p>
            <a:p>
              <a:pPr algn="l"/>
              <a:endParaRPr lang="en-US" sz="1200" u="sng" dirty="0"/>
            </a:p>
            <a:p>
              <a:pPr algn="l"/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endParaRPr lang="en-US" sz="1200" b="1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algn="l"/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38A62B7-CAF7-D7FF-FB7A-6D90E95144A5}"/>
                </a:ext>
              </a:extLst>
            </p:cNvPr>
            <p:cNvGrpSpPr/>
            <p:nvPr/>
          </p:nvGrpSpPr>
          <p:grpSpPr>
            <a:xfrm>
              <a:off x="8346140" y="1519997"/>
              <a:ext cx="3825850" cy="5068833"/>
              <a:chOff x="8346140" y="1519997"/>
              <a:chExt cx="3825850" cy="506883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C8BD377-2532-0646-561E-BD6E019F6457}"/>
                  </a:ext>
                </a:extLst>
              </p:cNvPr>
              <p:cNvSpPr txBox="1"/>
              <p:nvPr/>
            </p:nvSpPr>
            <p:spPr>
              <a:xfrm>
                <a:off x="8443694" y="2116022"/>
                <a:ext cx="642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Site (2)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BEC0D4F-E781-8FFD-8195-B49E691015C8}"/>
                  </a:ext>
                </a:extLst>
              </p:cNvPr>
              <p:cNvSpPr txBox="1"/>
              <p:nvPr/>
            </p:nvSpPr>
            <p:spPr>
              <a:xfrm>
                <a:off x="8443694" y="2570609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 (4)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76075DF-E0DD-8145-7338-818E5010A226}"/>
                  </a:ext>
                </a:extLst>
              </p:cNvPr>
              <p:cNvSpPr txBox="1"/>
              <p:nvPr/>
            </p:nvSpPr>
            <p:spPr>
              <a:xfrm>
                <a:off x="8443694" y="3025196"/>
                <a:ext cx="1110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Cover crop (5)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12819F2-D2EF-6100-69BD-74C7829D1B6F}"/>
                  </a:ext>
                </a:extLst>
              </p:cNvPr>
              <p:cNvSpPr txBox="1"/>
              <p:nvPr/>
            </p:nvSpPr>
            <p:spPr>
              <a:xfrm>
                <a:off x="8443694" y="3478595"/>
                <a:ext cx="8816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Fertility (3)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6651C61-31C6-1E8D-FED2-F1F530CB1374}"/>
                  </a:ext>
                </a:extLst>
              </p:cNvPr>
              <p:cNvSpPr txBox="1"/>
              <p:nvPr/>
            </p:nvSpPr>
            <p:spPr>
              <a:xfrm>
                <a:off x="9767669" y="3025195"/>
                <a:ext cx="1202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Mulch biomass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E77749F-3241-7039-F80D-E95BE2388C9A}"/>
                  </a:ext>
                </a:extLst>
              </p:cNvPr>
              <p:cNvSpPr txBox="1"/>
              <p:nvPr/>
            </p:nvSpPr>
            <p:spPr>
              <a:xfrm>
                <a:off x="9767669" y="3512045"/>
                <a:ext cx="1173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Weed biomass</a:t>
                </a:r>
              </a:p>
              <a:p>
                <a:r>
                  <a:rPr lang="en-US" sz="1200" dirty="0"/>
                  <a:t>Yield</a:t>
                </a:r>
              </a:p>
            </p:txBody>
          </p: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A8E5FFC6-6612-3661-1807-67ADB835D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393021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05419316-0A9C-40FE-82B0-B0E8289C8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81688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8658A594-2618-7A88-77AD-5D2B9A0EE1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328361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BB1BEBE4-2C40-F218-9C43-454D3E25F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111" y="3163694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C5A6D35-B58D-B0C3-E9E9-42BCD672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909" y="3644710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685EE0-775F-64DE-D8A3-0BEC78A70E09}"/>
                  </a:ext>
                </a:extLst>
              </p:cNvPr>
              <p:cNvSpPr txBox="1"/>
              <p:nvPr/>
            </p:nvSpPr>
            <p:spPr>
              <a:xfrm>
                <a:off x="8382902" y="1529232"/>
                <a:ext cx="1209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</a:t>
                </a:r>
              </a:p>
              <a:p>
                <a:r>
                  <a:rPr lang="en-US" sz="1400" dirty="0"/>
                  <a:t>design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D9DFD5A-1236-51FD-7500-F3A7AD0DE4D8}"/>
                  </a:ext>
                </a:extLst>
              </p:cNvPr>
              <p:cNvSpPr txBox="1"/>
              <p:nvPr/>
            </p:nvSpPr>
            <p:spPr>
              <a:xfrm>
                <a:off x="9772804" y="1519997"/>
                <a:ext cx="555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  <a:p>
                <a:endParaRPr lang="en-US" sz="1400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3778F9D1-88E3-B944-ED08-E25830231E83}"/>
                  </a:ext>
                </a:extLst>
              </p:cNvPr>
              <p:cNvSpPr txBox="1"/>
              <p:nvPr/>
            </p:nvSpPr>
            <p:spPr>
              <a:xfrm>
                <a:off x="8346140" y="439579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WeedBio~Site+CovC</a:t>
                </a:r>
                <a:r>
                  <a:rPr lang="en-US" sz="1200" dirty="0"/>
                  <a:t>*Fertility +(1|Site.Block/</a:t>
                </a:r>
                <a:r>
                  <a:rPr lang="en-US" sz="1200" dirty="0" err="1"/>
                  <a:t>CovC</a:t>
                </a:r>
                <a:r>
                  <a:rPr lang="en-US" sz="1200" dirty="0"/>
                  <a:t>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47785DF7-DD59-D479-961F-0489AAD14525}"/>
                  </a:ext>
                </a:extLst>
              </p:cNvPr>
              <p:cNvCxnSpPr>
                <a:cxnSpLocks/>
                <a:stCxn id="231" idx="1"/>
              </p:cNvCxnSpPr>
              <p:nvPr/>
            </p:nvCxnSpPr>
            <p:spPr>
              <a:xfrm flipH="1">
                <a:off x="10873704" y="3617636"/>
                <a:ext cx="125207" cy="825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590CD7A-D746-01D6-82F3-A0E5233F8379}"/>
                  </a:ext>
                </a:extLst>
              </p:cNvPr>
              <p:cNvSpPr txBox="1"/>
              <p:nvPr/>
            </p:nvSpPr>
            <p:spPr>
              <a:xfrm>
                <a:off x="10998911" y="3109804"/>
                <a:ext cx="11730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Create a combined variable that looks at variability across 2*4 = 8 groups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3E53F91-5B92-9D23-9B4D-DAA3484FCE0F}"/>
                  </a:ext>
                </a:extLst>
              </p:cNvPr>
              <p:cNvSpPr txBox="1"/>
              <p:nvPr/>
            </p:nvSpPr>
            <p:spPr>
              <a:xfrm>
                <a:off x="8365837" y="563592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MulchBiomass~Site+CovC</a:t>
                </a:r>
                <a:r>
                  <a:rPr lang="en-US" sz="1200" dirty="0"/>
                  <a:t> +(1|Site.Block)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927C8EC-59A0-D28F-F1A6-90A2EF41E306}"/>
                  </a:ext>
                </a:extLst>
              </p:cNvPr>
              <p:cNvSpPr txBox="1"/>
              <p:nvPr/>
            </p:nvSpPr>
            <p:spPr>
              <a:xfrm>
                <a:off x="10451202" y="6188720"/>
                <a:ext cx="11730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 should be one level above data</a:t>
                </a: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37A39C38-23EB-D018-4412-A6B059FB9392}"/>
                  </a:ext>
                </a:extLst>
              </p:cNvPr>
              <p:cNvCxnSpPr/>
              <p:nvPr/>
            </p:nvCxnSpPr>
            <p:spPr>
              <a:xfrm flipV="1">
                <a:off x="10940747" y="5884322"/>
                <a:ext cx="0" cy="232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561B6C-906E-8764-7B48-FC8EB9E33534}"/>
                  </a:ext>
                </a:extLst>
              </p:cNvPr>
              <p:cNvSpPr txBox="1"/>
              <p:nvPr/>
            </p:nvSpPr>
            <p:spPr>
              <a:xfrm>
                <a:off x="8869474" y="4966409"/>
                <a:ext cx="2917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Cover crop is nested within site blocks, creating a RE looking at variability across 2*4*5  = 40 groups</a:t>
                </a:r>
              </a:p>
            </p:txBody>
          </p: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FB430C2A-620D-3013-AA11-29003F8B9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75985" y="4672789"/>
                <a:ext cx="0" cy="349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11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637</Words>
  <Application>Microsoft Macintosh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Random effects: What they are, how to use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Uriel Menalled</dc:creator>
  <cp:lastModifiedBy>Uriel Menalled</cp:lastModifiedBy>
  <cp:revision>7</cp:revision>
  <dcterms:created xsi:type="dcterms:W3CDTF">2025-02-11T15:44:28Z</dcterms:created>
  <dcterms:modified xsi:type="dcterms:W3CDTF">2025-02-11T21:17:33Z</dcterms:modified>
</cp:coreProperties>
</file>