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6355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9486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0678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9307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3377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1675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8587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998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6678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513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15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D76D-8016-41D3-99AF-490B570A7B62}" type="datetimeFigureOut">
              <a:rPr lang="es-NI" smtClean="0"/>
              <a:t>12/1/2017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71C4-92A9-4428-A282-1B436F1DC9CC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3918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37792" y="2002533"/>
            <a:ext cx="7772400" cy="432047"/>
          </a:xfrm>
        </p:spPr>
        <p:txBody>
          <a:bodyPr>
            <a:noAutofit/>
          </a:bodyPr>
          <a:lstStyle/>
          <a:p>
            <a:r>
              <a:rPr lang="es-MX" sz="4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es-MX" sz="4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s-MX" sz="4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ACTIVIDAD PLAN DE DESARROLLO EDCII</a:t>
            </a:r>
            <a:endParaRPr lang="es-MX" sz="4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04068" y="2434580"/>
            <a:ext cx="9839848" cy="33123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b="1" dirty="0" smtClean="0">
                <a:solidFill>
                  <a:schemeClr val="tx2"/>
                </a:solidFill>
              </a:rPr>
              <a:t>DESCRIPCIÓN</a:t>
            </a:r>
          </a:p>
          <a:p>
            <a:pPr algn="just"/>
            <a:r>
              <a:rPr lang="es-MX" dirty="0" smtClean="0"/>
              <a:t>Completar bitácora de usados, y definir política y procedimiento que asegure su mantenimiento en el tiempo.</a:t>
            </a:r>
            <a:endParaRPr lang="es-MX" dirty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2"/>
              </a:solidFill>
            </a:endParaRPr>
          </a:p>
          <a:p>
            <a:pPr algn="just"/>
            <a:r>
              <a:rPr lang="es-MX" b="1" dirty="0" smtClean="0">
                <a:solidFill>
                  <a:schemeClr val="tx2"/>
                </a:solidFill>
              </a:rPr>
              <a:t>CÓDIGO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Act_088</a:t>
            </a: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r>
              <a:rPr lang="es-MX" b="1" dirty="0" smtClean="0">
                <a:solidFill>
                  <a:schemeClr val="tx2"/>
                </a:solidFill>
              </a:rPr>
              <a:t>RESPONSABLE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/>
              <a:t>Antonio Castillo</a:t>
            </a:r>
            <a:r>
              <a:rPr lang="es-MX" dirty="0" smtClean="0">
                <a:solidFill>
                  <a:schemeClr val="tx1"/>
                </a:solidFill>
              </a:rPr>
              <a:t>/Jefe de Operaciones.	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1919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643664" y="6281936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>
          <a:blip r:embed="rId3"/>
          <a:srcRect l="4688" t="29556" r="86426" b="57162"/>
          <a:stretch>
            <a:fillRect/>
          </a:stretch>
        </p:blipFill>
        <p:spPr bwMode="auto">
          <a:xfrm>
            <a:off x="5357180" y="0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6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47528" y="1196752"/>
            <a:ext cx="8352928" cy="2744183"/>
          </a:xfrm>
        </p:spPr>
        <p:txBody>
          <a:bodyPr>
            <a:noAutofit/>
          </a:bodyPr>
          <a:lstStyle/>
          <a:p>
            <a:pPr algn="just"/>
            <a:r>
              <a:rPr lang="es-MX" b="1" dirty="0">
                <a:solidFill>
                  <a:schemeClr val="tx2"/>
                </a:solidFill>
              </a:rPr>
              <a:t>OBJETIVO</a:t>
            </a:r>
          </a:p>
          <a:p>
            <a:pPr algn="just"/>
            <a:r>
              <a:rPr lang="es-MX" dirty="0" smtClean="0"/>
              <a:t>Contar con procesos que ayude a un clima de control interno en las operaciones realizadas por personal de Distribuidor.</a:t>
            </a:r>
            <a:endParaRPr lang="es-MX" dirty="0"/>
          </a:p>
          <a:p>
            <a:pPr algn="just"/>
            <a:endParaRPr lang="es-ES" dirty="0"/>
          </a:p>
          <a:p>
            <a:pPr algn="just"/>
            <a:r>
              <a:rPr lang="es-ES" b="1" dirty="0">
                <a:solidFill>
                  <a:schemeClr val="tx2"/>
                </a:solidFill>
              </a:rPr>
              <a:t>REQUISITOS</a:t>
            </a:r>
          </a:p>
          <a:p>
            <a:pPr algn="just"/>
            <a:r>
              <a:rPr lang="es-MX" dirty="0" smtClean="0"/>
              <a:t>Dar de alta bitácora en las entradas y salidas de acumuladores usados evidenciando que esta al </a:t>
            </a:r>
            <a:r>
              <a:rPr lang="es-MX" dirty="0" err="1" smtClean="0"/>
              <a:t>dia</a:t>
            </a:r>
            <a:r>
              <a:rPr lang="es-MX" dirty="0" smtClean="0"/>
              <a:t>, </a:t>
            </a:r>
            <a:r>
              <a:rPr lang="es-MX" dirty="0" err="1" smtClean="0"/>
              <a:t>asi</a:t>
            </a:r>
            <a:r>
              <a:rPr lang="es-MX" dirty="0" smtClean="0"/>
              <a:t> como la política y procedimiento para este proceso.</a:t>
            </a:r>
          </a:p>
          <a:p>
            <a:pPr algn="just"/>
            <a:endParaRPr lang="es-MX" sz="1600" dirty="0" smtClean="0"/>
          </a:p>
          <a:p>
            <a:pPr marL="514350" indent="-514350" algn="just">
              <a:buAutoNum type="arabicPeriod"/>
            </a:pPr>
            <a:endParaRPr lang="es-MX" sz="1400" dirty="0"/>
          </a:p>
          <a:p>
            <a:pPr algn="just"/>
            <a:endParaRPr lang="es-ES" sz="1800" dirty="0"/>
          </a:p>
          <a:p>
            <a:pPr algn="just"/>
            <a:endParaRPr lang="es-MX" sz="1800" dirty="0"/>
          </a:p>
          <a:p>
            <a:pPr algn="just"/>
            <a:endParaRPr lang="es-MX" sz="1800" dirty="0"/>
          </a:p>
          <a:p>
            <a:pPr algn="just"/>
            <a:endParaRPr lang="es-MX" sz="1800" b="1" dirty="0">
              <a:solidFill>
                <a:schemeClr val="tx2"/>
              </a:solidFill>
            </a:endParaRPr>
          </a:p>
          <a:p>
            <a:pPr algn="just"/>
            <a:endParaRPr lang="es-MX" sz="1800" dirty="0"/>
          </a:p>
          <a:p>
            <a:pPr algn="just"/>
            <a:endParaRPr lang="es-MX" sz="1100" dirty="0" smtClean="0">
              <a:solidFill>
                <a:schemeClr val="tx1"/>
              </a:solidFill>
            </a:endParaRPr>
          </a:p>
          <a:p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1919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643664" y="6281936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>
          <a:blip r:embed="rId3"/>
          <a:srcRect l="4688" t="29556" r="86426" b="57162"/>
          <a:stretch>
            <a:fillRect/>
          </a:stretch>
        </p:blipFill>
        <p:spPr bwMode="auto">
          <a:xfrm>
            <a:off x="5357180" y="8037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13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50007" y="980727"/>
            <a:ext cx="5743978" cy="400228"/>
          </a:xfrm>
        </p:spPr>
        <p:txBody>
          <a:bodyPr>
            <a:noAutofit/>
          </a:bodyPr>
          <a:lstStyle/>
          <a:p>
            <a:pPr algn="just"/>
            <a:r>
              <a:rPr lang="es-MX" b="1" dirty="0" smtClean="0">
                <a:solidFill>
                  <a:schemeClr val="tx2"/>
                </a:solidFill>
              </a:rPr>
              <a:t>PROCEDIMIENTO DE ENTRADA DE USADOS</a:t>
            </a:r>
            <a:endParaRPr lang="es-MX" b="1" dirty="0">
              <a:solidFill>
                <a:schemeClr val="tx2"/>
              </a:solidFill>
            </a:endParaRPr>
          </a:p>
          <a:p>
            <a:pPr algn="just"/>
            <a:endParaRPr lang="es-MX" sz="1600" dirty="0" smtClean="0"/>
          </a:p>
          <a:p>
            <a:pPr marL="514350" indent="-514350" algn="just">
              <a:buAutoNum type="arabicPeriod"/>
            </a:pPr>
            <a:endParaRPr lang="es-MX" sz="1400" dirty="0"/>
          </a:p>
          <a:p>
            <a:pPr algn="just"/>
            <a:endParaRPr lang="es-ES" sz="1800" dirty="0"/>
          </a:p>
          <a:p>
            <a:pPr algn="just"/>
            <a:endParaRPr lang="es-MX" sz="1800" dirty="0"/>
          </a:p>
          <a:p>
            <a:pPr algn="just"/>
            <a:endParaRPr lang="es-MX" sz="1800" dirty="0"/>
          </a:p>
          <a:p>
            <a:pPr algn="just"/>
            <a:endParaRPr lang="es-MX" sz="1800" b="1" dirty="0">
              <a:solidFill>
                <a:schemeClr val="tx2"/>
              </a:solidFill>
            </a:endParaRPr>
          </a:p>
          <a:p>
            <a:pPr algn="just"/>
            <a:endParaRPr lang="es-MX" sz="1800" dirty="0"/>
          </a:p>
          <a:p>
            <a:pPr algn="just"/>
            <a:endParaRPr lang="es-MX" sz="1100" dirty="0" smtClean="0">
              <a:solidFill>
                <a:schemeClr val="tx1"/>
              </a:solidFill>
            </a:endParaRPr>
          </a:p>
          <a:p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789884" y="6037237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>
          <a:blip r:embed="rId3"/>
          <a:srcRect l="4688" t="29556" r="86426" b="57162"/>
          <a:stretch>
            <a:fillRect/>
          </a:stretch>
        </p:blipFill>
        <p:spPr bwMode="auto">
          <a:xfrm>
            <a:off x="5357180" y="8037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37" y="1370636"/>
            <a:ext cx="3457561" cy="495463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98" y="1486582"/>
            <a:ext cx="3839685" cy="49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51196" y="980729"/>
            <a:ext cx="3129567" cy="400228"/>
          </a:xfrm>
        </p:spPr>
        <p:txBody>
          <a:bodyPr>
            <a:noAutofit/>
          </a:bodyPr>
          <a:lstStyle/>
          <a:p>
            <a:pPr algn="just"/>
            <a:r>
              <a:rPr lang="es-MX" b="1" dirty="0" smtClean="0">
                <a:solidFill>
                  <a:schemeClr val="tx2"/>
                </a:solidFill>
              </a:rPr>
              <a:t>POLITICAS DE USADOS</a:t>
            </a:r>
            <a:endParaRPr lang="es-MX" b="1" dirty="0">
              <a:solidFill>
                <a:schemeClr val="tx2"/>
              </a:solidFill>
            </a:endParaRPr>
          </a:p>
          <a:p>
            <a:pPr algn="just"/>
            <a:endParaRPr lang="es-MX" sz="1600" dirty="0" smtClean="0"/>
          </a:p>
          <a:p>
            <a:pPr marL="514350" indent="-514350" algn="just">
              <a:buAutoNum type="arabicPeriod"/>
            </a:pPr>
            <a:endParaRPr lang="es-MX" sz="1400" dirty="0"/>
          </a:p>
          <a:p>
            <a:pPr algn="just"/>
            <a:endParaRPr lang="es-ES" sz="1800" dirty="0"/>
          </a:p>
          <a:p>
            <a:pPr algn="just"/>
            <a:endParaRPr lang="es-MX" sz="1800" dirty="0"/>
          </a:p>
          <a:p>
            <a:pPr algn="just"/>
            <a:endParaRPr lang="es-MX" sz="1800" dirty="0"/>
          </a:p>
          <a:p>
            <a:pPr algn="just"/>
            <a:endParaRPr lang="es-MX" sz="1800" b="1" dirty="0">
              <a:solidFill>
                <a:schemeClr val="tx2"/>
              </a:solidFill>
            </a:endParaRPr>
          </a:p>
          <a:p>
            <a:pPr algn="just"/>
            <a:endParaRPr lang="es-MX" sz="1800" dirty="0"/>
          </a:p>
          <a:p>
            <a:pPr algn="just"/>
            <a:endParaRPr lang="es-MX" sz="1100" dirty="0" smtClean="0">
              <a:solidFill>
                <a:schemeClr val="tx1"/>
              </a:solidFill>
            </a:endParaRPr>
          </a:p>
          <a:p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/>
          <p:nvPr/>
        </p:nvPicPr>
        <p:blipFill>
          <a:blip r:embed="rId2"/>
          <a:srcRect l="4688" t="29556" r="86426" b="57162"/>
          <a:stretch>
            <a:fillRect/>
          </a:stretch>
        </p:blipFill>
        <p:spPr bwMode="auto">
          <a:xfrm>
            <a:off x="5357180" y="8037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643664" y="6281936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63" y="1468190"/>
            <a:ext cx="3583792" cy="49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47528" y="1196752"/>
            <a:ext cx="8352928" cy="4608512"/>
          </a:xfrm>
        </p:spPr>
        <p:txBody>
          <a:bodyPr>
            <a:noAutofit/>
          </a:bodyPr>
          <a:lstStyle/>
          <a:p>
            <a:pPr algn="just"/>
            <a:endParaRPr lang="es-MX" sz="1400" dirty="0"/>
          </a:p>
          <a:p>
            <a:pPr algn="just"/>
            <a:endParaRPr lang="es-ES" sz="1800" dirty="0"/>
          </a:p>
          <a:p>
            <a:pPr algn="just"/>
            <a:endParaRPr lang="es-MX" sz="1800" dirty="0"/>
          </a:p>
          <a:p>
            <a:pPr algn="just"/>
            <a:endParaRPr lang="es-MX" sz="1800" dirty="0"/>
          </a:p>
          <a:p>
            <a:pPr algn="just"/>
            <a:endParaRPr lang="es-MX" sz="1800" b="1" dirty="0">
              <a:solidFill>
                <a:schemeClr val="tx2"/>
              </a:solidFill>
            </a:endParaRPr>
          </a:p>
          <a:p>
            <a:pPr algn="just"/>
            <a:endParaRPr lang="es-MX" sz="1800" dirty="0"/>
          </a:p>
          <a:p>
            <a:pPr algn="just"/>
            <a:endParaRPr lang="es-MX" sz="1100" dirty="0" smtClean="0">
              <a:solidFill>
                <a:schemeClr val="tx1"/>
              </a:solidFill>
            </a:endParaRPr>
          </a:p>
          <a:p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815642" y="6280098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>
          <a:blip r:embed="rId3"/>
          <a:srcRect l="4688" t="29556" r="86426" b="57162"/>
          <a:stretch>
            <a:fillRect/>
          </a:stretch>
        </p:blipFill>
        <p:spPr bwMode="auto">
          <a:xfrm>
            <a:off x="5465192" y="8037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7" name="CuadroTexto 6"/>
          <p:cNvSpPr txBox="1"/>
          <p:nvPr/>
        </p:nvSpPr>
        <p:spPr>
          <a:xfrm>
            <a:off x="1847528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400" b="1" dirty="0" smtClean="0"/>
              <a:t>Bitácora Comprobante de pago por compra de baterías usadas</a:t>
            </a:r>
            <a:endParaRPr lang="es-NI" sz="2400" b="1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7422764" y="2202286"/>
            <a:ext cx="2633676" cy="2975019"/>
          </a:xfrm>
          <a:prstGeom prst="wedgeRoundRectCallout">
            <a:avLst>
              <a:gd name="adj1" fmla="val -80492"/>
              <a:gd name="adj2" fmla="val -87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/>
              <a:t>Esta bitácora es ejecutada por los vendedores de ruta y jefes de piso para registrar los datos de la persona a quien se le compra el usado y la información de las baterías recolectadas.</a:t>
            </a:r>
            <a:endParaRPr lang="es-NI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30697" y="2051068"/>
            <a:ext cx="5379854" cy="401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1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47528" y="1196752"/>
            <a:ext cx="8352928" cy="4608512"/>
          </a:xfrm>
        </p:spPr>
        <p:txBody>
          <a:bodyPr>
            <a:noAutofit/>
          </a:bodyPr>
          <a:lstStyle/>
          <a:p>
            <a:pPr algn="just"/>
            <a:endParaRPr lang="es-MX" sz="1400" dirty="0"/>
          </a:p>
          <a:p>
            <a:pPr algn="just"/>
            <a:endParaRPr lang="es-ES" sz="1800" dirty="0"/>
          </a:p>
          <a:p>
            <a:pPr algn="just"/>
            <a:endParaRPr lang="es-MX" sz="1800" dirty="0"/>
          </a:p>
          <a:p>
            <a:pPr algn="just"/>
            <a:endParaRPr lang="es-MX" sz="1800" dirty="0"/>
          </a:p>
          <a:p>
            <a:pPr algn="just"/>
            <a:endParaRPr lang="es-MX" sz="1800" b="1" dirty="0">
              <a:solidFill>
                <a:schemeClr val="tx2"/>
              </a:solidFill>
            </a:endParaRPr>
          </a:p>
          <a:p>
            <a:pPr algn="just"/>
            <a:endParaRPr lang="es-MX" sz="1800" dirty="0"/>
          </a:p>
          <a:p>
            <a:pPr algn="just"/>
            <a:endParaRPr lang="es-MX" sz="1100" dirty="0" smtClean="0">
              <a:solidFill>
                <a:schemeClr val="tx1"/>
              </a:solidFill>
            </a:endParaRPr>
          </a:p>
          <a:p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815642" y="6280098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>
          <a:blip r:embed="rId3"/>
          <a:srcRect l="4688" t="29556" r="86426" b="57162"/>
          <a:stretch>
            <a:fillRect/>
          </a:stretch>
        </p:blipFill>
        <p:spPr bwMode="auto">
          <a:xfrm>
            <a:off x="5465192" y="8037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7" name="CuadroTexto 6"/>
          <p:cNvSpPr txBox="1"/>
          <p:nvPr/>
        </p:nvSpPr>
        <p:spPr>
          <a:xfrm>
            <a:off x="1847528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400" b="1" dirty="0" smtClean="0"/>
              <a:t>Bitácora Comprobante de pago por compra de baterías usadas</a:t>
            </a:r>
            <a:endParaRPr lang="es-NI" sz="2400" b="1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7422764" y="2202286"/>
            <a:ext cx="2633676" cy="2975019"/>
          </a:xfrm>
          <a:prstGeom prst="wedgeRoundRectCallout">
            <a:avLst>
              <a:gd name="adj1" fmla="val -80492"/>
              <a:gd name="adj2" fmla="val -87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/>
              <a:t>Esta bitácora es ejecutada por la encargada de inventarios, para recibir las baterías usadas compradas por los vendedores y jefes de piso.</a:t>
            </a:r>
          </a:p>
          <a:p>
            <a:pPr algn="ctr"/>
            <a:endParaRPr lang="es-NI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638" y="1370385"/>
            <a:ext cx="3349825" cy="50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47528" y="1196752"/>
            <a:ext cx="8352928" cy="4608512"/>
          </a:xfrm>
        </p:spPr>
        <p:txBody>
          <a:bodyPr>
            <a:noAutofit/>
          </a:bodyPr>
          <a:lstStyle/>
          <a:p>
            <a:pPr algn="just"/>
            <a:endParaRPr lang="es-MX" sz="1400" dirty="0"/>
          </a:p>
          <a:p>
            <a:pPr algn="just"/>
            <a:endParaRPr lang="es-ES" sz="1800" dirty="0"/>
          </a:p>
          <a:p>
            <a:pPr algn="just"/>
            <a:endParaRPr lang="es-MX" sz="1800" dirty="0"/>
          </a:p>
          <a:p>
            <a:pPr algn="just"/>
            <a:endParaRPr lang="es-MX" sz="1800" dirty="0"/>
          </a:p>
          <a:p>
            <a:pPr algn="just"/>
            <a:endParaRPr lang="es-MX" sz="1800" b="1" dirty="0">
              <a:solidFill>
                <a:schemeClr val="tx2"/>
              </a:solidFill>
            </a:endParaRPr>
          </a:p>
          <a:p>
            <a:pPr algn="just"/>
            <a:endParaRPr lang="es-MX" sz="1800" dirty="0"/>
          </a:p>
          <a:p>
            <a:pPr algn="just"/>
            <a:endParaRPr lang="es-MX" sz="1100" dirty="0" smtClean="0">
              <a:solidFill>
                <a:schemeClr val="tx1"/>
              </a:solidFill>
            </a:endParaRPr>
          </a:p>
          <a:p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815642" y="6280098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>
          <a:blip r:embed="rId3"/>
          <a:srcRect l="4688" t="29556" r="86426" b="57162"/>
          <a:stretch>
            <a:fillRect/>
          </a:stretch>
        </p:blipFill>
        <p:spPr bwMode="auto">
          <a:xfrm>
            <a:off x="5465192" y="8037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98" y="1566083"/>
            <a:ext cx="7649782" cy="493856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47528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400" b="1" dirty="0" smtClean="0"/>
              <a:t>Bitácora Comprobante de pago por compra de baterías usadas</a:t>
            </a:r>
            <a:endParaRPr lang="es-NI" sz="2400" b="1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9095603" y="2163650"/>
            <a:ext cx="2633676" cy="2975019"/>
          </a:xfrm>
          <a:prstGeom prst="wedgeRoundRectCallout">
            <a:avLst>
              <a:gd name="adj1" fmla="val -80492"/>
              <a:gd name="adj2" fmla="val -87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/>
              <a:t>Esta bitácora es ejecutada por la asistente de gerencia quien es la encargada de reembolsar al vendedor por la cantidad que pago en concepto de compra de usados.</a:t>
            </a:r>
          </a:p>
          <a:p>
            <a:pPr algn="ctr"/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6305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201</Words>
  <Application>Microsoft Office PowerPoint</Application>
  <PresentationFormat>Personalizado</PresentationFormat>
  <Paragraphs>61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 ACTIVIDAD PLAN DE DESARROLLO EDCII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Grace Orozco</dc:creator>
  <cp:lastModifiedBy>Grace Orozco</cp:lastModifiedBy>
  <cp:revision>7</cp:revision>
  <dcterms:created xsi:type="dcterms:W3CDTF">2014-02-28T17:04:33Z</dcterms:created>
  <dcterms:modified xsi:type="dcterms:W3CDTF">2017-01-12T15:43:01Z</dcterms:modified>
</cp:coreProperties>
</file>