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302" r:id="rId2"/>
    <p:sldId id="303" r:id="rId3"/>
    <p:sldId id="304" r:id="rId4"/>
    <p:sldId id="311" r:id="rId5"/>
    <p:sldId id="308" r:id="rId6"/>
    <p:sldId id="310" r:id="rId7"/>
    <p:sldId id="315" r:id="rId8"/>
    <p:sldId id="314" r:id="rId9"/>
    <p:sldId id="313" r:id="rId10"/>
    <p:sldId id="312" r:id="rId11"/>
    <p:sldId id="305" r:id="rId12"/>
    <p:sldId id="306" r:id="rId13"/>
    <p:sldId id="316" r:id="rId14"/>
    <p:sldId id="301" r:id="rId15"/>
  </p:sldIdLst>
  <p:sldSz cx="9144000" cy="6858000" type="screen4x3"/>
  <p:notesSz cx="7102475" cy="938847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D004"/>
    <a:srgbClr val="00D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autoAdjust="0"/>
    <p:restoredTop sz="97842" autoAdjust="0"/>
  </p:normalViewPr>
  <p:slideViewPr>
    <p:cSldViewPr>
      <p:cViewPr>
        <p:scale>
          <a:sx n="80" d="100"/>
          <a:sy n="80" d="100"/>
        </p:scale>
        <p:origin x="-1110" y="-222"/>
      </p:cViewPr>
      <p:guideLst>
        <p:guide orient="horz" pos="4319"/>
        <p:guide pos="998"/>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8" d="100"/>
          <a:sy n="68" d="100"/>
        </p:scale>
        <p:origin x="-2808" y="-102"/>
      </p:cViewPr>
      <p:guideLst>
        <p:guide orient="horz" pos="2957"/>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entro%20Servicio\Dropbox\EDC-II%20EBPARTIDA%20REMOSA\SCORECARDS-%2015-16-17\SCORECARD%202015-2016\SCORECARDREMOSAA&#209;O2015-16(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entro%20Servicio\Dropbox\EDC-II%20EBPARTIDA%20REMOSA\SCORECARDS-%2015-16-17\SCORECARDREMOSAA&#209;O2016-201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dirty="0" smtClean="0"/>
              <a:t>FACTURACIÓN 2015 - 2016</a:t>
            </a:r>
            <a:endParaRPr lang="es-MX" dirty="0"/>
          </a:p>
        </c:rich>
      </c:tx>
      <c:layout/>
      <c:overlay val="0"/>
    </c:title>
    <c:autoTitleDeleted val="0"/>
    <c:plotArea>
      <c:layout/>
      <c:lineChart>
        <c:grouping val="standard"/>
        <c:varyColors val="0"/>
        <c:ser>
          <c:idx val="0"/>
          <c:order val="0"/>
          <c:marker>
            <c:symbol val="none"/>
          </c:marker>
          <c:cat>
            <c:strRef>
              <c:f>('SCORECARD2015-16'!$M$232,'SCORECARD2015-16'!$Q$232,'SCORECARD2015-16'!$U$232,'SCORECARD2015-16'!$Y$232,'SCORECARD2015-16'!$AC$232,'SCORECARD2015-16'!$AG$232,'SCORECARD2015-16'!$AK$232,'SCORECARD2015-16'!$AO$232,'SCORECARD2015-16'!$AS$232,'SCORECARD2015-16'!$AW$232,'SCORECARD2015-16'!$BA$232,'SCORECARD2015-16'!$BE$232)</c:f>
              <c:strCache>
                <c:ptCount val="12"/>
                <c:pt idx="0">
                  <c:v>OCT REAL</c:v>
                </c:pt>
                <c:pt idx="1">
                  <c:v>NOV REA</c:v>
                </c:pt>
                <c:pt idx="2">
                  <c:v>DIC REAL</c:v>
                </c:pt>
                <c:pt idx="3">
                  <c:v>ENE REAL</c:v>
                </c:pt>
                <c:pt idx="4">
                  <c:v>FEB REAL</c:v>
                </c:pt>
                <c:pt idx="5">
                  <c:v>MAR REAL</c:v>
                </c:pt>
                <c:pt idx="6">
                  <c:v>ABR REAL</c:v>
                </c:pt>
                <c:pt idx="7">
                  <c:v>MAY REAL</c:v>
                </c:pt>
                <c:pt idx="8">
                  <c:v>JUN REAL</c:v>
                </c:pt>
                <c:pt idx="9">
                  <c:v>JUL REAL</c:v>
                </c:pt>
                <c:pt idx="10">
                  <c:v>AGO REAL</c:v>
                </c:pt>
                <c:pt idx="11">
                  <c:v>SEP REAL</c:v>
                </c:pt>
              </c:strCache>
            </c:strRef>
          </c:cat>
          <c:val>
            <c:numRef>
              <c:f>('SCORECARD2015-16'!$M$233,'SCORECARD2015-16'!$Q$233,'SCORECARD2015-16'!$U$233,'SCORECARD2015-16'!$Y$233,'SCORECARD2015-16'!$AC$233,'SCORECARD2015-16'!$AG$233,'SCORECARD2015-16'!$AK$233,'SCORECARD2015-16'!$AO$233,'SCORECARD2015-16'!$AS$233,'SCORECARD2015-16'!$AW$233,'SCORECARD2015-16'!$BA$233,'SCORECARD2015-16'!$BE$233)</c:f>
              <c:numCache>
                <c:formatCode>_("$"* #,##0.00_);_("$"* \(#,##0.00\);_("$"* "-"??_);_(@_)</c:formatCode>
                <c:ptCount val="12"/>
                <c:pt idx="0">
                  <c:v>4512.91</c:v>
                </c:pt>
                <c:pt idx="1">
                  <c:v>4296.97</c:v>
                </c:pt>
                <c:pt idx="2">
                  <c:v>4548.1090000000004</c:v>
                </c:pt>
                <c:pt idx="3">
                  <c:v>3603</c:v>
                </c:pt>
                <c:pt idx="4">
                  <c:v>4163.1699999999992</c:v>
                </c:pt>
                <c:pt idx="5">
                  <c:v>4148.0499999999993</c:v>
                </c:pt>
                <c:pt idx="6">
                  <c:v>4252.3900000000003</c:v>
                </c:pt>
                <c:pt idx="7">
                  <c:v>4701.2300000000005</c:v>
                </c:pt>
                <c:pt idx="8">
                  <c:v>4791.71</c:v>
                </c:pt>
                <c:pt idx="9">
                  <c:v>4638.17</c:v>
                </c:pt>
                <c:pt idx="10">
                  <c:v>4496.38</c:v>
                </c:pt>
                <c:pt idx="11">
                  <c:v>4652.13</c:v>
                </c:pt>
              </c:numCache>
            </c:numRef>
          </c:val>
          <c:smooth val="0"/>
        </c:ser>
        <c:dLbls>
          <c:showLegendKey val="0"/>
          <c:showVal val="0"/>
          <c:showCatName val="0"/>
          <c:showSerName val="0"/>
          <c:showPercent val="0"/>
          <c:showBubbleSize val="0"/>
        </c:dLbls>
        <c:marker val="1"/>
        <c:smooth val="0"/>
        <c:axId val="25440256"/>
        <c:axId val="25441792"/>
      </c:lineChart>
      <c:catAx>
        <c:axId val="25440256"/>
        <c:scaling>
          <c:orientation val="minMax"/>
        </c:scaling>
        <c:delete val="0"/>
        <c:axPos val="b"/>
        <c:majorTickMark val="out"/>
        <c:minorTickMark val="none"/>
        <c:tickLblPos val="nextTo"/>
        <c:crossAx val="25441792"/>
        <c:crosses val="autoZero"/>
        <c:auto val="1"/>
        <c:lblAlgn val="ctr"/>
        <c:lblOffset val="100"/>
        <c:noMultiLvlLbl val="0"/>
      </c:catAx>
      <c:valAx>
        <c:axId val="25441792"/>
        <c:scaling>
          <c:orientation val="minMax"/>
          <c:min val="3000"/>
        </c:scaling>
        <c:delete val="0"/>
        <c:axPos val="l"/>
        <c:majorGridlines/>
        <c:numFmt formatCode="_(&quot;$&quot;* #,##0.00_);_(&quot;$&quot;* \(#,##0.00\);_(&quot;$&quot;* &quot;-&quot;??_);_(@_)" sourceLinked="1"/>
        <c:majorTickMark val="out"/>
        <c:minorTickMark val="none"/>
        <c:tickLblPos val="nextTo"/>
        <c:crossAx val="25440256"/>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MX" dirty="0" smtClean="0"/>
              <a:t>GRÁFICA EJEMPLO DE LOS RESULTADOS DE FACTURACIÓN VS OBJETIVO DEL MES DE OCT 2016</a:t>
            </a:r>
            <a:endParaRPr lang="es-MX" dirty="0"/>
          </a:p>
        </c:rich>
      </c:tx>
      <c:layout/>
      <c:overlay val="0"/>
    </c:title>
    <c:autoTitleDeleted val="0"/>
    <c:plotArea>
      <c:layout/>
      <c:barChart>
        <c:barDir val="col"/>
        <c:grouping val="clustered"/>
        <c:varyColors val="0"/>
        <c:ser>
          <c:idx val="0"/>
          <c:order val="0"/>
          <c:tx>
            <c:strRef>
              <c:f>'GR FACTURACIÓN'!$C$3</c:f>
              <c:strCache>
                <c:ptCount val="1"/>
                <c:pt idx="0">
                  <c:v>OBJETIVOS </c:v>
                </c:pt>
              </c:strCache>
            </c:strRef>
          </c:tx>
          <c:invertIfNegative val="0"/>
          <c:cat>
            <c:strRef>
              <c:f>'GR FACTURACIÓN'!$B$4:$B$14</c:f>
              <c:strCache>
                <c:ptCount val="11"/>
                <c:pt idx="0">
                  <c:v>VD01</c:v>
                </c:pt>
                <c:pt idx="1">
                  <c:v>VD02</c:v>
                </c:pt>
                <c:pt idx="2">
                  <c:v>VD03</c:v>
                </c:pt>
                <c:pt idx="3">
                  <c:v>VD04</c:v>
                </c:pt>
                <c:pt idx="4">
                  <c:v>VD05</c:v>
                </c:pt>
                <c:pt idx="5">
                  <c:v>VD07</c:v>
                </c:pt>
                <c:pt idx="6">
                  <c:v>VD08</c:v>
                </c:pt>
                <c:pt idx="7">
                  <c:v>VD09</c:v>
                </c:pt>
                <c:pt idx="8">
                  <c:v>VD10</c:v>
                </c:pt>
                <c:pt idx="9">
                  <c:v>VD011</c:v>
                </c:pt>
                <c:pt idx="10">
                  <c:v>VD013</c:v>
                </c:pt>
              </c:strCache>
            </c:strRef>
          </c:cat>
          <c:val>
            <c:numRef>
              <c:f>'GR FACTURACIÓN'!$C$4:$C$14</c:f>
              <c:numCache>
                <c:formatCode>_("$"* #,##0.00_);_("$"* \(#,##0.00\);_("$"* "-"??_);_(@_)</c:formatCode>
                <c:ptCount val="11"/>
                <c:pt idx="0">
                  <c:v>382.08900000000006</c:v>
                </c:pt>
                <c:pt idx="1">
                  <c:v>418.25600000000003</c:v>
                </c:pt>
                <c:pt idx="2">
                  <c:v>760.12300000000005</c:v>
                </c:pt>
                <c:pt idx="3">
                  <c:v>767.83200000000011</c:v>
                </c:pt>
                <c:pt idx="4">
                  <c:v>165.80475000000001</c:v>
                </c:pt>
                <c:pt idx="5">
                  <c:v>435.58525000000009</c:v>
                </c:pt>
                <c:pt idx="6">
                  <c:v>106.99170000000001</c:v>
                </c:pt>
                <c:pt idx="7">
                  <c:v>36.316000000000003</c:v>
                </c:pt>
                <c:pt idx="8">
                  <c:v>425.89300000000003</c:v>
                </c:pt>
                <c:pt idx="9">
                  <c:v>207.45570000000001</c:v>
                </c:pt>
                <c:pt idx="10">
                  <c:v>472.67150000000004</c:v>
                </c:pt>
              </c:numCache>
            </c:numRef>
          </c:val>
        </c:ser>
        <c:ser>
          <c:idx val="1"/>
          <c:order val="1"/>
          <c:tx>
            <c:strRef>
              <c:f>'GR FACTURACIÓN'!$D$3</c:f>
              <c:strCache>
                <c:ptCount val="1"/>
                <c:pt idx="0">
                  <c:v>REALES</c:v>
                </c:pt>
              </c:strCache>
            </c:strRef>
          </c:tx>
          <c:invertIfNegative val="0"/>
          <c:cat>
            <c:strRef>
              <c:f>'GR FACTURACIÓN'!$B$4:$B$14</c:f>
              <c:strCache>
                <c:ptCount val="11"/>
                <c:pt idx="0">
                  <c:v>VD01</c:v>
                </c:pt>
                <c:pt idx="1">
                  <c:v>VD02</c:v>
                </c:pt>
                <c:pt idx="2">
                  <c:v>VD03</c:v>
                </c:pt>
                <c:pt idx="3">
                  <c:v>VD04</c:v>
                </c:pt>
                <c:pt idx="4">
                  <c:v>VD05</c:v>
                </c:pt>
                <c:pt idx="5">
                  <c:v>VD07</c:v>
                </c:pt>
                <c:pt idx="6">
                  <c:v>VD08</c:v>
                </c:pt>
                <c:pt idx="7">
                  <c:v>VD09</c:v>
                </c:pt>
                <c:pt idx="8">
                  <c:v>VD10</c:v>
                </c:pt>
                <c:pt idx="9">
                  <c:v>VD011</c:v>
                </c:pt>
                <c:pt idx="10">
                  <c:v>VD013</c:v>
                </c:pt>
              </c:strCache>
            </c:strRef>
          </c:cat>
          <c:val>
            <c:numRef>
              <c:f>'GR FACTURACIÓN'!$D$4:$D$14</c:f>
              <c:numCache>
                <c:formatCode>_("$"* #,##0.00_);_("$"* \(#,##0.00\);_("$"* "-"??_);_(@_)</c:formatCode>
                <c:ptCount val="11"/>
                <c:pt idx="0">
                  <c:v>424.95</c:v>
                </c:pt>
                <c:pt idx="1">
                  <c:v>320.06</c:v>
                </c:pt>
                <c:pt idx="2">
                  <c:v>694.11</c:v>
                </c:pt>
                <c:pt idx="3">
                  <c:v>812.23</c:v>
                </c:pt>
                <c:pt idx="4">
                  <c:v>176.25</c:v>
                </c:pt>
                <c:pt idx="5">
                  <c:v>396.01</c:v>
                </c:pt>
                <c:pt idx="6">
                  <c:v>80</c:v>
                </c:pt>
                <c:pt idx="7">
                  <c:v>10.167</c:v>
                </c:pt>
                <c:pt idx="8">
                  <c:v>457.27</c:v>
                </c:pt>
                <c:pt idx="9">
                  <c:v>260.58999999999997</c:v>
                </c:pt>
                <c:pt idx="10">
                  <c:v>475.77</c:v>
                </c:pt>
              </c:numCache>
            </c:numRef>
          </c:val>
        </c:ser>
        <c:dLbls>
          <c:showLegendKey val="0"/>
          <c:showVal val="0"/>
          <c:showCatName val="0"/>
          <c:showSerName val="0"/>
          <c:showPercent val="0"/>
          <c:showBubbleSize val="0"/>
        </c:dLbls>
        <c:gapWidth val="150"/>
        <c:axId val="25472000"/>
        <c:axId val="25494272"/>
      </c:barChart>
      <c:catAx>
        <c:axId val="25472000"/>
        <c:scaling>
          <c:orientation val="minMax"/>
        </c:scaling>
        <c:delete val="0"/>
        <c:axPos val="b"/>
        <c:numFmt formatCode="General" sourceLinked="0"/>
        <c:majorTickMark val="out"/>
        <c:minorTickMark val="none"/>
        <c:tickLblPos val="nextTo"/>
        <c:crossAx val="25494272"/>
        <c:crosses val="autoZero"/>
        <c:auto val="1"/>
        <c:lblAlgn val="ctr"/>
        <c:lblOffset val="100"/>
        <c:noMultiLvlLbl val="0"/>
      </c:catAx>
      <c:valAx>
        <c:axId val="25494272"/>
        <c:scaling>
          <c:orientation val="minMax"/>
        </c:scaling>
        <c:delete val="0"/>
        <c:axPos val="l"/>
        <c:majorGridlines/>
        <c:numFmt formatCode="_(&quot;$&quot;* #,##0.00_);_(&quot;$&quot;* \(#,##0.00\);_(&quot;$&quot;* &quot;-&quot;??_);_(@_)" sourceLinked="1"/>
        <c:majorTickMark val="out"/>
        <c:minorTickMark val="none"/>
        <c:tickLblPos val="nextTo"/>
        <c:crossAx val="25472000"/>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3A001EBB-6FA1-4F28-90BD-383B44620BB8}" type="datetimeFigureOut">
              <a:rPr lang="es-MX" smtClean="0"/>
              <a:t>24/01/2017</a:t>
            </a:fld>
            <a:endParaRPr lang="es-MX"/>
          </a:p>
        </p:txBody>
      </p:sp>
      <p:sp>
        <p:nvSpPr>
          <p:cNvPr id="4" name="3 Marcador de pie de página"/>
          <p:cNvSpPr>
            <a:spLocks noGrp="1"/>
          </p:cNvSpPr>
          <p:nvPr>
            <p:ph type="ftr" sz="quarter" idx="2"/>
          </p:nvPr>
        </p:nvSpPr>
        <p:spPr>
          <a:xfrm>
            <a:off x="0" y="8916988"/>
            <a:ext cx="3078163" cy="4699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4022725" y="8916988"/>
            <a:ext cx="3078163" cy="469900"/>
          </a:xfrm>
          <a:prstGeom prst="rect">
            <a:avLst/>
          </a:prstGeom>
        </p:spPr>
        <p:txBody>
          <a:bodyPr vert="horz" lIns="91440" tIns="45720" rIns="91440" bIns="45720" rtlCol="0" anchor="b"/>
          <a:lstStyle>
            <a:lvl1pPr algn="r">
              <a:defRPr sz="1200"/>
            </a:lvl1pPr>
          </a:lstStyle>
          <a:p>
            <a:fld id="{F644BA31-2BBF-4903-8452-FC48D899691E}" type="slidenum">
              <a:rPr lang="es-MX" smtClean="0"/>
              <a:t>‹Nº›</a:t>
            </a:fld>
            <a:endParaRPr lang="es-MX"/>
          </a:p>
        </p:txBody>
      </p:sp>
    </p:spTree>
    <p:extLst>
      <p:ext uri="{BB962C8B-B14F-4D97-AF65-F5344CB8AC3E}">
        <p14:creationId xmlns:p14="http://schemas.microsoft.com/office/powerpoint/2010/main" val="45530989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9041709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362943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191596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dirty="0"/>
          </a:p>
        </p:txBody>
      </p:sp>
    </p:spTree>
    <p:extLst>
      <p:ext uri="{BB962C8B-B14F-4D97-AF65-F5344CB8AC3E}">
        <p14:creationId xmlns:p14="http://schemas.microsoft.com/office/powerpoint/2010/main" val="3559193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307286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35486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7214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25757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30566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66725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39B1CE-5846-4F70-83FB-6CDA617C0111}" type="datetimeFigureOut">
              <a:rPr lang="es-MX" smtClean="0"/>
              <a:pPr/>
              <a:t>24/01/2017</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4BC58C3-CAED-4491-AE86-76FB0E3862F5}" type="slidenum">
              <a:rPr lang="es-MX" smtClean="0"/>
              <a:pPr/>
              <a:t>‹Nº›</a:t>
            </a:fld>
            <a:endParaRPr lang="es-MX"/>
          </a:p>
        </p:txBody>
      </p:sp>
    </p:spTree>
    <p:extLst>
      <p:ext uri="{BB962C8B-B14F-4D97-AF65-F5344CB8AC3E}">
        <p14:creationId xmlns:p14="http://schemas.microsoft.com/office/powerpoint/2010/main" val="201834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57200" y="1600201"/>
            <a:ext cx="8229600" cy="4114800"/>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9B1CE-5846-4F70-83FB-6CDA617C0111}" type="datetimeFigureOut">
              <a:rPr lang="es-MX" smtClean="0"/>
              <a:pPr/>
              <a:t>24/01/2017</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C58C3-CAED-4491-AE86-76FB0E3862F5}" type="slidenum">
              <a:rPr lang="es-MX" smtClean="0"/>
              <a:pPr/>
              <a:t>‹Nº›</a:t>
            </a:fld>
            <a:endParaRPr lang="es-MX"/>
          </a:p>
        </p:txBody>
      </p:sp>
      <p:sp>
        <p:nvSpPr>
          <p:cNvPr id="10" name="Rectángulo 9"/>
          <p:cNvSpPr/>
          <p:nvPr userDrawn="1"/>
        </p:nvSpPr>
        <p:spPr>
          <a:xfrm>
            <a:off x="-4158" y="6004956"/>
            <a:ext cx="9144000" cy="152400"/>
          </a:xfrm>
          <a:prstGeom prst="rect">
            <a:avLst/>
          </a:prstGeom>
          <a:solidFill>
            <a:srgbClr val="01D0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9" name="Rectángulo 8"/>
          <p:cNvSpPr/>
          <p:nvPr userDrawn="1"/>
        </p:nvSpPr>
        <p:spPr>
          <a:xfrm>
            <a:off x="0" y="6172200"/>
            <a:ext cx="9144000" cy="685800"/>
          </a:xfrm>
          <a:prstGeom prst="rect">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dirty="0"/>
          </a:p>
        </p:txBody>
      </p:sp>
      <p:sp>
        <p:nvSpPr>
          <p:cNvPr id="11" name="CuadroTexto 10"/>
          <p:cNvSpPr txBox="1"/>
          <p:nvPr userDrawn="1"/>
        </p:nvSpPr>
        <p:spPr>
          <a:xfrm>
            <a:off x="381000" y="6474023"/>
            <a:ext cx="8763000" cy="307777"/>
          </a:xfrm>
          <a:prstGeom prst="rect">
            <a:avLst/>
          </a:prstGeom>
          <a:noFill/>
        </p:spPr>
        <p:txBody>
          <a:bodyPr wrap="square" rtlCol="0">
            <a:spAutoFit/>
          </a:bodyPr>
          <a:lstStyle/>
          <a:p>
            <a:r>
              <a:rPr lang="es-ES_tradnl" sz="1400" b="0" i="0" dirty="0" smtClean="0">
                <a:solidFill>
                  <a:schemeClr val="bg1"/>
                </a:solidFill>
                <a:latin typeface="Helvetica Neue"/>
                <a:cs typeface="Helvetica Neue"/>
              </a:rPr>
              <a:t>Nivel Intermedio </a:t>
            </a:r>
            <a:r>
              <a:rPr lang="es-ES_tradnl" sz="1400" b="1" i="0" dirty="0" smtClean="0">
                <a:solidFill>
                  <a:schemeClr val="bg1"/>
                </a:solidFill>
                <a:latin typeface="Helvetica Neue"/>
                <a:cs typeface="Helvetica Neue"/>
              </a:rPr>
              <a:t>						</a:t>
            </a:r>
            <a:endParaRPr lang="es-ES_tradnl" sz="1400" b="1" i="0" dirty="0">
              <a:solidFill>
                <a:schemeClr val="bg1"/>
              </a:solidFill>
              <a:latin typeface="Helvetica Neue"/>
              <a:cs typeface="Helvetica Neue"/>
            </a:endParaRPr>
          </a:p>
        </p:txBody>
      </p:sp>
      <p:cxnSp>
        <p:nvCxnSpPr>
          <p:cNvPr id="7" name="6 Conector recto"/>
          <p:cNvCxnSpPr/>
          <p:nvPr userDrawn="1"/>
        </p:nvCxnSpPr>
        <p:spPr>
          <a:xfrm>
            <a:off x="179512" y="541770"/>
            <a:ext cx="7992888" cy="0"/>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pic>
        <p:nvPicPr>
          <p:cNvPr id="13" name="Picture 253"/>
          <p:cNvPicPr>
            <a:picLocks noChangeAspect="1" noChangeArrowheads="1"/>
          </p:cNvPicPr>
          <p:nvPr userDrawn="1"/>
        </p:nvPicPr>
        <p:blipFill>
          <a:blip r:embed="rId13" cstate="print"/>
          <a:srcRect/>
          <a:stretch>
            <a:fillRect/>
          </a:stretch>
        </p:blipFill>
        <p:spPr bwMode="auto">
          <a:xfrm>
            <a:off x="7956376" y="-38934"/>
            <a:ext cx="1237226" cy="695321"/>
          </a:xfrm>
          <a:prstGeom prst="rect">
            <a:avLst/>
          </a:prstGeom>
          <a:ln>
            <a:noFill/>
          </a:ln>
          <a:effectLst>
            <a:softEdge rad="112500"/>
          </a:effectLst>
        </p:spPr>
      </p:pic>
      <p:pic>
        <p:nvPicPr>
          <p:cNvPr id="14" name="Picture 2"/>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l="29091" t="34068" r="35238" b="38387"/>
          <a:stretch/>
        </p:blipFill>
        <p:spPr bwMode="auto">
          <a:xfrm>
            <a:off x="7308304" y="6172200"/>
            <a:ext cx="1835696" cy="706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1 Imagen"/>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79512" y="47265"/>
            <a:ext cx="1944216" cy="429407"/>
          </a:xfrm>
          <a:prstGeom prst="rect">
            <a:avLst/>
          </a:prstGeom>
        </p:spPr>
      </p:pic>
    </p:spTree>
    <p:extLst>
      <p:ext uri="{BB962C8B-B14F-4D97-AF65-F5344CB8AC3E}">
        <p14:creationId xmlns:p14="http://schemas.microsoft.com/office/powerpoint/2010/main" val="2594879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3000" b="1" i="0" kern="1200">
          <a:solidFill>
            <a:schemeClr val="tx1"/>
          </a:solidFill>
          <a:latin typeface="Helvetica Neue"/>
          <a:ea typeface="+mj-ea"/>
          <a:cs typeface="Helvetica Neue"/>
        </a:defRPr>
      </a:lvl1pPr>
    </p:titleStyle>
    <p:bodyStyle>
      <a:lvl1pPr marL="342900" indent="-342900" algn="l" defTabSz="914400" rtl="0" eaLnBrk="1" latinLnBrk="0" hangingPunct="1">
        <a:spcBef>
          <a:spcPct val="20000"/>
        </a:spcBef>
        <a:buFontTx/>
        <a:buNone/>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ourier New"/>
        <a:buChar char="o"/>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395536" y="1700808"/>
            <a:ext cx="8229600" cy="2520280"/>
          </a:xfrm>
          <a:prstGeom prst="rect">
            <a:avLst/>
          </a:prstGeom>
        </p:spPr>
        <p:txBody>
          <a:bodyPr>
            <a:noAutofit/>
          </a:bodyPr>
          <a:lstStyle/>
          <a:p>
            <a:pPr algn="ctr"/>
            <a:r>
              <a:rPr lang="es-ES_tradnl" sz="1800" dirty="0" err="1" smtClean="0">
                <a:latin typeface="Arial Narrow" pitchFamily="34" charset="0"/>
              </a:rPr>
              <a:t>Act</a:t>
            </a:r>
            <a:r>
              <a:rPr lang="es-ES_tradnl" sz="1800" dirty="0" smtClean="0">
                <a:latin typeface="Arial Narrow" pitchFamily="34" charset="0"/>
              </a:rPr>
              <a:t>. </a:t>
            </a:r>
            <a:r>
              <a:rPr lang="es-MX" sz="1800" dirty="0" smtClean="0">
                <a:latin typeface="Arial Narrow" pitchFamily="34" charset="0"/>
              </a:rPr>
              <a:t>62</a:t>
            </a:r>
            <a:br>
              <a:rPr lang="es-MX" sz="1800" dirty="0" smtClean="0">
                <a:latin typeface="Arial Narrow" pitchFamily="34" charset="0"/>
              </a:rPr>
            </a:br>
            <a:r>
              <a:rPr lang="es-MX" sz="1800" dirty="0" smtClean="0">
                <a:latin typeface="Arial Narrow" pitchFamily="34" charset="0"/>
              </a:rPr>
              <a:t>Definir presupuesto de facturación en pesos y documentarlos en Scorecard</a:t>
            </a:r>
            <a:r>
              <a:rPr lang="es-MX" sz="1800" dirty="0">
                <a:latin typeface="Arial Narrow" pitchFamily="34" charset="0"/>
              </a:rPr>
              <a:t/>
            </a:r>
            <a:br>
              <a:rPr lang="es-MX" sz="1800" dirty="0">
                <a:latin typeface="Arial Narrow" pitchFamily="34" charset="0"/>
              </a:rPr>
            </a:br>
            <a:r>
              <a:rPr lang="es-MX" sz="1400" b="0" dirty="0" smtClean="0">
                <a:latin typeface="Arial Narrow" pitchFamily="34" charset="0"/>
              </a:rPr>
              <a:t/>
            </a:r>
            <a:br>
              <a:rPr lang="es-MX" sz="1400" b="0" dirty="0" smtClean="0">
                <a:latin typeface="Arial Narrow" pitchFamily="34" charset="0"/>
              </a:rPr>
            </a:br>
            <a:r>
              <a:rPr lang="es-MX" sz="1400" b="0" dirty="0">
                <a:latin typeface="Arial Narrow" pitchFamily="34" charset="0"/>
              </a:rPr>
              <a:t/>
            </a:r>
            <a:br>
              <a:rPr lang="es-MX" sz="1400" b="0" dirty="0">
                <a:latin typeface="Arial Narrow" pitchFamily="34" charset="0"/>
              </a:rPr>
            </a:br>
            <a:r>
              <a:rPr lang="es-MX" sz="1400" dirty="0">
                <a:latin typeface="Arial Narrow" pitchFamily="34" charset="0"/>
              </a:rPr>
              <a:t> Objetivo: </a:t>
            </a:r>
            <a:r>
              <a:rPr lang="es-MX" sz="1400" b="0" dirty="0">
                <a:latin typeface="Arial Narrow" pitchFamily="34" charset="0"/>
              </a:rPr>
              <a:t>Identificar el desempeño mínimo esperado del negocio que permita identificar áreas de oportunidad para la mejora de la rentabilidad del mismo.</a:t>
            </a:r>
            <a:r>
              <a:rPr lang="es-MX" sz="1400" b="0" dirty="0" smtClean="0">
                <a:latin typeface="Arial Narrow" pitchFamily="34" charset="0"/>
              </a:rPr>
              <a:t/>
            </a:r>
            <a:br>
              <a:rPr lang="es-MX" sz="1400" b="0" dirty="0" smtClean="0">
                <a:latin typeface="Arial Narrow" pitchFamily="34" charset="0"/>
              </a:rPr>
            </a:br>
            <a:r>
              <a:rPr lang="es-MX" sz="1400" b="0" dirty="0">
                <a:latin typeface="Arial Narrow" pitchFamily="34" charset="0"/>
              </a:rPr>
              <a:t/>
            </a:r>
            <a:br>
              <a:rPr lang="es-MX" sz="1400" b="0" dirty="0">
                <a:latin typeface="Arial Narrow" pitchFamily="34" charset="0"/>
              </a:rPr>
            </a:br>
            <a:r>
              <a:rPr lang="es-MX" sz="1400" dirty="0">
                <a:latin typeface="Arial Narrow" pitchFamily="34" charset="0"/>
              </a:rPr>
              <a:t>Descripción: </a:t>
            </a:r>
            <a:r>
              <a:rPr lang="es-MX" sz="1400" b="0" dirty="0">
                <a:latin typeface="Arial Narrow" pitchFamily="34" charset="0"/>
              </a:rPr>
              <a:t>Una vez definido el presupuesto de facturación a nivel negocio, unidad de negocio y vendedor, darlos de alta en el Scorecard. Anexar </a:t>
            </a:r>
            <a:r>
              <a:rPr lang="es-MX" sz="1400" b="0" dirty="0" smtClean="0">
                <a:latin typeface="Arial Narrow" pitchFamily="34" charset="0"/>
              </a:rPr>
              <a:t>Scorecard </a:t>
            </a:r>
            <a:r>
              <a:rPr lang="es-MX" sz="1400" b="0" dirty="0">
                <a:latin typeface="Arial Narrow" pitchFamily="34" charset="0"/>
              </a:rPr>
              <a:t>donde se pueda identificar los objetivos de cada mes del año a nivel negocio, unidad de negocio y vendedor.</a:t>
            </a:r>
            <a:r>
              <a:rPr lang="es-MX" sz="1800" b="0" dirty="0">
                <a:latin typeface="Arial Narrow" pitchFamily="34" charset="0"/>
              </a:rPr>
              <a:t/>
            </a:r>
            <a:br>
              <a:rPr lang="es-MX" sz="1800" b="0" dirty="0">
                <a:latin typeface="Arial Narrow" pitchFamily="34" charset="0"/>
              </a:rPr>
            </a:br>
            <a:r>
              <a:rPr lang="es-MX" sz="1800" b="0" dirty="0" smtClean="0">
                <a:latin typeface="Arial Narrow" pitchFamily="34" charset="0"/>
              </a:rPr>
              <a:t/>
            </a:r>
            <a:br>
              <a:rPr lang="es-MX" sz="1800" b="0" dirty="0" smtClean="0">
                <a:latin typeface="Arial Narrow" pitchFamily="34" charset="0"/>
              </a:rPr>
            </a:br>
            <a:r>
              <a:rPr lang="es-MX" sz="1800" b="0" dirty="0">
                <a:latin typeface="Arial Narrow" pitchFamily="34" charset="0"/>
              </a:rPr>
              <a:t/>
            </a:r>
            <a:br>
              <a:rPr lang="es-MX" sz="1800" b="0" dirty="0">
                <a:latin typeface="Arial Narrow" pitchFamily="34" charset="0"/>
              </a:rPr>
            </a:br>
            <a:r>
              <a:rPr lang="es-MX" sz="1800" b="0" dirty="0" smtClean="0">
                <a:latin typeface="Arial Narrow" pitchFamily="34" charset="0"/>
              </a:rPr>
              <a:t/>
            </a:r>
            <a:br>
              <a:rPr lang="es-MX" sz="1800" b="0" dirty="0" smtClean="0">
                <a:latin typeface="Arial Narrow" pitchFamily="34" charset="0"/>
              </a:rPr>
            </a:br>
            <a:endParaRPr lang="es-MX" sz="1800" b="0" dirty="0">
              <a:latin typeface="Arial Narrow" pitchFamily="34" charset="0"/>
            </a:endParaRPr>
          </a:p>
        </p:txBody>
      </p:sp>
      <p:sp>
        <p:nvSpPr>
          <p:cNvPr id="3" name="2 CuadroTexto"/>
          <p:cNvSpPr txBox="1"/>
          <p:nvPr/>
        </p:nvSpPr>
        <p:spPr>
          <a:xfrm>
            <a:off x="395536" y="721038"/>
            <a:ext cx="4536504" cy="584775"/>
          </a:xfrm>
          <a:prstGeom prst="rect">
            <a:avLst/>
          </a:prstGeom>
          <a:noFill/>
        </p:spPr>
        <p:txBody>
          <a:bodyPr wrap="square" rtlCol="0">
            <a:spAutoFit/>
          </a:bodyPr>
          <a:lstStyle/>
          <a:p>
            <a:r>
              <a:rPr lang="es-MX" sz="3200" b="1" dirty="0" smtClean="0">
                <a:latin typeface="Helvetica Neue"/>
              </a:rPr>
              <a:t>Actividad EDC-II</a:t>
            </a:r>
            <a:endParaRPr lang="es-MX" sz="3200" b="1" dirty="0">
              <a:latin typeface="Helvetica Neue"/>
            </a:endParaRPr>
          </a:p>
        </p:txBody>
      </p:sp>
    </p:spTree>
    <p:extLst>
      <p:ext uri="{BB962C8B-B14F-4D97-AF65-F5344CB8AC3E}">
        <p14:creationId xmlns:p14="http://schemas.microsoft.com/office/powerpoint/2010/main" val="4002758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971600" y="883316"/>
            <a:ext cx="7200800" cy="369332"/>
          </a:xfrm>
          <a:prstGeom prst="rect">
            <a:avLst/>
          </a:prstGeom>
          <a:noFill/>
        </p:spPr>
        <p:txBody>
          <a:bodyPr wrap="square" rtlCol="0">
            <a:spAutoFit/>
          </a:bodyPr>
          <a:lstStyle/>
          <a:p>
            <a:pPr algn="ctr"/>
            <a:r>
              <a:rPr lang="es-MX" b="1" dirty="0" smtClean="0"/>
              <a:t>EVIDENCIA SCORECARD </a:t>
            </a:r>
            <a:r>
              <a:rPr lang="es-MX" b="1" dirty="0" smtClean="0"/>
              <a:t>DE FACTURACIÓN DE REFACCIONES</a:t>
            </a:r>
            <a:endParaRPr lang="es-MX" b="1"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96" t="51755" r="1340" b="19897"/>
          <a:stretch/>
        </p:blipFill>
        <p:spPr bwMode="auto">
          <a:xfrm>
            <a:off x="251519" y="1844824"/>
            <a:ext cx="8640961"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642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861" t="66418" r="11645" b="2268"/>
          <a:stretch/>
        </p:blipFill>
        <p:spPr bwMode="auto">
          <a:xfrm>
            <a:off x="107504" y="1883068"/>
            <a:ext cx="8546898" cy="199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246242" y="675273"/>
            <a:ext cx="8640960" cy="1169551"/>
          </a:xfrm>
          <a:prstGeom prst="rect">
            <a:avLst/>
          </a:prstGeom>
          <a:noFill/>
        </p:spPr>
        <p:txBody>
          <a:bodyPr wrap="square" rtlCol="0">
            <a:spAutoFit/>
          </a:bodyPr>
          <a:lstStyle/>
          <a:p>
            <a:pPr algn="ctr"/>
            <a:r>
              <a:rPr lang="es-MX" sz="1400" b="1" dirty="0" smtClean="0">
                <a:latin typeface="Arial Narrow" pitchFamily="34" charset="0"/>
              </a:rPr>
              <a:t>Una vez desarrollados los scorecards por línea, basados en el comportamiento de los años anteriores y el conocimiento del mercado que tiene dirección, se asignan los objetivos para el próximo periodo fiscal 2016 – 2017. </a:t>
            </a:r>
            <a:br>
              <a:rPr lang="es-MX" sz="1400" b="1" dirty="0" smtClean="0">
                <a:latin typeface="Arial Narrow" pitchFamily="34" charset="0"/>
              </a:rPr>
            </a:br>
            <a:r>
              <a:rPr lang="es-MX" sz="1400" b="1" dirty="0" smtClean="0">
                <a:latin typeface="Arial Narrow" pitchFamily="34" charset="0"/>
              </a:rPr>
              <a:t>En </a:t>
            </a:r>
            <a:r>
              <a:rPr lang="es-MX" sz="1400" b="1" dirty="0">
                <a:latin typeface="Arial Narrow" pitchFamily="34" charset="0"/>
              </a:rPr>
              <a:t>la siguiente imagen se muestra </a:t>
            </a:r>
            <a:r>
              <a:rPr lang="es-MX" sz="1400" b="1" dirty="0" smtClean="0">
                <a:latin typeface="Arial Narrow" pitchFamily="34" charset="0"/>
              </a:rPr>
              <a:t>el Scorecard </a:t>
            </a:r>
            <a:r>
              <a:rPr lang="es-MX" sz="1400" b="1" dirty="0">
                <a:latin typeface="Arial Narrow" pitchFamily="34" charset="0"/>
              </a:rPr>
              <a:t>de facturación del año fiscal en curso, en el </a:t>
            </a:r>
            <a:r>
              <a:rPr lang="es-MX" sz="1400" b="1" dirty="0" smtClean="0">
                <a:latin typeface="Arial Narrow" pitchFamily="34" charset="0"/>
              </a:rPr>
              <a:t>cual se </a:t>
            </a:r>
            <a:r>
              <a:rPr lang="es-MX" sz="1400" b="1" dirty="0">
                <a:latin typeface="Arial Narrow" pitchFamily="34" charset="0"/>
              </a:rPr>
              <a:t>pueden apreciar los objetivos </a:t>
            </a:r>
            <a:r>
              <a:rPr lang="es-MX" sz="1400" b="1" dirty="0" smtClean="0">
                <a:latin typeface="Arial Narrow" pitchFamily="34" charset="0"/>
              </a:rPr>
              <a:t>y el resultado de los últimos tres meses. </a:t>
            </a:r>
            <a:r>
              <a:rPr lang="es-MX" sz="1400" b="1" dirty="0">
                <a:latin typeface="Arial Narrow" pitchFamily="34" charset="0"/>
              </a:rPr>
              <a:t>De igual forma, se puede ver la cantidad que faltó para alcanzar el objetivo y el porcentaje de cobertura de facturación real vs objetivo. </a:t>
            </a:r>
          </a:p>
        </p:txBody>
      </p:sp>
      <p:cxnSp>
        <p:nvCxnSpPr>
          <p:cNvPr id="5" name="4 Conector recto de flecha"/>
          <p:cNvCxnSpPr>
            <a:stCxn id="17" idx="0"/>
          </p:cNvCxnSpPr>
          <p:nvPr/>
        </p:nvCxnSpPr>
        <p:spPr>
          <a:xfrm flipV="1">
            <a:off x="935596" y="3645024"/>
            <a:ext cx="684076" cy="12241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11 Conector recto de flecha"/>
          <p:cNvCxnSpPr>
            <a:stCxn id="21" idx="0"/>
          </p:cNvCxnSpPr>
          <p:nvPr/>
        </p:nvCxnSpPr>
        <p:spPr>
          <a:xfrm flipH="1" flipV="1">
            <a:off x="3275856" y="3836818"/>
            <a:ext cx="990439" cy="10490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12 Conector recto de flecha"/>
          <p:cNvCxnSpPr>
            <a:stCxn id="19" idx="0"/>
          </p:cNvCxnSpPr>
          <p:nvPr/>
        </p:nvCxnSpPr>
        <p:spPr>
          <a:xfrm flipH="1" flipV="1">
            <a:off x="2267744" y="3645024"/>
            <a:ext cx="324036" cy="12408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16 CuadroTexto"/>
          <p:cNvSpPr txBox="1"/>
          <p:nvPr/>
        </p:nvSpPr>
        <p:spPr>
          <a:xfrm>
            <a:off x="107504" y="4869160"/>
            <a:ext cx="1656184" cy="553998"/>
          </a:xfrm>
          <a:prstGeom prst="rect">
            <a:avLst/>
          </a:prstGeom>
          <a:noFill/>
          <a:ln>
            <a:solidFill>
              <a:schemeClr val="accent1"/>
            </a:solidFill>
          </a:ln>
        </p:spPr>
        <p:txBody>
          <a:bodyPr wrap="square" rtlCol="0">
            <a:spAutoFit/>
          </a:bodyPr>
          <a:lstStyle/>
          <a:p>
            <a:pPr algn="ctr"/>
            <a:r>
              <a:rPr lang="es-MX" sz="1000" dirty="0" smtClean="0"/>
              <a:t>OBJETIVOS DE FACTURACIÓN POR UNIDAD DE NEGOCIO Y VENDEDOR</a:t>
            </a:r>
            <a:endParaRPr lang="es-MX" sz="1000" dirty="0"/>
          </a:p>
        </p:txBody>
      </p:sp>
      <p:sp>
        <p:nvSpPr>
          <p:cNvPr id="19" name="18 CuadroTexto"/>
          <p:cNvSpPr txBox="1"/>
          <p:nvPr/>
        </p:nvSpPr>
        <p:spPr>
          <a:xfrm>
            <a:off x="1763688" y="4885912"/>
            <a:ext cx="1656184" cy="553998"/>
          </a:xfrm>
          <a:prstGeom prst="rect">
            <a:avLst/>
          </a:prstGeom>
          <a:noFill/>
          <a:ln>
            <a:solidFill>
              <a:schemeClr val="accent1"/>
            </a:solidFill>
          </a:ln>
        </p:spPr>
        <p:txBody>
          <a:bodyPr wrap="square" rtlCol="0">
            <a:spAutoFit/>
          </a:bodyPr>
          <a:lstStyle/>
          <a:p>
            <a:pPr algn="ctr"/>
            <a:r>
              <a:rPr lang="es-MX" sz="1000" dirty="0" smtClean="0"/>
              <a:t>RESULTADOS MENSUALES REALES POR UNIDAD DE NEGOCIO Y VENDEDOR</a:t>
            </a:r>
            <a:endParaRPr lang="es-MX" sz="1000" dirty="0"/>
          </a:p>
        </p:txBody>
      </p:sp>
      <p:sp>
        <p:nvSpPr>
          <p:cNvPr id="21" name="20 CuadroTexto"/>
          <p:cNvSpPr txBox="1"/>
          <p:nvPr/>
        </p:nvSpPr>
        <p:spPr>
          <a:xfrm>
            <a:off x="3438203" y="4885912"/>
            <a:ext cx="1656184" cy="861774"/>
          </a:xfrm>
          <a:prstGeom prst="rect">
            <a:avLst/>
          </a:prstGeom>
          <a:noFill/>
          <a:ln>
            <a:solidFill>
              <a:schemeClr val="accent1"/>
            </a:solidFill>
          </a:ln>
        </p:spPr>
        <p:txBody>
          <a:bodyPr wrap="square" rtlCol="0">
            <a:spAutoFit/>
          </a:bodyPr>
          <a:lstStyle/>
          <a:p>
            <a:pPr algn="ctr"/>
            <a:r>
              <a:rPr lang="es-MX" sz="1000" dirty="0" smtClean="0"/>
              <a:t>PESTAÑA DE GRÁFICAS DE FACTURACIÓN GLOBAL Y POR UNIDAD DE NEGOCIO (SE MUESTRA UN EJEMPLO EN LA SIG. DIAPOSITIVA)</a:t>
            </a:r>
            <a:endParaRPr lang="es-MX" sz="1000" dirty="0"/>
          </a:p>
        </p:txBody>
      </p:sp>
      <p:cxnSp>
        <p:nvCxnSpPr>
          <p:cNvPr id="27" name="26 Conector recto de flecha"/>
          <p:cNvCxnSpPr>
            <a:stCxn id="29" idx="0"/>
          </p:cNvCxnSpPr>
          <p:nvPr/>
        </p:nvCxnSpPr>
        <p:spPr>
          <a:xfrm flipH="1" flipV="1">
            <a:off x="3419872" y="3429000"/>
            <a:ext cx="2681245" cy="14569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28 CuadroTexto"/>
          <p:cNvSpPr txBox="1"/>
          <p:nvPr/>
        </p:nvSpPr>
        <p:spPr>
          <a:xfrm>
            <a:off x="5109954" y="4885912"/>
            <a:ext cx="1982325" cy="707886"/>
          </a:xfrm>
          <a:prstGeom prst="rect">
            <a:avLst/>
          </a:prstGeom>
          <a:noFill/>
          <a:ln>
            <a:solidFill>
              <a:schemeClr val="accent1"/>
            </a:solidFill>
          </a:ln>
        </p:spPr>
        <p:txBody>
          <a:bodyPr wrap="square" rtlCol="0">
            <a:spAutoFit/>
          </a:bodyPr>
          <a:lstStyle/>
          <a:p>
            <a:pPr algn="ctr"/>
            <a:r>
              <a:rPr lang="es-MX" sz="1000" dirty="0" smtClean="0"/>
              <a:t>PORCENTAJE DE COBERTURA EN FORMATO DE SEMÁFORO</a:t>
            </a:r>
            <a:br>
              <a:rPr lang="es-MX" sz="1000" dirty="0" smtClean="0"/>
            </a:br>
            <a:r>
              <a:rPr lang="es-MX" sz="1000" dirty="0" smtClean="0"/>
              <a:t>NOTA: +85% SE CONSIDERA COMO ACEPTABLE</a:t>
            </a:r>
            <a:endParaRPr lang="es-MX" sz="1000" dirty="0"/>
          </a:p>
        </p:txBody>
      </p:sp>
    </p:spTree>
    <p:extLst>
      <p:ext uri="{BB962C8B-B14F-4D97-AF65-F5344CB8AC3E}">
        <p14:creationId xmlns:p14="http://schemas.microsoft.com/office/powerpoint/2010/main" val="2929448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Marcador de contenido"/>
          <p:cNvSpPr>
            <a:spLocks noGrp="1"/>
          </p:cNvSpPr>
          <p:nvPr>
            <p:ph idx="1"/>
          </p:nvPr>
        </p:nvSpPr>
        <p:spPr>
          <a:xfrm>
            <a:off x="467544" y="4797152"/>
            <a:ext cx="8229600" cy="1152127"/>
          </a:xfrm>
        </p:spPr>
        <p:txBody>
          <a:bodyPr>
            <a:normAutofit/>
          </a:bodyPr>
          <a:lstStyle/>
          <a:p>
            <a:pPr algn="ctr"/>
            <a:r>
              <a:rPr lang="es-MX" sz="1400" dirty="0" smtClean="0">
                <a:latin typeface="Arial Narrow" pitchFamily="34" charset="0"/>
              </a:rPr>
              <a:t>Como se en el ejemplo anterior, cada mes del año está formulado para graficar objetivos vs resultados en automático, de esta forma se puede identificar el desempeño de cada una de las unidades de negocio y crear acciones para causar un impacto en los indicadores que más variación tienen vs objetivo.</a:t>
            </a:r>
            <a:endParaRPr lang="es-MX" sz="1400" dirty="0">
              <a:latin typeface="Arial Narrow" pitchFamily="34" charset="0"/>
            </a:endParaRPr>
          </a:p>
          <a:p>
            <a:pPr algn="ctr"/>
            <a:endParaRPr lang="es-MX" sz="1400" dirty="0">
              <a:latin typeface="Arial Narrow" pitchFamily="34" charset="0"/>
            </a:endParaRPr>
          </a:p>
          <a:p>
            <a:pPr algn="ctr"/>
            <a:endParaRPr lang="es-MX" sz="1400" dirty="0">
              <a:latin typeface="Arial Narrow" pitchFamily="34" charset="0"/>
            </a:endParaRPr>
          </a:p>
        </p:txBody>
      </p:sp>
      <p:graphicFrame>
        <p:nvGraphicFramePr>
          <p:cNvPr id="4" name="7 Gráfico"/>
          <p:cNvGraphicFramePr>
            <a:graphicFrameLocks/>
          </p:cNvGraphicFramePr>
          <p:nvPr>
            <p:extLst>
              <p:ext uri="{D42A27DB-BD31-4B8C-83A1-F6EECF244321}">
                <p14:modId xmlns:p14="http://schemas.microsoft.com/office/powerpoint/2010/main" val="2513731362"/>
              </p:ext>
            </p:extLst>
          </p:nvPr>
        </p:nvGraphicFramePr>
        <p:xfrm>
          <a:off x="683568" y="1052736"/>
          <a:ext cx="7848872" cy="36724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3225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51520" y="1600201"/>
            <a:ext cx="8640960" cy="4114800"/>
          </a:xfrm>
        </p:spPr>
        <p:txBody>
          <a:bodyPr>
            <a:normAutofit/>
          </a:bodyPr>
          <a:lstStyle/>
          <a:p>
            <a:pPr algn="ctr"/>
            <a:r>
              <a:rPr lang="es-MX" sz="1600" b="1" dirty="0" smtClean="0">
                <a:latin typeface="Arial Narrow" pitchFamily="34" charset="0"/>
              </a:rPr>
              <a:t>Con el seguimiento a este Scorecard, REMOSA cuenta con la visión y el control necesario para identificar áreas de oportunidad, ya sea por línea o a nivel global, en cada una de las áreas de negocio, vendedores y a nivel negocio. De esta forma, la dirección cuenta con una herramienta basada en parámetros reales y concretos para poder identificar el desempeño mínimo esperado de la organización y poder desarrollar las estrategias necesarias para mejorar la rentabilidad de las áreas que no cumplen con la rentabilidad esperada</a:t>
            </a:r>
            <a:r>
              <a:rPr lang="es-MX" sz="1600" b="1" smtClean="0">
                <a:latin typeface="Arial Narrow" pitchFamily="34" charset="0"/>
              </a:rPr>
              <a:t>. </a:t>
            </a:r>
            <a:endParaRPr lang="es-MX" sz="1600" b="1" dirty="0">
              <a:latin typeface="Arial Narrow" pitchFamily="34" charset="0"/>
            </a:endParaRPr>
          </a:p>
        </p:txBody>
      </p:sp>
      <p:pic>
        <p:nvPicPr>
          <p:cNvPr id="3" name="2 Imagen"/>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659661" y="3284984"/>
            <a:ext cx="3810000" cy="2533650"/>
          </a:xfrm>
          <a:prstGeom prst="rect">
            <a:avLst/>
          </a:prstGeom>
        </p:spPr>
      </p:pic>
    </p:spTree>
    <p:extLst>
      <p:ext uri="{BB962C8B-B14F-4D97-AF65-F5344CB8AC3E}">
        <p14:creationId xmlns:p14="http://schemas.microsoft.com/office/powerpoint/2010/main" val="4244403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3048000"/>
            <a:ext cx="9144000" cy="1143000"/>
          </a:xfrm>
          <a:prstGeom prst="rect">
            <a:avLst/>
          </a:prstGeom>
        </p:spPr>
        <p:txBody>
          <a:bodyPr>
            <a:normAutofit/>
          </a:bodyPr>
          <a:lstStyle/>
          <a:p>
            <a:pPr algn="ctr"/>
            <a:r>
              <a:rPr lang="es-ES_tradnl" sz="3600" dirty="0" smtClean="0"/>
              <a:t>¡Gracias por su Atención!</a:t>
            </a:r>
            <a:endParaRPr lang="es-ES_tradnl" sz="3600" dirty="0"/>
          </a:p>
        </p:txBody>
      </p:sp>
      <p:sp>
        <p:nvSpPr>
          <p:cNvPr id="3" name="2 Marcador de contenido"/>
          <p:cNvSpPr>
            <a:spLocks noGrp="1"/>
          </p:cNvSpPr>
          <p:nvPr>
            <p:ph idx="1"/>
          </p:nvPr>
        </p:nvSpPr>
        <p:spPr>
          <a:xfrm>
            <a:off x="457200" y="692696"/>
            <a:ext cx="8229600" cy="5022305"/>
          </a:xfrm>
        </p:spPr>
        <p:txBody>
          <a:bodyPr>
            <a:normAutofit/>
          </a:bodyPr>
          <a:lstStyle/>
          <a:p>
            <a:pPr algn="ctr"/>
            <a:endParaRPr lang="es-MX" sz="2000" b="1" dirty="0">
              <a:latin typeface="Helvetica Neu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1340768"/>
            <a:ext cx="8229600" cy="4464496"/>
          </a:xfrm>
        </p:spPr>
        <p:txBody>
          <a:bodyPr>
            <a:normAutofit/>
          </a:bodyPr>
          <a:lstStyle/>
          <a:p>
            <a:pPr algn="ctr"/>
            <a:r>
              <a:rPr lang="es-MX" sz="1400" dirty="0" smtClean="0">
                <a:latin typeface="Arial Narrow" pitchFamily="34" charset="0"/>
              </a:rPr>
              <a:t>En REMOSA el presupuesto anual de facturación es una de las herramientas más utilizadas para planificar el futuro de la organización, es un indicador importante para la planeación y el control de las actividades de la empresa. Nos permite mantenernos en un mercado competitivo, puesto que disminuye la incertidumbre en los riesgos asumidos y otorga una mayor exactitud de los resultados finales del negocio. </a:t>
            </a:r>
          </a:p>
          <a:p>
            <a:pPr algn="ctr"/>
            <a:endParaRPr lang="es-MX" sz="1400" dirty="0">
              <a:latin typeface="Arial Narrow" pitchFamily="34" charset="0"/>
            </a:endParaRPr>
          </a:p>
          <a:p>
            <a:pPr algn="ctr"/>
            <a:r>
              <a:rPr lang="es-MX" sz="1400" dirty="0" smtClean="0">
                <a:latin typeface="Arial Narrow" pitchFamily="34" charset="0"/>
              </a:rPr>
              <a:t>El propósito del presupuesto es ayudar a determinar cuáles son las áreas fuertes o débiles de la empresa. </a:t>
            </a:r>
            <a:br>
              <a:rPr lang="es-MX" sz="1400" dirty="0" smtClean="0">
                <a:latin typeface="Arial Narrow" pitchFamily="34" charset="0"/>
              </a:rPr>
            </a:br>
            <a:r>
              <a:rPr lang="es-MX" sz="1400" dirty="0" smtClean="0">
                <a:latin typeface="Arial Narrow" pitchFamily="34" charset="0"/>
              </a:rPr>
              <a:t>El control presupuestal genera la coordinación interna de esfuerzos y recursos para la toma de decisiones.</a:t>
            </a:r>
            <a:br>
              <a:rPr lang="es-MX" sz="1400" dirty="0" smtClean="0">
                <a:latin typeface="Arial Narrow" pitchFamily="34" charset="0"/>
              </a:rPr>
            </a:br>
            <a:r>
              <a:rPr lang="es-MX" sz="1400" dirty="0" smtClean="0">
                <a:latin typeface="Arial Narrow" pitchFamily="34" charset="0"/>
              </a:rPr>
              <a:t>Planear y controlar las operaciones constituyen la esencia de la planeación de las utilidades y el presupuesto provee un cuadro integral de las operaciones como un todo. </a:t>
            </a:r>
          </a:p>
          <a:p>
            <a:pPr algn="ctr"/>
            <a:endParaRPr lang="es-MX" sz="1400" dirty="0" smtClean="0">
              <a:latin typeface="Arial Narrow" pitchFamily="34" charset="0"/>
            </a:endParaRPr>
          </a:p>
          <a:p>
            <a:pPr algn="ctr"/>
            <a:r>
              <a:rPr lang="es-MX" sz="1400" dirty="0" smtClean="0">
                <a:latin typeface="Arial Narrow" pitchFamily="34" charset="0"/>
              </a:rPr>
              <a:t>En base a lo anterior, puede definirse el presupuesto de facturación como los planes de acción, traducidos a términos monetarios, que la empresa tiene previsto llevar a cabo a lo largo del periodo económico determinado.</a:t>
            </a:r>
            <a:endParaRPr lang="es-MX" sz="1400" dirty="0">
              <a:latin typeface="Arial Narrow" pitchFamily="34" charset="0"/>
            </a:endParaRPr>
          </a:p>
          <a:p>
            <a:pPr algn="ctr"/>
            <a:endParaRPr lang="es-MX" sz="1400" dirty="0" smtClean="0">
              <a:latin typeface="Arial Narrow" pitchFamily="34" charset="0"/>
            </a:endParaRPr>
          </a:p>
          <a:p>
            <a:pPr algn="ctr"/>
            <a:r>
              <a:rPr lang="es-MX" sz="1400" dirty="0" smtClean="0">
                <a:latin typeface="Arial Narrow" pitchFamily="34" charset="0"/>
              </a:rPr>
              <a:t>En conclusión, debe permitir que se detecten los posibles problemas e </a:t>
            </a:r>
            <a:r>
              <a:rPr lang="es-MX" sz="1400" dirty="0">
                <a:latin typeface="Arial Narrow" pitchFamily="34" charset="0"/>
              </a:rPr>
              <a:t>i</a:t>
            </a:r>
            <a:r>
              <a:rPr lang="es-MX" sz="1400" dirty="0" smtClean="0">
                <a:latin typeface="Arial Narrow" pitchFamily="34" charset="0"/>
              </a:rPr>
              <a:t>ncoherencias entre los objetivos y los planes de acción en las distintas unidades de negocio, para medir, coordinar e integrar el comportamiento futuro de las áreas de responsabilidad.</a:t>
            </a:r>
          </a:p>
          <a:p>
            <a:pPr algn="ctr"/>
            <a:endParaRPr lang="es-MX" sz="1400" dirty="0" smtClean="0">
              <a:latin typeface="Arial Narrow" pitchFamily="34" charset="0"/>
            </a:endParaRPr>
          </a:p>
        </p:txBody>
      </p:sp>
      <p:sp>
        <p:nvSpPr>
          <p:cNvPr id="4" name="3 CuadroTexto"/>
          <p:cNvSpPr txBox="1"/>
          <p:nvPr/>
        </p:nvSpPr>
        <p:spPr>
          <a:xfrm>
            <a:off x="971600" y="877777"/>
            <a:ext cx="7200800" cy="369332"/>
          </a:xfrm>
          <a:prstGeom prst="rect">
            <a:avLst/>
          </a:prstGeom>
          <a:noFill/>
        </p:spPr>
        <p:txBody>
          <a:bodyPr wrap="square" rtlCol="0">
            <a:spAutoFit/>
          </a:bodyPr>
          <a:lstStyle/>
          <a:p>
            <a:pPr algn="ctr"/>
            <a:r>
              <a:rPr lang="es-MX" b="1" dirty="0" smtClean="0"/>
              <a:t>INTRODUCCIÓN</a:t>
            </a:r>
            <a:endParaRPr lang="es-MX" b="1" dirty="0"/>
          </a:p>
        </p:txBody>
      </p:sp>
    </p:spTree>
    <p:extLst>
      <p:ext uri="{BB962C8B-B14F-4D97-AF65-F5344CB8AC3E}">
        <p14:creationId xmlns:p14="http://schemas.microsoft.com/office/powerpoint/2010/main" val="1907223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4806281"/>
          </a:xfrm>
        </p:spPr>
        <p:txBody>
          <a:bodyPr>
            <a:normAutofit lnSpcReduction="10000"/>
          </a:bodyPr>
          <a:lstStyle/>
          <a:p>
            <a:pPr algn="ctr"/>
            <a:endParaRPr lang="es-MX" sz="1600" dirty="0">
              <a:latin typeface="Arial Narrow" pitchFamily="34" charset="0"/>
            </a:endParaRPr>
          </a:p>
          <a:p>
            <a:pPr algn="ctr"/>
            <a:r>
              <a:rPr lang="es-MX" sz="1600" dirty="0" smtClean="0">
                <a:latin typeface="Arial Narrow" pitchFamily="34" charset="0"/>
              </a:rPr>
              <a:t> </a:t>
            </a:r>
          </a:p>
          <a:p>
            <a:pPr marL="0" indent="0"/>
            <a:r>
              <a:rPr lang="es-MX" sz="1600" dirty="0">
                <a:latin typeface="Arial Narrow" pitchFamily="34" charset="0"/>
              </a:rPr>
              <a:t>Ventajas que ofrece el presupuesto de facturación:</a:t>
            </a:r>
            <a:br>
              <a:rPr lang="es-MX" sz="1600" dirty="0">
                <a:latin typeface="Arial Narrow" pitchFamily="34" charset="0"/>
              </a:rPr>
            </a:br>
            <a:endParaRPr lang="es-MX" sz="1600" dirty="0">
              <a:latin typeface="Arial Narrow" pitchFamily="34" charset="0"/>
            </a:endParaRPr>
          </a:p>
          <a:p>
            <a:pPr>
              <a:buFont typeface="Arial" pitchFamily="34" charset="0"/>
              <a:buChar char="•"/>
            </a:pPr>
            <a:r>
              <a:rPr lang="es-MX" sz="1600" dirty="0">
                <a:latin typeface="Arial Narrow" pitchFamily="34" charset="0"/>
              </a:rPr>
              <a:t>Facilita la eficiencia y el control dentro de la </a:t>
            </a:r>
            <a:r>
              <a:rPr lang="es-MX" sz="1600" dirty="0" smtClean="0">
                <a:latin typeface="Arial Narrow" pitchFamily="34" charset="0"/>
              </a:rPr>
              <a:t>operación diaria</a:t>
            </a:r>
            <a:endParaRPr lang="es-MX" sz="1600" dirty="0">
              <a:latin typeface="Arial Narrow" pitchFamily="34" charset="0"/>
            </a:endParaRPr>
          </a:p>
          <a:p>
            <a:pPr>
              <a:buFont typeface="Arial" pitchFamily="34" charset="0"/>
              <a:buChar char="•"/>
            </a:pPr>
            <a:r>
              <a:rPr lang="es-MX" sz="1600" dirty="0">
                <a:latin typeface="Arial Narrow" pitchFamily="34" charset="0"/>
              </a:rPr>
              <a:t>Exige cooperación entre todos los departamentos de la empresa, motivando a la dirección a que se enfoque en definir los objetivos</a:t>
            </a:r>
          </a:p>
          <a:p>
            <a:pPr>
              <a:buFont typeface="Arial" pitchFamily="34" charset="0"/>
              <a:buChar char="•"/>
            </a:pPr>
            <a:r>
              <a:rPr lang="es-MX" sz="1600" dirty="0">
                <a:latin typeface="Arial Narrow" pitchFamily="34" charset="0"/>
              </a:rPr>
              <a:t>Promueve la estandarización y el control en el flujo de información</a:t>
            </a:r>
          </a:p>
          <a:p>
            <a:pPr>
              <a:buFont typeface="Arial" pitchFamily="34" charset="0"/>
              <a:buChar char="•"/>
            </a:pPr>
            <a:r>
              <a:rPr lang="es-MX" sz="1600" dirty="0">
                <a:latin typeface="Arial Narrow" pitchFamily="34" charset="0"/>
              </a:rPr>
              <a:t>Reduce la incertidumbre</a:t>
            </a:r>
          </a:p>
          <a:p>
            <a:pPr algn="ctr"/>
            <a:endParaRPr lang="es-MX" sz="1600" dirty="0">
              <a:latin typeface="Arial Narrow" pitchFamily="34" charset="0"/>
            </a:endParaRPr>
          </a:p>
          <a:p>
            <a:r>
              <a:rPr lang="es-MX" sz="1600" dirty="0" smtClean="0">
                <a:latin typeface="Arial Narrow" pitchFamily="34" charset="0"/>
              </a:rPr>
              <a:t>Finalidades del presupuesto de facturación:</a:t>
            </a:r>
          </a:p>
          <a:p>
            <a:pPr algn="ctr"/>
            <a:endParaRPr lang="es-MX" sz="1600" dirty="0">
              <a:latin typeface="Arial Narrow" pitchFamily="34" charset="0"/>
            </a:endParaRPr>
          </a:p>
          <a:p>
            <a:pPr>
              <a:buFont typeface="Arial" pitchFamily="34" charset="0"/>
              <a:buChar char="•"/>
            </a:pPr>
            <a:r>
              <a:rPr lang="es-MX" sz="1600" dirty="0" smtClean="0">
                <a:latin typeface="Arial Narrow" pitchFamily="34" charset="0"/>
              </a:rPr>
              <a:t>Planear resultados de la organización en términos monetarios</a:t>
            </a:r>
          </a:p>
          <a:p>
            <a:pPr>
              <a:buFont typeface="Arial" pitchFamily="34" charset="0"/>
              <a:buChar char="•"/>
            </a:pPr>
            <a:r>
              <a:rPr lang="es-MX" sz="1600" dirty="0" smtClean="0">
                <a:latin typeface="Arial Narrow" pitchFamily="34" charset="0"/>
              </a:rPr>
              <a:t>Llevar un control del manejo del ingreso </a:t>
            </a:r>
            <a:r>
              <a:rPr lang="es-MX" sz="1600" dirty="0" smtClean="0">
                <a:latin typeface="Arial Narrow" pitchFamily="34" charset="0"/>
              </a:rPr>
              <a:t>y el egreso en </a:t>
            </a:r>
            <a:r>
              <a:rPr lang="es-MX" sz="1600" dirty="0" smtClean="0">
                <a:latin typeface="Arial Narrow" pitchFamily="34" charset="0"/>
              </a:rPr>
              <a:t>la organización</a:t>
            </a:r>
          </a:p>
          <a:p>
            <a:pPr>
              <a:buFont typeface="Arial" pitchFamily="34" charset="0"/>
              <a:buChar char="•"/>
            </a:pPr>
            <a:r>
              <a:rPr lang="es-MX" sz="1600" dirty="0" smtClean="0">
                <a:latin typeface="Arial Narrow" pitchFamily="34" charset="0"/>
              </a:rPr>
              <a:t>Lograr los resultados deseados en la operación dentro del periodo definido</a:t>
            </a:r>
          </a:p>
          <a:p>
            <a:pPr>
              <a:buFont typeface="Arial" pitchFamily="34" charset="0"/>
              <a:buChar char="•"/>
            </a:pPr>
            <a:r>
              <a:rPr lang="es-MX" sz="1600" dirty="0" smtClean="0">
                <a:latin typeface="Arial Narrow" pitchFamily="34" charset="0"/>
              </a:rPr>
              <a:t>Es un vehículo de comunicación de los objetivos de la alta dirección hacia los diferentes niveles operativos y administrativos del negocio</a:t>
            </a:r>
          </a:p>
          <a:p>
            <a:pPr>
              <a:buFont typeface="Arial" pitchFamily="34" charset="0"/>
              <a:buChar char="•"/>
            </a:pPr>
            <a:endParaRPr lang="es-MX" sz="1600" dirty="0">
              <a:latin typeface="Arial Narrow" pitchFamily="34" charset="0"/>
            </a:endParaRPr>
          </a:p>
          <a:p>
            <a:pPr>
              <a:buFont typeface="Arial" pitchFamily="34" charset="0"/>
              <a:buChar char="•"/>
            </a:pPr>
            <a:endParaRPr lang="es-MX" sz="1600" dirty="0" smtClean="0">
              <a:latin typeface="Arial Narrow" pitchFamily="34" charset="0"/>
            </a:endParaRPr>
          </a:p>
          <a:p>
            <a:pPr>
              <a:buFont typeface="Arial" pitchFamily="34" charset="0"/>
              <a:buChar char="•"/>
            </a:pPr>
            <a:endParaRPr lang="es-MX" sz="1600" dirty="0" smtClean="0">
              <a:latin typeface="Arial Narrow" pitchFamily="34" charset="0"/>
            </a:endParaRPr>
          </a:p>
          <a:p>
            <a:pPr>
              <a:buFont typeface="Arial" pitchFamily="34" charset="0"/>
              <a:buChar char="•"/>
            </a:pPr>
            <a:endParaRPr lang="es-MX" sz="1600" dirty="0" smtClean="0">
              <a:latin typeface="Arial Narrow" pitchFamily="34" charset="0"/>
            </a:endParaRPr>
          </a:p>
          <a:p>
            <a:pPr algn="ctr"/>
            <a:endParaRPr lang="es-MX" sz="1600" dirty="0" smtClean="0">
              <a:latin typeface="Arial Narrow" pitchFamily="34" charset="0"/>
            </a:endParaRPr>
          </a:p>
          <a:p>
            <a:pPr algn="ctr"/>
            <a:endParaRPr lang="es-MX" sz="1600" dirty="0">
              <a:latin typeface="Arial Narrow" pitchFamily="34" charset="0"/>
            </a:endParaRPr>
          </a:p>
          <a:p>
            <a:pPr algn="ctr"/>
            <a:endParaRPr lang="es-MX" sz="1600" dirty="0">
              <a:latin typeface="Arial Narrow" pitchFamily="34" charset="0"/>
            </a:endParaRPr>
          </a:p>
        </p:txBody>
      </p:sp>
      <p:sp>
        <p:nvSpPr>
          <p:cNvPr id="4" name="3 CuadroTexto"/>
          <p:cNvSpPr txBox="1"/>
          <p:nvPr/>
        </p:nvSpPr>
        <p:spPr>
          <a:xfrm>
            <a:off x="971600" y="877777"/>
            <a:ext cx="7200800" cy="369332"/>
          </a:xfrm>
          <a:prstGeom prst="rect">
            <a:avLst/>
          </a:prstGeom>
          <a:noFill/>
        </p:spPr>
        <p:txBody>
          <a:bodyPr wrap="square" rtlCol="0">
            <a:spAutoFit/>
          </a:bodyPr>
          <a:lstStyle/>
          <a:p>
            <a:pPr algn="ctr"/>
            <a:r>
              <a:rPr lang="es-MX" b="1" dirty="0" smtClean="0"/>
              <a:t>VENTAJAS Y FINALIDADES DEL PRESUPUESTO DE FACTURACIÓN</a:t>
            </a:r>
            <a:endParaRPr lang="es-MX" b="1" dirty="0"/>
          </a:p>
        </p:txBody>
      </p:sp>
    </p:spTree>
    <p:extLst>
      <p:ext uri="{BB962C8B-B14F-4D97-AF65-F5344CB8AC3E}">
        <p14:creationId xmlns:p14="http://schemas.microsoft.com/office/powerpoint/2010/main" val="2632516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980728"/>
            <a:ext cx="8064896" cy="3323987"/>
          </a:xfrm>
          <a:prstGeom prst="rect">
            <a:avLst/>
          </a:prstGeom>
          <a:noFill/>
        </p:spPr>
        <p:txBody>
          <a:bodyPr wrap="square" rtlCol="0">
            <a:spAutoFit/>
          </a:bodyPr>
          <a:lstStyle/>
          <a:p>
            <a:pPr algn="just"/>
            <a:r>
              <a:rPr lang="es-MX" sz="1400" dirty="0" smtClean="0">
                <a:latin typeface="Arial Narrow" pitchFamily="34" charset="0"/>
              </a:rPr>
              <a:t>Cabe mencionar que en REMOSA ya se llevaba un </a:t>
            </a:r>
            <a:r>
              <a:rPr lang="es-MX" sz="1400" dirty="0" err="1" smtClean="0">
                <a:latin typeface="Arial Narrow" pitchFamily="34" charset="0"/>
              </a:rPr>
              <a:t>Scorecard</a:t>
            </a:r>
            <a:r>
              <a:rPr lang="es-MX" sz="1400" dirty="0" smtClean="0">
                <a:latin typeface="Arial Narrow" pitchFamily="34" charset="0"/>
              </a:rPr>
              <a:t> de facturación a nivel negocio, del cual se derivan las gráficas para realizar el análisis de la temporalidad y el comportamiento de las ventas. Sin embargo, para </a:t>
            </a:r>
            <a:r>
              <a:rPr lang="es-MX" sz="1400" dirty="0">
                <a:latin typeface="Arial Narrow" pitchFamily="34" charset="0"/>
              </a:rPr>
              <a:t>contar con un presupuesto de facturación más detallado y preciso se realizó un Scorecard para cada una de las líneas de productos que REMOSA maneja:</a:t>
            </a:r>
          </a:p>
          <a:p>
            <a:endParaRPr lang="es-MX" sz="1400" dirty="0">
              <a:latin typeface="Arial Narrow" pitchFamily="34" charset="0"/>
            </a:endParaRPr>
          </a:p>
          <a:p>
            <a:pPr>
              <a:buFont typeface="Arial" pitchFamily="34" charset="0"/>
              <a:buChar char="•"/>
            </a:pPr>
            <a:r>
              <a:rPr lang="es-MX" sz="1400" dirty="0">
                <a:latin typeface="Arial Narrow" pitchFamily="34" charset="0"/>
              </a:rPr>
              <a:t>Acumuladores</a:t>
            </a:r>
          </a:p>
          <a:p>
            <a:pPr>
              <a:buFont typeface="Arial" pitchFamily="34" charset="0"/>
              <a:buChar char="•"/>
            </a:pPr>
            <a:r>
              <a:rPr lang="es-MX" sz="1400" dirty="0">
                <a:latin typeface="Arial Narrow" pitchFamily="34" charset="0"/>
              </a:rPr>
              <a:t>Filtros</a:t>
            </a:r>
          </a:p>
          <a:p>
            <a:pPr>
              <a:buFont typeface="Arial" pitchFamily="34" charset="0"/>
              <a:buChar char="•"/>
            </a:pPr>
            <a:r>
              <a:rPr lang="es-MX" sz="1400" dirty="0">
                <a:latin typeface="Arial Narrow" pitchFamily="34" charset="0"/>
              </a:rPr>
              <a:t>Lubricantes</a:t>
            </a:r>
          </a:p>
          <a:p>
            <a:pPr>
              <a:buFont typeface="Arial" pitchFamily="34" charset="0"/>
              <a:buChar char="•"/>
            </a:pPr>
            <a:r>
              <a:rPr lang="es-MX" sz="1400" dirty="0">
                <a:latin typeface="Arial Narrow" pitchFamily="34" charset="0"/>
              </a:rPr>
              <a:t>Motobaterías</a:t>
            </a:r>
          </a:p>
          <a:p>
            <a:pPr>
              <a:buFont typeface="Arial" pitchFamily="34" charset="0"/>
              <a:buChar char="•"/>
            </a:pPr>
            <a:r>
              <a:rPr lang="es-MX" sz="1400" dirty="0">
                <a:latin typeface="Arial Narrow" pitchFamily="34" charset="0"/>
              </a:rPr>
              <a:t>Refacciones</a:t>
            </a:r>
          </a:p>
          <a:p>
            <a:pPr>
              <a:buFont typeface="Arial" pitchFamily="34" charset="0"/>
              <a:buChar char="•"/>
            </a:pPr>
            <a:endParaRPr lang="es-MX" sz="1400" dirty="0">
              <a:latin typeface="Arial Narrow" pitchFamily="34" charset="0"/>
            </a:endParaRPr>
          </a:p>
          <a:p>
            <a:pPr algn="just"/>
            <a:r>
              <a:rPr lang="es-MX" sz="1400" dirty="0">
                <a:latin typeface="Arial Narrow" pitchFamily="34" charset="0"/>
              </a:rPr>
              <a:t>Los objetivos de cada uno de los presupuestos se determinaron mediante el </a:t>
            </a:r>
            <a:r>
              <a:rPr lang="es-MX" sz="1400" dirty="0" smtClean="0">
                <a:latin typeface="Arial Narrow" pitchFamily="34" charset="0"/>
              </a:rPr>
              <a:t>cálculo del precio </a:t>
            </a:r>
            <a:r>
              <a:rPr lang="es-MX" sz="1400" dirty="0">
                <a:latin typeface="Arial Narrow" pitchFamily="34" charset="0"/>
              </a:rPr>
              <a:t>promedio de cada uno de ellos, de esta manera podemos contar con un control más específico de cada línea y en base a estos desarrollar el Scorecard de facturación global del negocio.</a:t>
            </a:r>
          </a:p>
          <a:p>
            <a:endParaRPr lang="es-MX" sz="1400" dirty="0"/>
          </a:p>
        </p:txBody>
      </p:sp>
      <p:pic>
        <p:nvPicPr>
          <p:cNvPr id="5" name="4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168" y="3925122"/>
            <a:ext cx="2232248" cy="1751092"/>
          </a:xfrm>
          <a:prstGeom prst="rect">
            <a:avLst/>
          </a:prstGeom>
        </p:spPr>
      </p:pic>
      <p:sp>
        <p:nvSpPr>
          <p:cNvPr id="6" name="5 CuadroTexto"/>
          <p:cNvSpPr txBox="1"/>
          <p:nvPr/>
        </p:nvSpPr>
        <p:spPr>
          <a:xfrm>
            <a:off x="539552" y="5134689"/>
            <a:ext cx="5328592" cy="738664"/>
          </a:xfrm>
          <a:prstGeom prst="rect">
            <a:avLst/>
          </a:prstGeom>
          <a:noFill/>
        </p:spPr>
        <p:txBody>
          <a:bodyPr wrap="square" rtlCol="0">
            <a:spAutoFit/>
          </a:bodyPr>
          <a:lstStyle/>
          <a:p>
            <a:r>
              <a:rPr lang="es-MX" sz="1400" dirty="0" smtClean="0">
                <a:latin typeface="Arial Narrow" pitchFamily="34" charset="0"/>
              </a:rPr>
              <a:t>A continuación se </a:t>
            </a:r>
            <a:r>
              <a:rPr lang="es-MX" sz="1400" dirty="0" smtClean="0">
                <a:latin typeface="Arial Narrow" pitchFamily="34" charset="0"/>
              </a:rPr>
              <a:t>presenta una de las gráficas con las cuales se realizó el análisis de los años anteriores y después se muestran evidencias de </a:t>
            </a:r>
            <a:r>
              <a:rPr lang="es-MX" sz="1400" dirty="0" smtClean="0">
                <a:latin typeface="Arial Narrow" pitchFamily="34" charset="0"/>
              </a:rPr>
              <a:t>los </a:t>
            </a:r>
            <a:r>
              <a:rPr lang="es-MX" sz="1400" dirty="0" smtClean="0">
                <a:latin typeface="Arial Narrow" pitchFamily="34" charset="0"/>
              </a:rPr>
              <a:t>Scorecards </a:t>
            </a:r>
            <a:r>
              <a:rPr lang="es-MX" sz="1400" dirty="0" smtClean="0">
                <a:latin typeface="Arial Narrow" pitchFamily="34" charset="0"/>
              </a:rPr>
              <a:t>de facturación de cada una de las líneas antes mencionadas:</a:t>
            </a:r>
            <a:endParaRPr lang="es-MX" sz="1400" dirty="0">
              <a:latin typeface="Arial Narrow" pitchFamily="34" charset="0"/>
            </a:endParaRPr>
          </a:p>
        </p:txBody>
      </p:sp>
    </p:spTree>
    <p:extLst>
      <p:ext uri="{BB962C8B-B14F-4D97-AF65-F5344CB8AC3E}">
        <p14:creationId xmlns:p14="http://schemas.microsoft.com/office/powerpoint/2010/main" val="829316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3 Gráfico"/>
          <p:cNvGraphicFramePr>
            <a:graphicFrameLocks/>
          </p:cNvGraphicFramePr>
          <p:nvPr>
            <p:extLst>
              <p:ext uri="{D42A27DB-BD31-4B8C-83A1-F6EECF244321}">
                <p14:modId xmlns:p14="http://schemas.microsoft.com/office/powerpoint/2010/main" val="4204451754"/>
              </p:ext>
            </p:extLst>
          </p:nvPr>
        </p:nvGraphicFramePr>
        <p:xfrm>
          <a:off x="251520" y="2348880"/>
          <a:ext cx="8640960" cy="3600400"/>
        </p:xfrm>
        <a:graphic>
          <a:graphicData uri="http://schemas.openxmlformats.org/drawingml/2006/chart">
            <c:chart xmlns:c="http://schemas.openxmlformats.org/drawingml/2006/chart" xmlns:r="http://schemas.openxmlformats.org/officeDocument/2006/relationships" r:id="rId2"/>
          </a:graphicData>
        </a:graphic>
      </p:graphicFrame>
      <p:sp>
        <p:nvSpPr>
          <p:cNvPr id="4" name="3 CuadroTexto"/>
          <p:cNvSpPr txBox="1"/>
          <p:nvPr/>
        </p:nvSpPr>
        <p:spPr>
          <a:xfrm>
            <a:off x="975693" y="575930"/>
            <a:ext cx="7200800" cy="646331"/>
          </a:xfrm>
          <a:prstGeom prst="rect">
            <a:avLst/>
          </a:prstGeom>
          <a:noFill/>
        </p:spPr>
        <p:txBody>
          <a:bodyPr wrap="square" rtlCol="0">
            <a:spAutoFit/>
          </a:bodyPr>
          <a:lstStyle/>
          <a:p>
            <a:pPr algn="ctr"/>
            <a:r>
              <a:rPr lang="es-MX" b="1" dirty="0" smtClean="0"/>
              <a:t>COMPORTAMIENTO DE LOS RESULTADOS DE FACTURACIÓN GLOBAL </a:t>
            </a:r>
            <a:br>
              <a:rPr lang="es-MX" b="1" dirty="0" smtClean="0"/>
            </a:br>
            <a:r>
              <a:rPr lang="es-MX" b="1" dirty="0" smtClean="0"/>
              <a:t>AÑO FISCAL 2015 - 2016 </a:t>
            </a:r>
            <a:endParaRPr lang="es-MX" b="1" dirty="0"/>
          </a:p>
        </p:txBody>
      </p:sp>
      <p:sp>
        <p:nvSpPr>
          <p:cNvPr id="2" name="1 CuadroTexto"/>
          <p:cNvSpPr txBox="1"/>
          <p:nvPr/>
        </p:nvSpPr>
        <p:spPr>
          <a:xfrm>
            <a:off x="255613" y="1206044"/>
            <a:ext cx="8640960" cy="1169551"/>
          </a:xfrm>
          <a:prstGeom prst="rect">
            <a:avLst/>
          </a:prstGeom>
          <a:noFill/>
        </p:spPr>
        <p:txBody>
          <a:bodyPr wrap="square" rtlCol="0">
            <a:spAutoFit/>
          </a:bodyPr>
          <a:lstStyle/>
          <a:p>
            <a:pPr algn="just"/>
            <a:r>
              <a:rPr lang="es-MX" sz="1400" dirty="0" smtClean="0">
                <a:latin typeface="Arial Narrow" pitchFamily="34" charset="0"/>
              </a:rPr>
              <a:t>Para poder asignar los objetivos del año en curso se tomaron en cuenta los resultados de los 3 años anteriores, </a:t>
            </a:r>
            <a:r>
              <a:rPr lang="es-MX" sz="1400" dirty="0" smtClean="0">
                <a:latin typeface="Arial Narrow" pitchFamily="34" charset="0"/>
              </a:rPr>
              <a:t>la anterior </a:t>
            </a:r>
            <a:r>
              <a:rPr lang="es-MX" sz="1400" dirty="0" smtClean="0">
                <a:latin typeface="Arial Narrow" pitchFamily="34" charset="0"/>
              </a:rPr>
              <a:t>para </a:t>
            </a:r>
            <a:r>
              <a:rPr lang="es-MX" sz="1400" dirty="0" smtClean="0">
                <a:latin typeface="Arial Narrow" pitchFamily="34" charset="0"/>
              </a:rPr>
              <a:t>poder contar con una visión más clara de varía el mercado. Un punto importante para determinar los meses altos y bajos del año es identificar la temporalidad de las ventas. De esta forma, los objetivos del nuevo </a:t>
            </a:r>
            <a:r>
              <a:rPr lang="es-MX" sz="1400" dirty="0" err="1" smtClean="0">
                <a:latin typeface="Arial Narrow" pitchFamily="34" charset="0"/>
              </a:rPr>
              <a:t>scorecard</a:t>
            </a:r>
            <a:r>
              <a:rPr lang="es-MX" sz="1400" dirty="0" smtClean="0">
                <a:latin typeface="Arial Narrow" pitchFamily="34" charset="0"/>
              </a:rPr>
              <a:t> serán factibles para cada mes. A continuación se muestra una gráfica con el comportamiento del año fiscal 2015 – 2016 donde se pueden apreciar de forma gráfica las temporadas más altas y bajas del mismo.</a:t>
            </a:r>
            <a:endParaRPr lang="es-MX" sz="1400" dirty="0">
              <a:latin typeface="Arial Narrow" pitchFamily="34" charset="0"/>
            </a:endParaRPr>
          </a:p>
        </p:txBody>
      </p:sp>
    </p:spTree>
    <p:extLst>
      <p:ext uri="{BB962C8B-B14F-4D97-AF65-F5344CB8AC3E}">
        <p14:creationId xmlns:p14="http://schemas.microsoft.com/office/powerpoint/2010/main" val="417100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971600" y="883316"/>
            <a:ext cx="7200800" cy="369332"/>
          </a:xfrm>
          <a:prstGeom prst="rect">
            <a:avLst/>
          </a:prstGeom>
          <a:noFill/>
        </p:spPr>
        <p:txBody>
          <a:bodyPr wrap="square" rtlCol="0">
            <a:spAutoFit/>
          </a:bodyPr>
          <a:lstStyle/>
          <a:p>
            <a:pPr algn="ctr"/>
            <a:r>
              <a:rPr lang="es-MX" b="1" dirty="0" smtClean="0"/>
              <a:t>EVIDENCIA SCORECARD </a:t>
            </a:r>
            <a:r>
              <a:rPr lang="es-MX" b="1" dirty="0" smtClean="0"/>
              <a:t>DE FACTURACIÓN DE ACUMULADORES LTH</a:t>
            </a:r>
            <a:endParaRPr lang="es-MX" b="1"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54" t="50000" r="950" b="19027"/>
          <a:stretch/>
        </p:blipFill>
        <p:spPr bwMode="auto">
          <a:xfrm>
            <a:off x="251520" y="1844824"/>
            <a:ext cx="864096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524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38" t="50000" r="22165" b="19976"/>
          <a:stretch/>
        </p:blipFill>
        <p:spPr bwMode="auto">
          <a:xfrm>
            <a:off x="251520" y="1949488"/>
            <a:ext cx="8558311" cy="2991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971600" y="883316"/>
            <a:ext cx="7200800" cy="369332"/>
          </a:xfrm>
          <a:prstGeom prst="rect">
            <a:avLst/>
          </a:prstGeom>
          <a:noFill/>
        </p:spPr>
        <p:txBody>
          <a:bodyPr wrap="square" rtlCol="0">
            <a:spAutoFit/>
          </a:bodyPr>
          <a:lstStyle/>
          <a:p>
            <a:pPr algn="ctr"/>
            <a:r>
              <a:rPr lang="es-MX" b="1" dirty="0" smtClean="0"/>
              <a:t>EVIDENCIA SCORECARD </a:t>
            </a:r>
            <a:r>
              <a:rPr lang="es-MX" b="1" dirty="0" smtClean="0"/>
              <a:t>DE FACTURACIÓN DE FILTROS LTH</a:t>
            </a:r>
            <a:endParaRPr lang="es-MX" b="1" dirty="0"/>
          </a:p>
        </p:txBody>
      </p:sp>
    </p:spTree>
    <p:extLst>
      <p:ext uri="{BB962C8B-B14F-4D97-AF65-F5344CB8AC3E}">
        <p14:creationId xmlns:p14="http://schemas.microsoft.com/office/powerpoint/2010/main" val="2861694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964833" y="883316"/>
            <a:ext cx="7200800" cy="369332"/>
          </a:xfrm>
          <a:prstGeom prst="rect">
            <a:avLst/>
          </a:prstGeom>
          <a:noFill/>
        </p:spPr>
        <p:txBody>
          <a:bodyPr wrap="square" rtlCol="0">
            <a:spAutoFit/>
          </a:bodyPr>
          <a:lstStyle/>
          <a:p>
            <a:pPr algn="ctr"/>
            <a:r>
              <a:rPr lang="es-MX" b="1" dirty="0" smtClean="0"/>
              <a:t>EVIDENCIA SCORECARD </a:t>
            </a:r>
            <a:r>
              <a:rPr lang="es-MX" b="1" dirty="0" smtClean="0"/>
              <a:t>DE FACTURACIÓN DE LUBRICANTES LTH</a:t>
            </a:r>
            <a:endParaRPr lang="es-MX" b="1"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23" t="51610" r="1299" b="17801"/>
          <a:stretch/>
        </p:blipFill>
        <p:spPr bwMode="auto">
          <a:xfrm>
            <a:off x="179512" y="1988840"/>
            <a:ext cx="871296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132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971600" y="883316"/>
            <a:ext cx="7200800" cy="369332"/>
          </a:xfrm>
          <a:prstGeom prst="rect">
            <a:avLst/>
          </a:prstGeom>
          <a:noFill/>
        </p:spPr>
        <p:txBody>
          <a:bodyPr wrap="square" rtlCol="0">
            <a:spAutoFit/>
          </a:bodyPr>
          <a:lstStyle/>
          <a:p>
            <a:pPr algn="ctr"/>
            <a:r>
              <a:rPr lang="es-MX" b="1" dirty="0" smtClean="0"/>
              <a:t>EVIDENCIA SCORECARD </a:t>
            </a:r>
            <a:r>
              <a:rPr lang="es-MX" b="1" dirty="0" smtClean="0"/>
              <a:t>DE FACTURACIÓN DE MOTOBATERÍAS LTH</a:t>
            </a:r>
            <a:endParaRPr lang="es-MX" b="1"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11" t="51900" r="1299" b="17946"/>
          <a:stretch/>
        </p:blipFill>
        <p:spPr bwMode="auto">
          <a:xfrm>
            <a:off x="251518" y="1988840"/>
            <a:ext cx="8640959"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303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3962</TotalTime>
  <Words>666</Words>
  <Application>Microsoft Office PowerPoint</Application>
  <PresentationFormat>Presentación en pantalla (4:3)</PresentationFormat>
  <Paragraphs>57</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Act. 62 Definir presupuesto de facturación en pesos y documentarlos en Scorecard    Objetivo: Identificar el desempeño mínimo esperado del negocio que permita identificar áreas de oportunidad para la mejora de la rentabilidad del mismo.  Descripción: Una vez definido el presupuesto de facturación a nivel negocio, unidad de negocio y vendedor, darlos de alta en el Scorecard. Anexar Scorecard donde se pueda identificar los objetivos de cada mes del año a nivel negocio, unidad de negocio y vendedor.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por su Atención!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pmonk</dc:creator>
  <cp:lastModifiedBy>Centro Servicio</cp:lastModifiedBy>
  <cp:revision>202</cp:revision>
  <dcterms:created xsi:type="dcterms:W3CDTF">2013-02-07T01:20:31Z</dcterms:created>
  <dcterms:modified xsi:type="dcterms:W3CDTF">2017-01-24T20:54:08Z</dcterms:modified>
</cp:coreProperties>
</file>