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handoutMasterIdLst>
    <p:handoutMasterId r:id="rId17"/>
  </p:handoutMasterIdLst>
  <p:sldIdLst>
    <p:sldId id="256" r:id="rId3"/>
    <p:sldId id="260" r:id="rId4"/>
    <p:sldId id="264" r:id="rId5"/>
    <p:sldId id="265" r:id="rId6"/>
    <p:sldId id="266" r:id="rId7"/>
    <p:sldId id="271" r:id="rId8"/>
    <p:sldId id="272" r:id="rId9"/>
    <p:sldId id="273" r:id="rId10"/>
    <p:sldId id="267" r:id="rId11"/>
    <p:sldId id="274" r:id="rId12"/>
    <p:sldId id="269" r:id="rId13"/>
    <p:sldId id="268" r:id="rId14"/>
    <p:sldId id="270" r:id="rId15"/>
    <p:sldId id="261" r:id="rId16"/>
  </p:sldIdLst>
  <p:sldSz cx="12192000" cy="6858000"/>
  <p:notesSz cx="68580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0A81FF9F-3369-405D-BDFC-DF425F7AE582}" type="datetimeFigureOut">
              <a:rPr lang="es-ES" smtClean="0"/>
              <a:t>10/10/2016</a:t>
            </a:fld>
            <a:endParaRPr lang="es-E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51DDD314-C69D-47C1-9B85-EE3C6885D90B}" type="slidenum">
              <a:rPr lang="es-ES" smtClean="0"/>
              <a:t>‹#›</a:t>
            </a:fld>
            <a:endParaRPr lang="es-ES" dirty="0"/>
          </a:p>
        </p:txBody>
      </p:sp>
    </p:spTree>
    <p:extLst>
      <p:ext uri="{BB962C8B-B14F-4D97-AF65-F5344CB8AC3E}">
        <p14:creationId xmlns:p14="http://schemas.microsoft.com/office/powerpoint/2010/main" val="13358129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8903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02057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49581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518026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17350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36275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88113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9592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564298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4133176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175699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468099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21922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339750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4955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826153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4788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39987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400458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81893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90423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15372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EC71E7B-B6F8-4028-9CDB-6F2ABCC0388A}" type="slidenum">
              <a:rPr lang="es-ES" smtClean="0"/>
              <a:t>‹#›</a:t>
            </a:fld>
            <a:endParaRPr lang="es-E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5507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EC71E7B-B6F8-4028-9CDB-6F2ABCC0388A}" type="slidenum">
              <a:rPr lang="es-ES" smtClean="0"/>
              <a:t>‹#›</a:t>
            </a:fld>
            <a:endParaRPr lang="es-E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77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08401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223917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C45D-2DB3-4A89-B5D2-5B7373200C5E}" type="datetimeFigureOut">
              <a:rPr lang="es-ES" smtClean="0"/>
              <a:t>10/10/2016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EC71E7B-B6F8-4028-9CDB-6F2ABCC0388A}" type="slidenum">
              <a:rPr lang="es-ES" smtClean="0"/>
              <a:t>‹#›</a:t>
            </a:fld>
            <a:endParaRPr lang="es-ES" dirty="0"/>
          </a:p>
        </p:txBody>
      </p:sp>
    </p:spTree>
    <p:extLst>
      <p:ext uri="{BB962C8B-B14F-4D97-AF65-F5344CB8AC3E}">
        <p14:creationId xmlns:p14="http://schemas.microsoft.com/office/powerpoint/2010/main" val="37215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77C45D-2DB3-4A89-B5D2-5B7373200C5E}" type="datetimeFigureOut">
              <a:rPr lang="es-ES" smtClean="0"/>
              <a:t>10/10/2016</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EC71E7B-B6F8-4028-9CDB-6F2ABCC0388A}" type="slidenum">
              <a:rPr lang="es-ES" smtClean="0"/>
              <a:t>‹#›</a:t>
            </a:fld>
            <a:endParaRPr lang="es-ES" dirty="0"/>
          </a:p>
        </p:txBody>
      </p:sp>
    </p:spTree>
    <p:extLst>
      <p:ext uri="{BB962C8B-B14F-4D97-AF65-F5344CB8AC3E}">
        <p14:creationId xmlns:p14="http://schemas.microsoft.com/office/powerpoint/2010/main" val="329547245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77C45D-2DB3-4A89-B5D2-5B7373200C5E}" type="datetimeFigureOut">
              <a:rPr lang="es-ES" smtClean="0"/>
              <a:t>10/10/2016</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C71E7B-B6F8-4028-9CDB-6F2ABCC0388A}" type="slidenum">
              <a:rPr lang="es-ES" smtClean="0"/>
              <a:t>‹#›</a:t>
            </a:fld>
            <a:endParaRPr lang="es-ES" dirty="0"/>
          </a:p>
        </p:txBody>
      </p:sp>
    </p:spTree>
    <p:extLst>
      <p:ext uri="{BB962C8B-B14F-4D97-AF65-F5344CB8AC3E}">
        <p14:creationId xmlns:p14="http://schemas.microsoft.com/office/powerpoint/2010/main" val="269430544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3.jpeg"/><Relationship Id="rId7" Type="http://schemas.openxmlformats.org/officeDocument/2006/relationships/slide" Target="slide5.xml"/><Relationship Id="rId12" Type="http://schemas.openxmlformats.org/officeDocument/2006/relationships/slide" Target="slide1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hyperlink" Target="LTH%20-%20EDCII%20(Actualizaciones).m4v" TargetMode="Externa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hyperlink" Target="http://172.93.106.146/LTH/Login.aspx?ReturnUrl=/LTH/default.aspx"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961" y="1590635"/>
            <a:ext cx="5437187" cy="3127200"/>
          </a:xfrm>
          <a:prstGeom prst="rect">
            <a:avLst/>
          </a:prstGeom>
        </p:spPr>
      </p:pic>
      <p:pic>
        <p:nvPicPr>
          <p:cNvPr id="7" name="Picture 6"/>
          <p:cNvPicPr>
            <a:picLocks noChangeAspect="1"/>
          </p:cNvPicPr>
          <p:nvPr/>
        </p:nvPicPr>
        <p:blipFill>
          <a:blip r:embed="rId3"/>
          <a:stretch>
            <a:fillRect/>
          </a:stretch>
        </p:blipFill>
        <p:spPr>
          <a:xfrm>
            <a:off x="320675" y="5934075"/>
            <a:ext cx="1390650" cy="704850"/>
          </a:xfrm>
          <a:prstGeom prst="rect">
            <a:avLst/>
          </a:prstGeom>
        </p:spPr>
      </p:pic>
      <p:grpSp>
        <p:nvGrpSpPr>
          <p:cNvPr id="5" name="Group 4"/>
          <p:cNvGrpSpPr/>
          <p:nvPr/>
        </p:nvGrpSpPr>
        <p:grpSpPr>
          <a:xfrm>
            <a:off x="11607800" y="0"/>
            <a:ext cx="584200" cy="6858000"/>
            <a:chOff x="11607800" y="0"/>
            <a:chExt cx="584200" cy="6858000"/>
          </a:xfrm>
        </p:grpSpPr>
        <p:sp>
          <p:nvSpPr>
            <p:cNvPr id="6" name="Right Triangle 5"/>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ight Triangle 7"/>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3" name="Rectangle 2"/>
          <p:cNvSpPr/>
          <p:nvPr/>
        </p:nvSpPr>
        <p:spPr>
          <a:xfrm>
            <a:off x="2978222" y="4939973"/>
            <a:ext cx="6161815" cy="461665"/>
          </a:xfrm>
          <a:prstGeom prst="rect">
            <a:avLst/>
          </a:prstGeom>
          <a:noFill/>
          <a:ln>
            <a:noFill/>
          </a:ln>
          <a:effectLst>
            <a:outerShdw blurRad="50800" dist="38100" dir="5400000" algn="t" rotWithShape="0">
              <a:prstClr val="black">
                <a:alpha val="40000"/>
              </a:prstClr>
            </a:outerShdw>
          </a:effectLst>
        </p:spPr>
        <p:txBody>
          <a:bodyPr wrap="none" lIns="91440" tIns="45720" rIns="91440" bIns="45720">
            <a:spAutoFit/>
          </a:bodyPr>
          <a:lstStyle/>
          <a:p>
            <a:pPr algn="ctr"/>
            <a:r>
              <a:rPr 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CAPACITACIÓN NUEVA PLATAFORMA EDC-II</a:t>
            </a:r>
            <a:endParaRPr 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0126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pic>
        <p:nvPicPr>
          <p:cNvPr id="2" name="Picture 1"/>
          <p:cNvPicPr>
            <a:picLocks noChangeAspect="1"/>
          </p:cNvPicPr>
          <p:nvPr/>
        </p:nvPicPr>
        <p:blipFill>
          <a:blip r:embed="rId3"/>
          <a:stretch>
            <a:fillRect/>
          </a:stretch>
        </p:blipFill>
        <p:spPr>
          <a:xfrm>
            <a:off x="4185835" y="724488"/>
            <a:ext cx="5728290" cy="5562012"/>
          </a:xfrm>
          <a:prstGeom prst="rect">
            <a:avLst/>
          </a:prstGeom>
        </p:spPr>
      </p:pic>
      <p:sp>
        <p:nvSpPr>
          <p:cNvPr id="16" name="TextBox 15"/>
          <p:cNvSpPr txBox="1"/>
          <p:nvPr/>
        </p:nvSpPr>
        <p:spPr>
          <a:xfrm>
            <a:off x="637897" y="1528133"/>
            <a:ext cx="3113070" cy="4401205"/>
          </a:xfrm>
          <a:prstGeom prst="rect">
            <a:avLst/>
          </a:prstGeom>
          <a:noFill/>
        </p:spPr>
        <p:txBody>
          <a:bodyPr wrap="square" rtlCol="0">
            <a:spAutoFit/>
          </a:bodyPr>
          <a:lstStyle/>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Dar click en Ver Archivo para bajar los archivos evidencia. (Si la actividad no pasa dejar el status de </a:t>
            </a:r>
            <a:r>
              <a:rPr lang="es-MX" sz="1400" dirty="0">
                <a:solidFill>
                  <a:srgbClr val="FF0000"/>
                </a:solidFill>
              </a:rPr>
              <a:t>N</a:t>
            </a:r>
            <a:r>
              <a:rPr lang="es-MX" sz="1400" dirty="0" smtClean="0">
                <a:solidFill>
                  <a:srgbClr val="FF0000"/>
                </a:solidFill>
              </a:rPr>
              <a:t>o Aceptada</a:t>
            </a:r>
            <a:r>
              <a:rPr lang="es-MX" sz="1400" dirty="0" smtClean="0">
                <a:solidFill>
                  <a:srgbClr val="0070C0"/>
                </a:solidFill>
              </a:rPr>
              <a:t>)</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Dar comentarios de retroalimentación de ala actividad.</a:t>
            </a: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Pueden Adjuntar archivos de retroalimentación (Power point</a:t>
            </a:r>
            <a:r>
              <a:rPr lang="es-MX" sz="1400" dirty="0">
                <a:solidFill>
                  <a:srgbClr val="0070C0"/>
                </a:solidFill>
              </a:rPr>
              <a:t>,</a:t>
            </a:r>
            <a:r>
              <a:rPr lang="es-MX" sz="1400" dirty="0" smtClean="0">
                <a:solidFill>
                  <a:srgbClr val="0070C0"/>
                </a:solidFill>
              </a:rPr>
              <a:t> Excel, pdf etc.)</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Es obligatorio dar click en “Guardar”para terminar la evaluación de la actividad.</a:t>
            </a: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Regresar para salir de la pagina.</a:t>
            </a:r>
          </a:p>
        </p:txBody>
      </p:sp>
      <p:cxnSp>
        <p:nvCxnSpPr>
          <p:cNvPr id="19" name="Straight Arrow Connector 18"/>
          <p:cNvCxnSpPr/>
          <p:nvPr/>
        </p:nvCxnSpPr>
        <p:spPr>
          <a:xfrm flipV="1">
            <a:off x="3343012" y="1846182"/>
            <a:ext cx="927593" cy="794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 idx="1"/>
          </p:cNvCxnSpPr>
          <p:nvPr/>
        </p:nvCxnSpPr>
        <p:spPr>
          <a:xfrm>
            <a:off x="3481901" y="3429001"/>
            <a:ext cx="703934" cy="76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16680" y="4977080"/>
            <a:ext cx="753925" cy="1069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81901" y="2018245"/>
            <a:ext cx="753925" cy="32055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343012" y="3965825"/>
            <a:ext cx="927593" cy="405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911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ACTIVIDADES COMPLETADAS</a:t>
            </a:r>
          </a:p>
        </p:txBody>
      </p:sp>
      <p:sp>
        <p:nvSpPr>
          <p:cNvPr id="33" name="TextBox 32"/>
          <p:cNvSpPr txBox="1"/>
          <p:nvPr/>
        </p:nvSpPr>
        <p:spPr>
          <a:xfrm>
            <a:off x="2226667" y="805317"/>
            <a:ext cx="6537620"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detalle de las actividades que ya terminaron lo podrán consultar en el menú:</a:t>
            </a:r>
            <a:endParaRPr lang="es-ES" sz="1400" dirty="0">
              <a:solidFill>
                <a:srgbClr val="0070C0"/>
              </a:solidFill>
            </a:endParaRPr>
          </a:p>
        </p:txBody>
      </p:sp>
      <p:sp>
        <p:nvSpPr>
          <p:cNvPr id="27" name="TextBox 26"/>
          <p:cNvSpPr txBox="1"/>
          <p:nvPr/>
        </p:nvSpPr>
        <p:spPr>
          <a:xfrm>
            <a:off x="1402958" y="1992352"/>
            <a:ext cx="7860422" cy="738664"/>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Aquí aparecerán todas las actividades que han termino de su plan de desarrollo con el detalle de cada una de ellas al seleccionarlas, además podrán ver los archivos que cargaron en cada una de ellas (Esto solo aplica a partir de las actividades FY17)</a:t>
            </a:r>
            <a:endParaRPr lang="es-ES" sz="1400" dirty="0">
              <a:solidFill>
                <a:srgbClr val="0070C0"/>
              </a:solidFill>
            </a:endParaRPr>
          </a:p>
        </p:txBody>
      </p:sp>
      <p:sp>
        <p:nvSpPr>
          <p:cNvPr id="16" name="TextBox 15"/>
          <p:cNvSpPr txBox="1"/>
          <p:nvPr/>
        </p:nvSpPr>
        <p:spPr>
          <a:xfrm>
            <a:off x="4460909" y="6485036"/>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sp>
        <p:nvSpPr>
          <p:cNvPr id="18" name="Round Diagonal Corner Rectangle 17"/>
          <p:cNvSpPr/>
          <p:nvPr/>
        </p:nvSpPr>
        <p:spPr>
          <a:xfrm>
            <a:off x="3319184" y="1116218"/>
            <a:ext cx="2130229"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2" name="Picture 1"/>
          <p:cNvPicPr>
            <a:picLocks noChangeAspect="1"/>
          </p:cNvPicPr>
          <p:nvPr/>
        </p:nvPicPr>
        <p:blipFill>
          <a:blip r:embed="rId3"/>
          <a:stretch>
            <a:fillRect/>
          </a:stretch>
        </p:blipFill>
        <p:spPr>
          <a:xfrm>
            <a:off x="3543111" y="1181366"/>
            <a:ext cx="1644057" cy="400050"/>
          </a:xfrm>
          <a:prstGeom prst="rect">
            <a:avLst/>
          </a:prstGeom>
        </p:spPr>
      </p:pic>
      <p:pic>
        <p:nvPicPr>
          <p:cNvPr id="4" name="Picture 3"/>
          <p:cNvPicPr>
            <a:picLocks noChangeAspect="1"/>
          </p:cNvPicPr>
          <p:nvPr/>
        </p:nvPicPr>
        <p:blipFill>
          <a:blip r:embed="rId4"/>
          <a:stretch>
            <a:fillRect/>
          </a:stretch>
        </p:blipFill>
        <p:spPr>
          <a:xfrm>
            <a:off x="1800225" y="2731016"/>
            <a:ext cx="7065889" cy="3649160"/>
          </a:xfrm>
          <a:prstGeom prst="rect">
            <a:avLst/>
          </a:prstGeom>
        </p:spPr>
      </p:pic>
    </p:spTree>
    <p:extLst>
      <p:ext uri="{BB962C8B-B14F-4D97-AF65-F5344CB8AC3E}">
        <p14:creationId xmlns:p14="http://schemas.microsoft.com/office/powerpoint/2010/main" val="2576876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NIVEL DE PROFESIONALIZACIÓN</a:t>
            </a:r>
          </a:p>
        </p:txBody>
      </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nivel de profesionalización del Distribuidor se podrá consultar en el siguiente menú:</a:t>
            </a:r>
          </a:p>
        </p:txBody>
      </p:sp>
      <p:sp>
        <p:nvSpPr>
          <p:cNvPr id="27" name="TextBox 26"/>
          <p:cNvSpPr txBox="1"/>
          <p:nvPr/>
        </p:nvSpPr>
        <p:spPr>
          <a:xfrm>
            <a:off x="1389470" y="1784777"/>
            <a:ext cx="7968078" cy="1015663"/>
          </a:xfrm>
          <a:prstGeom prst="rect">
            <a:avLst/>
          </a:prstGeom>
          <a:noFill/>
        </p:spPr>
        <p:txBody>
          <a:bodyPr wrap="square" rtlCol="0">
            <a:spAutoFit/>
          </a:bodyPr>
          <a:lstStyle/>
          <a:p>
            <a:pPr marL="285750" indent="-285750">
              <a:buFont typeface="Arial" panose="020B0604020202020204" pitchFamily="34" charset="0"/>
              <a:buChar char="•"/>
            </a:pPr>
            <a:r>
              <a:rPr lang="es-MX" sz="1200" dirty="0" smtClean="0">
                <a:solidFill>
                  <a:srgbClr val="0070C0"/>
                </a:solidFill>
              </a:rPr>
              <a:t>En esta opción podrán ver el numero de actividades que tienen realizadas por nivel y cual es porcentaje de avance en cada uno de los niveles y pilares de actividades.</a:t>
            </a:r>
          </a:p>
          <a:p>
            <a:endParaRPr lang="es-MX" sz="1200" dirty="0" smtClean="0">
              <a:solidFill>
                <a:srgbClr val="0070C0"/>
              </a:solidFill>
            </a:endParaRPr>
          </a:p>
          <a:p>
            <a:pPr marL="285750" indent="-285750">
              <a:buFont typeface="Arial" panose="020B0604020202020204" pitchFamily="34" charset="0"/>
              <a:buChar char="•"/>
            </a:pPr>
            <a:r>
              <a:rPr lang="es-MX" sz="1200" dirty="0" smtClean="0">
                <a:solidFill>
                  <a:srgbClr val="0070C0"/>
                </a:solidFill>
              </a:rPr>
              <a:t>Así mismo podrán ver el nivel de profesionalización y el cual cambiara en automático cuando una actividad haya sido evaluada.</a:t>
            </a:r>
            <a:endParaRPr lang="es-ES" sz="1200" dirty="0">
              <a:solidFill>
                <a:srgbClr val="0070C0"/>
              </a:solidFill>
            </a:endParaRPr>
          </a:p>
        </p:txBody>
      </p:sp>
      <p:sp>
        <p:nvSpPr>
          <p:cNvPr id="16" name="TextBox 15"/>
          <p:cNvSpPr txBox="1"/>
          <p:nvPr/>
        </p:nvSpPr>
        <p:spPr>
          <a:xfrm>
            <a:off x="4844622" y="6366756"/>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sp>
        <p:nvSpPr>
          <p:cNvPr id="18" name="Round Diagonal Corner Rectangle 17"/>
          <p:cNvSpPr/>
          <p:nvPr/>
        </p:nvSpPr>
        <p:spPr>
          <a:xfrm>
            <a:off x="4320981" y="1208124"/>
            <a:ext cx="2105057" cy="473084"/>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19" name="Picture 18"/>
          <p:cNvPicPr>
            <a:picLocks noChangeAspect="1"/>
          </p:cNvPicPr>
          <p:nvPr/>
        </p:nvPicPr>
        <p:blipFill>
          <a:blip r:embed="rId3"/>
          <a:stretch>
            <a:fillRect/>
          </a:stretch>
        </p:blipFill>
        <p:spPr>
          <a:xfrm>
            <a:off x="4522872" y="1264537"/>
            <a:ext cx="1684440" cy="368783"/>
          </a:xfrm>
          <a:prstGeom prst="rect">
            <a:avLst/>
          </a:prstGeom>
        </p:spPr>
      </p:pic>
      <p:pic>
        <p:nvPicPr>
          <p:cNvPr id="4" name="Picture 3"/>
          <p:cNvPicPr>
            <a:picLocks noChangeAspect="1"/>
          </p:cNvPicPr>
          <p:nvPr/>
        </p:nvPicPr>
        <p:blipFill>
          <a:blip r:embed="rId4"/>
          <a:stretch>
            <a:fillRect/>
          </a:stretch>
        </p:blipFill>
        <p:spPr>
          <a:xfrm>
            <a:off x="1926502" y="2868469"/>
            <a:ext cx="7002994" cy="3486404"/>
          </a:xfrm>
          <a:prstGeom prst="rect">
            <a:avLst/>
          </a:prstGeom>
        </p:spPr>
      </p:pic>
    </p:spTree>
    <p:extLst>
      <p:ext uri="{BB962C8B-B14F-4D97-AF65-F5344CB8AC3E}">
        <p14:creationId xmlns:p14="http://schemas.microsoft.com/office/powerpoint/2010/main" val="114483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CATALOGO DE AUDITORIAS</a:t>
            </a:r>
          </a:p>
        </p:txBody>
      </p:sp>
      <p:sp>
        <p:nvSpPr>
          <p:cNvPr id="33" name="TextBox 32"/>
          <p:cNvSpPr txBox="1"/>
          <p:nvPr/>
        </p:nvSpPr>
        <p:spPr>
          <a:xfrm>
            <a:off x="2026960" y="819993"/>
            <a:ext cx="6805951"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El detalle de todas las auditorias que se les hayan realizado en el FY17 lo encontraran en el menú:</a:t>
            </a:r>
          </a:p>
        </p:txBody>
      </p:sp>
      <p:sp>
        <p:nvSpPr>
          <p:cNvPr id="27" name="TextBox 26"/>
          <p:cNvSpPr txBox="1"/>
          <p:nvPr/>
        </p:nvSpPr>
        <p:spPr>
          <a:xfrm>
            <a:off x="1809498" y="1863940"/>
            <a:ext cx="7240876"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En esta opción podrán ver el detalle de cada auditoria realizada y el nivel en el que se encontró el DC.</a:t>
            </a:r>
          </a:p>
        </p:txBody>
      </p:sp>
      <p:sp>
        <p:nvSpPr>
          <p:cNvPr id="18" name="Round Diagonal Corner Rectangle 17"/>
          <p:cNvSpPr/>
          <p:nvPr/>
        </p:nvSpPr>
        <p:spPr>
          <a:xfrm>
            <a:off x="4509987" y="1174151"/>
            <a:ext cx="2105057" cy="473084"/>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2" name="Picture 1"/>
          <p:cNvPicPr>
            <a:picLocks noChangeAspect="1"/>
          </p:cNvPicPr>
          <p:nvPr/>
        </p:nvPicPr>
        <p:blipFill>
          <a:blip r:embed="rId3"/>
          <a:stretch>
            <a:fillRect/>
          </a:stretch>
        </p:blipFill>
        <p:spPr>
          <a:xfrm>
            <a:off x="4871952" y="1191618"/>
            <a:ext cx="1381125" cy="438150"/>
          </a:xfrm>
          <a:prstGeom prst="rect">
            <a:avLst/>
          </a:prstGeom>
        </p:spPr>
      </p:pic>
      <p:pic>
        <p:nvPicPr>
          <p:cNvPr id="6" name="Picture 5"/>
          <p:cNvPicPr>
            <a:picLocks noChangeAspect="1"/>
          </p:cNvPicPr>
          <p:nvPr/>
        </p:nvPicPr>
        <p:blipFill>
          <a:blip r:embed="rId4"/>
          <a:stretch>
            <a:fillRect/>
          </a:stretch>
        </p:blipFill>
        <p:spPr>
          <a:xfrm>
            <a:off x="790080" y="2524685"/>
            <a:ext cx="9279710" cy="3067799"/>
          </a:xfrm>
          <a:prstGeom prst="rect">
            <a:avLst/>
          </a:prstGeom>
        </p:spPr>
      </p:pic>
    </p:spTree>
    <p:extLst>
      <p:ext uri="{BB962C8B-B14F-4D97-AF65-F5344CB8AC3E}">
        <p14:creationId xmlns:p14="http://schemas.microsoft.com/office/powerpoint/2010/main" val="168772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STATUS EDCII</a:t>
            </a:r>
          </a:p>
        </p:txBody>
      </p:sp>
      <p:sp>
        <p:nvSpPr>
          <p:cNvPr id="2" name="TextBox 1"/>
          <p:cNvSpPr txBox="1"/>
          <p:nvPr/>
        </p:nvSpPr>
        <p:spPr>
          <a:xfrm>
            <a:off x="1711325" y="1073971"/>
            <a:ext cx="7607336" cy="5078313"/>
          </a:xfrm>
          <a:prstGeom prst="rect">
            <a:avLst/>
          </a:prstGeom>
          <a:noFill/>
        </p:spPr>
        <p:txBody>
          <a:bodyPr wrap="square" rtlCol="0">
            <a:spAutoFit/>
          </a:bodyPr>
          <a:lstStyle/>
          <a:p>
            <a:pPr marL="285750" indent="-285750">
              <a:buFont typeface="Arial" panose="020B0604020202020204" pitchFamily="34" charset="0"/>
              <a:buChar char="•"/>
            </a:pPr>
            <a:r>
              <a:rPr lang="es-MX" dirty="0" smtClean="0">
                <a:solidFill>
                  <a:srgbClr val="0070C0"/>
                </a:solidFill>
              </a:rPr>
              <a:t>A partir del mes de Octubre FY17 solo se usara la nueva plataforma EDCII.</a:t>
            </a:r>
          </a:p>
          <a:p>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A partir de Octubre ya no se cargaran actividades en la Universidad LTH.</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Se cargaran en la nueva plataforma los saldos de actividades terminadas y por hacer así como el nivel de profesionalización al corte del 30 de septiembre 2016.</a:t>
            </a:r>
          </a:p>
          <a:p>
            <a:endParaRPr lang="es-MX" dirty="0">
              <a:solidFill>
                <a:srgbClr val="0070C0"/>
              </a:solidFill>
            </a:endParaRPr>
          </a:p>
          <a:p>
            <a:pPr marL="285750" indent="-285750">
              <a:buFont typeface="Arial" panose="020B0604020202020204" pitchFamily="34" charset="0"/>
              <a:buChar char="•"/>
            </a:pPr>
            <a:r>
              <a:rPr lang="es-MX" dirty="0">
                <a:solidFill>
                  <a:srgbClr val="0070C0"/>
                </a:solidFill>
              </a:rPr>
              <a:t>La carga de actividades se reanudara a partir de la </a:t>
            </a:r>
            <a:r>
              <a:rPr lang="es-MX" dirty="0" smtClean="0">
                <a:solidFill>
                  <a:srgbClr val="0070C0"/>
                </a:solidFill>
              </a:rPr>
              <a:t>3da </a:t>
            </a:r>
            <a:r>
              <a:rPr lang="es-MX" dirty="0">
                <a:solidFill>
                  <a:srgbClr val="0070C0"/>
                </a:solidFill>
              </a:rPr>
              <a:t>semana de octubre dentro de la nueva plataforma EDC-II</a:t>
            </a:r>
            <a:r>
              <a:rPr lang="es-MX" dirty="0" smtClean="0">
                <a:solidFill>
                  <a:srgbClr val="0070C0"/>
                </a:solidFill>
              </a:rPr>
              <a:t>.</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a:solidFill>
                  <a:srgbClr val="0070C0"/>
                </a:solidFill>
              </a:rPr>
              <a:t>La </a:t>
            </a:r>
            <a:r>
              <a:rPr lang="es-MX" dirty="0" smtClean="0">
                <a:solidFill>
                  <a:srgbClr val="0070C0"/>
                </a:solidFill>
              </a:rPr>
              <a:t>consulta </a:t>
            </a:r>
            <a:r>
              <a:rPr lang="es-MX" dirty="0">
                <a:solidFill>
                  <a:srgbClr val="0070C0"/>
                </a:solidFill>
              </a:rPr>
              <a:t>de </a:t>
            </a:r>
            <a:r>
              <a:rPr lang="es-MX" dirty="0" smtClean="0">
                <a:solidFill>
                  <a:srgbClr val="0070C0"/>
                </a:solidFill>
              </a:rPr>
              <a:t>nivel de profesionalización </a:t>
            </a:r>
            <a:r>
              <a:rPr lang="es-MX" dirty="0">
                <a:solidFill>
                  <a:srgbClr val="0070C0"/>
                </a:solidFill>
              </a:rPr>
              <a:t>se </a:t>
            </a:r>
            <a:r>
              <a:rPr lang="es-MX" dirty="0" smtClean="0">
                <a:solidFill>
                  <a:srgbClr val="0070C0"/>
                </a:solidFill>
              </a:rPr>
              <a:t>realizara dentro </a:t>
            </a:r>
            <a:r>
              <a:rPr lang="es-MX" dirty="0">
                <a:solidFill>
                  <a:srgbClr val="0070C0"/>
                </a:solidFill>
              </a:rPr>
              <a:t>de la nueva plataforma EDC-II</a:t>
            </a:r>
            <a:r>
              <a:rPr lang="es-MX" dirty="0" smtClean="0">
                <a:solidFill>
                  <a:srgbClr val="0070C0"/>
                </a:solidFill>
              </a:rPr>
              <a:t>.</a:t>
            </a:r>
          </a:p>
          <a:p>
            <a:pPr marL="285750" indent="-285750">
              <a:buFont typeface="Arial" panose="020B0604020202020204" pitchFamily="34" charset="0"/>
              <a:buChar char="•"/>
            </a:pPr>
            <a:endParaRPr lang="es-MX" dirty="0">
              <a:solidFill>
                <a:srgbClr val="0070C0"/>
              </a:solidFill>
            </a:endParaRPr>
          </a:p>
          <a:p>
            <a:pPr marL="285750" indent="-285750">
              <a:buFont typeface="Arial" panose="020B0604020202020204" pitchFamily="34" charset="0"/>
              <a:buChar char="•"/>
            </a:pPr>
            <a:r>
              <a:rPr lang="es-MX" dirty="0" smtClean="0">
                <a:solidFill>
                  <a:srgbClr val="0070C0"/>
                </a:solidFill>
              </a:rPr>
              <a:t>En esta primera etapa iniciaremos operaciones únicamente con el EDC-II, a partir de la tercera semana de Octubre.</a:t>
            </a:r>
          </a:p>
        </p:txBody>
      </p:sp>
    </p:spTree>
    <p:extLst>
      <p:ext uri="{BB962C8B-B14F-4D97-AF65-F5344CB8AC3E}">
        <p14:creationId xmlns:p14="http://schemas.microsoft.com/office/powerpoint/2010/main" val="1090953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925" y="2450433"/>
            <a:ext cx="3020704" cy="173736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6" name="Round Diagonal Corner Rectangle 5">
            <a:hlinkClick r:id="rId4" action="ppaction://hlinkfile"/>
          </p:cNvPr>
          <p:cNvSpPr/>
          <p:nvPr/>
        </p:nvSpPr>
        <p:spPr>
          <a:xfrm>
            <a:off x="5406828" y="1720673"/>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VIDEO DE FUNCIONALIDAD</a:t>
            </a:r>
          </a:p>
        </p:txBody>
      </p:sp>
      <p:sp>
        <p:nvSpPr>
          <p:cNvPr id="20" name="Round Diagonal Corner Rectangle 19">
            <a:hlinkClick r:id="rId5" action="ppaction://hlinksldjump"/>
          </p:cNvPr>
          <p:cNvSpPr/>
          <p:nvPr/>
        </p:nvSpPr>
        <p:spPr>
          <a:xfrm>
            <a:off x="5406828" y="1215475"/>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DESCRIPCIÓN DE LA PLATAFORMA</a:t>
            </a:r>
          </a:p>
        </p:txBody>
      </p:sp>
      <p:sp>
        <p:nvSpPr>
          <p:cNvPr id="21" name="Round Diagonal Corner Rectangle 20">
            <a:hlinkClick r:id="rId6" action="ppaction://hlinksldjump"/>
          </p:cNvPr>
          <p:cNvSpPr/>
          <p:nvPr/>
        </p:nvSpPr>
        <p:spPr>
          <a:xfrm>
            <a:off x="5406828" y="2221106"/>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MENUS DE LA PLATAFORMA</a:t>
            </a:r>
          </a:p>
        </p:txBody>
      </p:sp>
      <p:sp>
        <p:nvSpPr>
          <p:cNvPr id="22" name="Round Diagonal Corner Rectangle 21">
            <a:hlinkClick r:id="rId7" action="ppaction://hlinksldjump"/>
          </p:cNvPr>
          <p:cNvSpPr/>
          <p:nvPr/>
        </p:nvSpPr>
        <p:spPr>
          <a:xfrm>
            <a:off x="5406828" y="2712935"/>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23" name="Round Diagonal Corner Rectangle 22">
            <a:hlinkClick r:id="rId8" action="ppaction://hlinksldjump"/>
          </p:cNvPr>
          <p:cNvSpPr/>
          <p:nvPr/>
        </p:nvSpPr>
        <p:spPr>
          <a:xfrm>
            <a:off x="5406828" y="3213368"/>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sp>
        <p:nvSpPr>
          <p:cNvPr id="25" name="Round Diagonal Corner Rectangle 24">
            <a:hlinkClick r:id="rId9" action="ppaction://hlinksldjump"/>
          </p:cNvPr>
          <p:cNvSpPr/>
          <p:nvPr/>
        </p:nvSpPr>
        <p:spPr>
          <a:xfrm>
            <a:off x="5406828" y="418983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NIVEL DE PROFESIONALIZACIÓN</a:t>
            </a:r>
          </a:p>
        </p:txBody>
      </p:sp>
      <p:sp>
        <p:nvSpPr>
          <p:cNvPr id="26" name="Round Diagonal Corner Rectangle 25">
            <a:hlinkClick r:id="rId10" action="ppaction://hlinksldjump"/>
          </p:cNvPr>
          <p:cNvSpPr/>
          <p:nvPr/>
        </p:nvSpPr>
        <p:spPr>
          <a:xfrm>
            <a:off x="5406828" y="4675653"/>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CATALOGO DE AUDITORIAS</a:t>
            </a:r>
          </a:p>
        </p:txBody>
      </p:sp>
      <p:sp>
        <p:nvSpPr>
          <p:cNvPr id="27" name="Round Diagonal Corner Rectangle 26">
            <a:hlinkClick r:id="rId11" action="ppaction://hlinksldjump"/>
          </p:cNvPr>
          <p:cNvSpPr/>
          <p:nvPr/>
        </p:nvSpPr>
        <p:spPr>
          <a:xfrm>
            <a:off x="5406828" y="5163514"/>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STATUS EDCII</a:t>
            </a:r>
          </a:p>
        </p:txBody>
      </p:sp>
      <p:sp>
        <p:nvSpPr>
          <p:cNvPr id="17" name="Round Diagonal Corner Rectangle 16">
            <a:hlinkClick r:id="rId12" action="ppaction://hlinksldjump"/>
          </p:cNvPr>
          <p:cNvSpPr/>
          <p:nvPr/>
        </p:nvSpPr>
        <p:spPr>
          <a:xfrm>
            <a:off x="5406828" y="3701978"/>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ACTIVIDADES COMPLETADAS</a:t>
            </a:r>
          </a:p>
        </p:txBody>
      </p:sp>
    </p:spTree>
    <p:extLst>
      <p:ext uri="{BB962C8B-B14F-4D97-AF65-F5344CB8AC3E}">
        <p14:creationId xmlns:p14="http://schemas.microsoft.com/office/powerpoint/2010/main" val="98150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animBg="1"/>
      <p:bldP spid="22" grpId="0" animBg="1"/>
      <p:bldP spid="23" grpId="0" animBg="1"/>
      <p:bldP spid="25" grpId="0" animBg="1"/>
      <p:bldP spid="26" grpId="0" animBg="1"/>
      <p:bldP spid="27"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DESCRIPCIÓN DE LA PLATAFORMA</a:t>
            </a:r>
          </a:p>
        </p:txBody>
      </p:sp>
      <p:pic>
        <p:nvPicPr>
          <p:cNvPr id="2" name="Picture 1">
            <a:hlinkClick r:id="rId3"/>
          </p:cNvPr>
          <p:cNvPicPr>
            <a:picLocks noChangeAspect="1"/>
          </p:cNvPicPr>
          <p:nvPr/>
        </p:nvPicPr>
        <p:blipFill>
          <a:blip r:embed="rId4"/>
          <a:stretch>
            <a:fillRect/>
          </a:stretch>
        </p:blipFill>
        <p:spPr>
          <a:xfrm>
            <a:off x="899418" y="3408489"/>
            <a:ext cx="4063000" cy="1981069"/>
          </a:xfrm>
          <a:prstGeom prst="rect">
            <a:avLst/>
          </a:prstGeom>
          <a:ln>
            <a:solidFill>
              <a:srgbClr val="0070C0"/>
            </a:solidFill>
          </a:ln>
        </p:spPr>
      </p:pic>
      <p:sp>
        <p:nvSpPr>
          <p:cNvPr id="9" name="TextBox 8"/>
          <p:cNvSpPr txBox="1"/>
          <p:nvPr/>
        </p:nvSpPr>
        <p:spPr>
          <a:xfrm>
            <a:off x="5146124" y="1384043"/>
            <a:ext cx="5040610" cy="3970318"/>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t>Se accederá a la plataforma de Universidad LTH y plataforma EDC-II desde un solo Username y Password.</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Ambas plataformas se independizan, esto quiere decir el EDCII ya no depende en lo absoluto de la Universidad.</a:t>
            </a:r>
          </a:p>
          <a:p>
            <a:pPr marL="285750" indent="-285750">
              <a:buFont typeface="Arial" panose="020B0604020202020204" pitchFamily="34" charset="0"/>
              <a:buChar char="•"/>
            </a:pPr>
            <a:endParaRPr lang="es-MX" sz="1400" dirty="0" smtClean="0"/>
          </a:p>
          <a:p>
            <a:pPr marL="285750" indent="-285750">
              <a:buFont typeface="Arial" panose="020B0604020202020204" pitchFamily="34" charset="0"/>
              <a:buChar char="•"/>
            </a:pPr>
            <a:r>
              <a:rPr lang="es-MX" sz="1400" dirty="0" smtClean="0"/>
              <a:t>Todo que tenga que ver con actividades y profesionalización se trabajara en la plataforma EDC-II.</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El calculo de la profesionalización se realizara en automático al evaluar como aceptada una actividad.</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Se crearon las opciones necesarias para ser mas amigable la navegación y trabajo dentro de la plataforma.</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r>
              <a:rPr lang="es-MX" sz="1400" dirty="0" smtClean="0"/>
              <a:t>Se podrá tener acceso a la plataforma desde dispositivos celulares y tablets.</a:t>
            </a:r>
            <a:endParaRPr lang="es-MX" sz="1400" dirty="0"/>
          </a:p>
        </p:txBody>
      </p:sp>
      <p:pic>
        <p:nvPicPr>
          <p:cNvPr id="4" name="Picture 3"/>
          <p:cNvPicPr>
            <a:picLocks noChangeAspect="1"/>
          </p:cNvPicPr>
          <p:nvPr/>
        </p:nvPicPr>
        <p:blipFill>
          <a:blip r:embed="rId5"/>
          <a:stretch>
            <a:fillRect/>
          </a:stretch>
        </p:blipFill>
        <p:spPr>
          <a:xfrm>
            <a:off x="899418" y="1229427"/>
            <a:ext cx="4063000" cy="2008150"/>
          </a:xfrm>
          <a:prstGeom prst="rect">
            <a:avLst/>
          </a:prstGeom>
          <a:ln>
            <a:solidFill>
              <a:srgbClr val="0070C0"/>
            </a:solidFill>
          </a:ln>
        </p:spPr>
      </p:pic>
    </p:spTree>
    <p:extLst>
      <p:ext uri="{BB962C8B-B14F-4D97-AF65-F5344CB8AC3E}">
        <p14:creationId xmlns:p14="http://schemas.microsoft.com/office/powerpoint/2010/main" val="2803318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MENUS DE LA PLATAFORMA</a:t>
            </a:r>
          </a:p>
        </p:txBody>
      </p:sp>
      <p:grpSp>
        <p:nvGrpSpPr>
          <p:cNvPr id="30" name="Group 29"/>
          <p:cNvGrpSpPr/>
          <p:nvPr/>
        </p:nvGrpSpPr>
        <p:grpSpPr>
          <a:xfrm>
            <a:off x="1125698" y="1465871"/>
            <a:ext cx="2338582" cy="3684801"/>
            <a:chOff x="1711325" y="1674190"/>
            <a:chExt cx="2338582" cy="3684801"/>
          </a:xfrm>
        </p:grpSpPr>
        <p:grpSp>
          <p:nvGrpSpPr>
            <p:cNvPr id="4" name="Group 3"/>
            <p:cNvGrpSpPr/>
            <p:nvPr/>
          </p:nvGrpSpPr>
          <p:grpSpPr>
            <a:xfrm>
              <a:off x="1711325" y="1674190"/>
              <a:ext cx="2338582" cy="529499"/>
              <a:chOff x="5214874" y="1530351"/>
              <a:chExt cx="2338582" cy="529499"/>
            </a:xfrm>
          </p:grpSpPr>
          <p:sp>
            <p:nvSpPr>
              <p:cNvPr id="11" name="Round Diagonal Corner Rectangle 10"/>
              <p:cNvSpPr/>
              <p:nvPr/>
            </p:nvSpPr>
            <p:spPr>
              <a:xfrm>
                <a:off x="5214874" y="1530351"/>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3" name="Picture 2"/>
              <p:cNvPicPr>
                <a:picLocks noChangeAspect="1"/>
              </p:cNvPicPr>
              <p:nvPr/>
            </p:nvPicPr>
            <p:blipFill>
              <a:blip r:embed="rId3"/>
              <a:stretch>
                <a:fillRect/>
              </a:stretch>
            </p:blipFill>
            <p:spPr>
              <a:xfrm>
                <a:off x="5416764" y="1586765"/>
                <a:ext cx="1903167" cy="416670"/>
              </a:xfrm>
              <a:prstGeom prst="rect">
                <a:avLst/>
              </a:prstGeom>
            </p:spPr>
          </p:pic>
        </p:grpSp>
        <p:sp>
          <p:nvSpPr>
            <p:cNvPr id="17" name="Round Diagonal Corner Rectangle 16"/>
            <p:cNvSpPr/>
            <p:nvPr/>
          </p:nvSpPr>
          <p:spPr>
            <a:xfrm>
              <a:off x="1711325" y="2493475"/>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0" name="Round Diagonal Corner Rectangle 19"/>
            <p:cNvSpPr/>
            <p:nvPr/>
          </p:nvSpPr>
          <p:spPr>
            <a:xfrm>
              <a:off x="1711325" y="3264360"/>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3" name="Round Diagonal Corner Rectangle 22"/>
            <p:cNvSpPr/>
            <p:nvPr/>
          </p:nvSpPr>
          <p:spPr>
            <a:xfrm>
              <a:off x="1711325" y="4035245"/>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sp>
          <p:nvSpPr>
            <p:cNvPr id="26" name="Round Diagonal Corner Rectangle 25"/>
            <p:cNvSpPr/>
            <p:nvPr/>
          </p:nvSpPr>
          <p:spPr>
            <a:xfrm>
              <a:off x="1711325" y="4829492"/>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6" name="Picture 5"/>
            <p:cNvPicPr>
              <a:picLocks noChangeAspect="1"/>
            </p:cNvPicPr>
            <p:nvPr/>
          </p:nvPicPr>
          <p:blipFill>
            <a:blip r:embed="rId4"/>
            <a:stretch>
              <a:fillRect/>
            </a:stretch>
          </p:blipFill>
          <p:spPr>
            <a:xfrm>
              <a:off x="1913215" y="2545675"/>
              <a:ext cx="1934801" cy="420609"/>
            </a:xfrm>
            <a:prstGeom prst="rect">
              <a:avLst/>
            </a:prstGeom>
          </p:spPr>
        </p:pic>
        <p:pic>
          <p:nvPicPr>
            <p:cNvPr id="12" name="Picture 11"/>
            <p:cNvPicPr>
              <a:picLocks noChangeAspect="1"/>
            </p:cNvPicPr>
            <p:nvPr/>
          </p:nvPicPr>
          <p:blipFill>
            <a:blip r:embed="rId5"/>
            <a:stretch>
              <a:fillRect/>
            </a:stretch>
          </p:blipFill>
          <p:spPr>
            <a:xfrm>
              <a:off x="1929033" y="3333831"/>
              <a:ext cx="1810760" cy="390556"/>
            </a:xfrm>
            <a:prstGeom prst="rect">
              <a:avLst/>
            </a:prstGeom>
          </p:spPr>
        </p:pic>
        <p:pic>
          <p:nvPicPr>
            <p:cNvPr id="28" name="Picture 27"/>
            <p:cNvPicPr>
              <a:picLocks noChangeAspect="1"/>
            </p:cNvPicPr>
            <p:nvPr/>
          </p:nvPicPr>
          <p:blipFill>
            <a:blip r:embed="rId6"/>
            <a:stretch>
              <a:fillRect/>
            </a:stretch>
          </p:blipFill>
          <p:spPr>
            <a:xfrm>
              <a:off x="1929033" y="4058607"/>
              <a:ext cx="1840752" cy="475033"/>
            </a:xfrm>
            <a:prstGeom prst="rect">
              <a:avLst/>
            </a:prstGeom>
          </p:spPr>
        </p:pic>
        <p:pic>
          <p:nvPicPr>
            <p:cNvPr id="29" name="Picture 28"/>
            <p:cNvPicPr>
              <a:picLocks noChangeAspect="1"/>
            </p:cNvPicPr>
            <p:nvPr/>
          </p:nvPicPr>
          <p:blipFill>
            <a:blip r:embed="rId7"/>
            <a:stretch>
              <a:fillRect/>
            </a:stretch>
          </p:blipFill>
          <p:spPr>
            <a:xfrm>
              <a:off x="1968875" y="4883017"/>
              <a:ext cx="1584458" cy="422448"/>
            </a:xfrm>
            <a:prstGeom prst="rect">
              <a:avLst/>
            </a:prstGeom>
          </p:spPr>
        </p:pic>
      </p:grpSp>
      <p:sp>
        <p:nvSpPr>
          <p:cNvPr id="32" name="TextBox 31"/>
          <p:cNvSpPr txBox="1"/>
          <p:nvPr/>
        </p:nvSpPr>
        <p:spPr>
          <a:xfrm>
            <a:off x="3553180" y="1472150"/>
            <a:ext cx="5868222" cy="523220"/>
          </a:xfrm>
          <a:prstGeom prst="rect">
            <a:avLst/>
          </a:prstGeom>
          <a:noFill/>
        </p:spPr>
        <p:txBody>
          <a:bodyPr wrap="square" rtlCol="0">
            <a:spAutoFit/>
          </a:bodyPr>
          <a:lstStyle/>
          <a:p>
            <a:r>
              <a:rPr lang="es-MX" sz="1400" dirty="0" smtClean="0">
                <a:solidFill>
                  <a:srgbClr val="0070C0"/>
                </a:solidFill>
              </a:rPr>
              <a:t>Se podrá consultar el nivel de profesionalización y el numero de actividades que se han realizado por cada nivel.</a:t>
            </a:r>
            <a:endParaRPr lang="es-ES" sz="1400" dirty="0">
              <a:solidFill>
                <a:srgbClr val="0070C0"/>
              </a:solidFill>
            </a:endParaRPr>
          </a:p>
        </p:txBody>
      </p:sp>
      <p:sp>
        <p:nvSpPr>
          <p:cNvPr id="33" name="TextBox 32"/>
          <p:cNvSpPr txBox="1"/>
          <p:nvPr/>
        </p:nvSpPr>
        <p:spPr>
          <a:xfrm>
            <a:off x="3553180" y="2291435"/>
            <a:ext cx="6022335" cy="523220"/>
          </a:xfrm>
          <a:prstGeom prst="rect">
            <a:avLst/>
          </a:prstGeom>
          <a:noFill/>
        </p:spPr>
        <p:txBody>
          <a:bodyPr wrap="square" rtlCol="0">
            <a:spAutoFit/>
          </a:bodyPr>
          <a:lstStyle/>
          <a:p>
            <a:r>
              <a:rPr lang="es-MX" sz="1400" dirty="0" smtClean="0">
                <a:solidFill>
                  <a:srgbClr val="0070C0"/>
                </a:solidFill>
              </a:rPr>
              <a:t>Muestra todas las actividades del plan de desarrollo del distribuidor por nivel y desde aquí es donde se cargaran las evidencias de cada una.</a:t>
            </a:r>
            <a:endParaRPr lang="es-ES" sz="1400" dirty="0">
              <a:solidFill>
                <a:srgbClr val="0070C0"/>
              </a:solidFill>
            </a:endParaRPr>
          </a:p>
        </p:txBody>
      </p:sp>
      <p:sp>
        <p:nvSpPr>
          <p:cNvPr id="34" name="TextBox 33"/>
          <p:cNvSpPr txBox="1"/>
          <p:nvPr/>
        </p:nvSpPr>
        <p:spPr>
          <a:xfrm>
            <a:off x="3553179" y="3056041"/>
            <a:ext cx="6022335" cy="523220"/>
          </a:xfrm>
          <a:prstGeom prst="rect">
            <a:avLst/>
          </a:prstGeom>
          <a:noFill/>
        </p:spPr>
        <p:txBody>
          <a:bodyPr wrap="square" rtlCol="0">
            <a:spAutoFit/>
          </a:bodyPr>
          <a:lstStyle/>
          <a:p>
            <a:r>
              <a:rPr lang="es-MX" sz="1400" dirty="0" smtClean="0">
                <a:solidFill>
                  <a:srgbClr val="0070C0"/>
                </a:solidFill>
              </a:rPr>
              <a:t>Muestra todas las actividades de la estrategia EDCII con ejemplos de como desarrollar cada una de ellas.</a:t>
            </a:r>
            <a:endParaRPr lang="es-ES" sz="1400" dirty="0">
              <a:solidFill>
                <a:srgbClr val="0070C0"/>
              </a:solidFill>
            </a:endParaRPr>
          </a:p>
        </p:txBody>
      </p:sp>
      <p:sp>
        <p:nvSpPr>
          <p:cNvPr id="35" name="TextBox 34"/>
          <p:cNvSpPr txBox="1"/>
          <p:nvPr/>
        </p:nvSpPr>
        <p:spPr>
          <a:xfrm>
            <a:off x="3553179" y="3802101"/>
            <a:ext cx="6166174" cy="523220"/>
          </a:xfrm>
          <a:prstGeom prst="rect">
            <a:avLst/>
          </a:prstGeom>
          <a:noFill/>
        </p:spPr>
        <p:txBody>
          <a:bodyPr wrap="square" rtlCol="0">
            <a:spAutoFit/>
          </a:bodyPr>
          <a:lstStyle/>
          <a:p>
            <a:r>
              <a:rPr lang="es-MX" sz="1400" dirty="0" smtClean="0">
                <a:solidFill>
                  <a:srgbClr val="0070C0"/>
                </a:solidFill>
              </a:rPr>
              <a:t>Muestra todas las actividades que tiene completadas el Distribuidor desde que fue auditado con todos los archivos cargados en cada una de ellas.</a:t>
            </a:r>
            <a:endParaRPr lang="es-ES" sz="1400" dirty="0">
              <a:solidFill>
                <a:srgbClr val="0070C0"/>
              </a:solidFill>
            </a:endParaRPr>
          </a:p>
        </p:txBody>
      </p:sp>
      <p:sp>
        <p:nvSpPr>
          <p:cNvPr id="37" name="TextBox 36"/>
          <p:cNvSpPr txBox="1"/>
          <p:nvPr/>
        </p:nvSpPr>
        <p:spPr>
          <a:xfrm>
            <a:off x="3553179" y="4627452"/>
            <a:ext cx="6022335" cy="523220"/>
          </a:xfrm>
          <a:prstGeom prst="rect">
            <a:avLst/>
          </a:prstGeom>
          <a:noFill/>
        </p:spPr>
        <p:txBody>
          <a:bodyPr wrap="square" rtlCol="0">
            <a:spAutoFit/>
          </a:bodyPr>
          <a:lstStyle/>
          <a:p>
            <a:r>
              <a:rPr lang="es-MX" sz="1400" dirty="0" smtClean="0">
                <a:solidFill>
                  <a:srgbClr val="0070C0"/>
                </a:solidFill>
              </a:rPr>
              <a:t>Muestra el resultado de todas las auditorias que ha tenido el distribuidor. (A partir de FY17)</a:t>
            </a:r>
            <a:endParaRPr lang="es-ES" sz="1400" dirty="0">
              <a:solidFill>
                <a:srgbClr val="0070C0"/>
              </a:solidFill>
            </a:endParaRPr>
          </a:p>
        </p:txBody>
      </p:sp>
    </p:spTree>
    <p:extLst>
      <p:ext uri="{BB962C8B-B14F-4D97-AF65-F5344CB8AC3E}">
        <p14:creationId xmlns:p14="http://schemas.microsoft.com/office/powerpoint/2010/main" val="1106118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grpSp>
        <p:nvGrpSpPr>
          <p:cNvPr id="2" name="Group 1"/>
          <p:cNvGrpSpPr/>
          <p:nvPr/>
        </p:nvGrpSpPr>
        <p:grpSpPr>
          <a:xfrm>
            <a:off x="5674579" y="1258354"/>
            <a:ext cx="2338582" cy="529499"/>
            <a:chOff x="5424168" y="1863916"/>
            <a:chExt cx="2338582" cy="529499"/>
          </a:xfrm>
        </p:grpSpPr>
        <p:sp>
          <p:nvSpPr>
            <p:cNvPr id="17" name="Round Diagonal Corner Rectangle 16"/>
            <p:cNvSpPr/>
            <p:nvPr/>
          </p:nvSpPr>
          <p:spPr>
            <a:xfrm>
              <a:off x="5424168" y="1863916"/>
              <a:ext cx="2338582"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6" name="Picture 5"/>
            <p:cNvPicPr>
              <a:picLocks noChangeAspect="1"/>
            </p:cNvPicPr>
            <p:nvPr/>
          </p:nvPicPr>
          <p:blipFill>
            <a:blip r:embed="rId3"/>
            <a:stretch>
              <a:fillRect/>
            </a:stretch>
          </p:blipFill>
          <p:spPr>
            <a:xfrm>
              <a:off x="5626058" y="1916116"/>
              <a:ext cx="1934801" cy="420609"/>
            </a:xfrm>
            <a:prstGeom prst="rect">
              <a:avLst/>
            </a:prstGeom>
          </p:spPr>
        </p:pic>
      </p:gr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La carga de evidencias de cada actividad de su plan de desarrollo lo podrán hacer accediendo al menú:</a:t>
            </a:r>
            <a:endParaRPr lang="es-ES" sz="1400" dirty="0">
              <a:solidFill>
                <a:srgbClr val="0070C0"/>
              </a:solidFill>
            </a:endParaRPr>
          </a:p>
        </p:txBody>
      </p:sp>
      <p:pic>
        <p:nvPicPr>
          <p:cNvPr id="8" name="Picture 7"/>
          <p:cNvPicPr>
            <a:picLocks noChangeAspect="1"/>
          </p:cNvPicPr>
          <p:nvPr/>
        </p:nvPicPr>
        <p:blipFill>
          <a:blip r:embed="rId4"/>
          <a:stretch>
            <a:fillRect/>
          </a:stretch>
        </p:blipFill>
        <p:spPr>
          <a:xfrm>
            <a:off x="1807561" y="2922006"/>
            <a:ext cx="7030646" cy="3515323"/>
          </a:xfrm>
          <a:prstGeom prst="rect">
            <a:avLst/>
          </a:prstGeom>
        </p:spPr>
      </p:pic>
      <p:sp>
        <p:nvSpPr>
          <p:cNvPr id="27" name="TextBox 26"/>
          <p:cNvSpPr txBox="1"/>
          <p:nvPr/>
        </p:nvSpPr>
        <p:spPr>
          <a:xfrm>
            <a:off x="1807561" y="2055742"/>
            <a:ext cx="7240876" cy="738664"/>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Y les aparecerá la siguiente pantalla donde se posicionaran en la actividad que necesiten del nivel en el que estén trabajando y después den click en el botón Seleccionar.</a:t>
            </a:r>
            <a:endParaRPr lang="es-ES" sz="1400" dirty="0">
              <a:solidFill>
                <a:srgbClr val="0070C0"/>
              </a:solidFill>
            </a:endParaRPr>
          </a:p>
        </p:txBody>
      </p:sp>
    </p:spTree>
    <p:extLst>
      <p:ext uri="{BB962C8B-B14F-4D97-AF65-F5344CB8AC3E}">
        <p14:creationId xmlns:p14="http://schemas.microsoft.com/office/powerpoint/2010/main" val="4215485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10" name="TextBox 9"/>
          <p:cNvSpPr txBox="1"/>
          <p:nvPr/>
        </p:nvSpPr>
        <p:spPr>
          <a:xfrm>
            <a:off x="729464" y="1158263"/>
            <a:ext cx="3113070" cy="4832092"/>
          </a:xfrm>
          <a:prstGeom prst="rect">
            <a:avLst/>
          </a:prstGeom>
          <a:noFill/>
        </p:spPr>
        <p:txBody>
          <a:bodyPr wrap="square" rtlCol="0">
            <a:spAutoFit/>
          </a:bodyPr>
          <a:lstStyle/>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a:solidFill>
                  <a:srgbClr val="0070C0"/>
                </a:solidFill>
              </a:rPr>
              <a:t>Si tienen algún comentario de la actividad escríbelo </a:t>
            </a:r>
            <a:r>
              <a:rPr lang="es-MX" sz="1400" dirty="0" smtClean="0">
                <a:solidFill>
                  <a:srgbClr val="0070C0"/>
                </a:solidFill>
              </a:rPr>
              <a:t>aquí.</a:t>
            </a: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r>
              <a:rPr lang="es-MX" sz="1400" dirty="0" smtClean="0">
                <a:solidFill>
                  <a:srgbClr val="0070C0"/>
                </a:solidFill>
              </a:rPr>
              <a:t>Adjunta tus archivos evidencia (Power point</a:t>
            </a:r>
            <a:r>
              <a:rPr lang="es-MX" sz="1400" dirty="0">
                <a:solidFill>
                  <a:srgbClr val="0070C0"/>
                </a:solidFill>
              </a:rPr>
              <a:t>,</a:t>
            </a:r>
            <a:r>
              <a:rPr lang="es-MX" sz="1400" dirty="0" smtClean="0">
                <a:solidFill>
                  <a:srgbClr val="0070C0"/>
                </a:solidFill>
              </a:rPr>
              <a:t> Excel, pdf etc.)</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“Guardar” para enviar a revisión la actividad.</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Aparecerá el status de la actividad.</a:t>
            </a: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MX" sz="1400" dirty="0">
              <a:solidFill>
                <a:srgbClr val="0070C0"/>
              </a:solidFill>
            </a:endParaRPr>
          </a:p>
          <a:p>
            <a:pPr marL="342900" indent="-342900">
              <a:buFont typeface="+mj-lt"/>
              <a:buAutoNum type="arabicPeriod"/>
            </a:pPr>
            <a:r>
              <a:rPr lang="es-MX" sz="1400" dirty="0" smtClean="0">
                <a:solidFill>
                  <a:srgbClr val="0070C0"/>
                </a:solidFill>
              </a:rPr>
              <a:t>Da click en Regresar para salir de la pagina.</a:t>
            </a:r>
          </a:p>
          <a:p>
            <a:pPr marL="342900" indent="-342900">
              <a:buFont typeface="+mj-lt"/>
              <a:buAutoNum type="arabicPeriod"/>
            </a:pPr>
            <a:endParaRPr lang="es-MX" sz="1400" dirty="0">
              <a:solidFill>
                <a:srgbClr val="0070C0"/>
              </a:solidFill>
            </a:endParaRPr>
          </a:p>
          <a:p>
            <a:pPr marL="342900" indent="-342900">
              <a:buFont typeface="+mj-lt"/>
              <a:buAutoNum type="arabicPeriod"/>
            </a:pPr>
            <a:endParaRPr lang="es-MX" sz="1400" dirty="0" smtClean="0">
              <a:solidFill>
                <a:srgbClr val="0070C0"/>
              </a:solidFill>
            </a:endParaRPr>
          </a:p>
          <a:p>
            <a:pPr marL="342900" indent="-342900">
              <a:buFont typeface="+mj-lt"/>
              <a:buAutoNum type="arabicPeriod"/>
            </a:pPr>
            <a:endParaRPr lang="es-ES" sz="1400" dirty="0">
              <a:solidFill>
                <a:srgbClr val="0070C0"/>
              </a:solidFill>
            </a:endParaRPr>
          </a:p>
        </p:txBody>
      </p:sp>
      <p:cxnSp>
        <p:nvCxnSpPr>
          <p:cNvPr id="18" name="Straight Arrow Connector 17"/>
          <p:cNvCxnSpPr/>
          <p:nvPr/>
        </p:nvCxnSpPr>
        <p:spPr>
          <a:xfrm>
            <a:off x="3706341" y="2486346"/>
            <a:ext cx="536886" cy="709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744810" y="1245893"/>
            <a:ext cx="498417" cy="326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82962" y="3316730"/>
            <a:ext cx="581336" cy="257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4233933" y="610280"/>
            <a:ext cx="6581775" cy="5991225"/>
          </a:xfrm>
          <a:prstGeom prst="rect">
            <a:avLst/>
          </a:prstGeom>
        </p:spPr>
      </p:pic>
      <p:cxnSp>
        <p:nvCxnSpPr>
          <p:cNvPr id="29" name="Straight Arrow Connector 28"/>
          <p:cNvCxnSpPr/>
          <p:nvPr/>
        </p:nvCxnSpPr>
        <p:spPr>
          <a:xfrm>
            <a:off x="3317479" y="4145967"/>
            <a:ext cx="933844" cy="775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39419" y="5151609"/>
            <a:ext cx="1011904" cy="1291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536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16" name="TextBox 15"/>
          <p:cNvSpPr txBox="1"/>
          <p:nvPr/>
        </p:nvSpPr>
        <p:spPr>
          <a:xfrm>
            <a:off x="2463312" y="1404990"/>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Una vez que se envió la actividad al evaluador para su revisión el status de la actividad cambiara a ¨En Revisión¨</a:t>
            </a:r>
            <a:endParaRPr lang="es-ES" sz="1400" dirty="0">
              <a:solidFill>
                <a:srgbClr val="0070C0"/>
              </a:solidFill>
            </a:endParaRPr>
          </a:p>
        </p:txBody>
      </p:sp>
      <p:pic>
        <p:nvPicPr>
          <p:cNvPr id="6" name="Picture 5"/>
          <p:cNvPicPr>
            <a:picLocks noChangeAspect="1"/>
          </p:cNvPicPr>
          <p:nvPr/>
        </p:nvPicPr>
        <p:blipFill>
          <a:blip r:embed="rId3"/>
          <a:stretch>
            <a:fillRect/>
          </a:stretch>
        </p:blipFill>
        <p:spPr>
          <a:xfrm>
            <a:off x="149653" y="2145573"/>
            <a:ext cx="11646453" cy="978547"/>
          </a:xfrm>
          <a:prstGeom prst="rect">
            <a:avLst/>
          </a:prstGeom>
        </p:spPr>
      </p:pic>
      <p:cxnSp>
        <p:nvCxnSpPr>
          <p:cNvPr id="4" name="Straight Arrow Connector 3"/>
          <p:cNvCxnSpPr/>
          <p:nvPr/>
        </p:nvCxnSpPr>
        <p:spPr>
          <a:xfrm>
            <a:off x="6699513" y="1777113"/>
            <a:ext cx="3750067" cy="997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63311" y="3279892"/>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Si la actividad no fue aceptada por parte del evaluador la actividad cambiara de nuevo a status ¨Por Realizar¨</a:t>
            </a:r>
            <a:endParaRPr lang="es-ES" sz="1400" dirty="0">
              <a:solidFill>
                <a:srgbClr val="0070C0"/>
              </a:solidFill>
            </a:endParaRPr>
          </a:p>
        </p:txBody>
      </p:sp>
      <p:pic>
        <p:nvPicPr>
          <p:cNvPr id="11" name="Picture 10"/>
          <p:cNvPicPr>
            <a:picLocks noChangeAspect="1"/>
          </p:cNvPicPr>
          <p:nvPr/>
        </p:nvPicPr>
        <p:blipFill>
          <a:blip r:embed="rId4"/>
          <a:stretch>
            <a:fillRect/>
          </a:stretch>
        </p:blipFill>
        <p:spPr>
          <a:xfrm>
            <a:off x="320675" y="3997529"/>
            <a:ext cx="10299927" cy="1214023"/>
          </a:xfrm>
          <a:prstGeom prst="rect">
            <a:avLst/>
          </a:prstGeom>
        </p:spPr>
      </p:pic>
      <p:cxnSp>
        <p:nvCxnSpPr>
          <p:cNvPr id="23" name="Straight Arrow Connector 22"/>
          <p:cNvCxnSpPr/>
          <p:nvPr/>
        </p:nvCxnSpPr>
        <p:spPr>
          <a:xfrm>
            <a:off x="6296656" y="3686774"/>
            <a:ext cx="1552800" cy="7602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954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CARGA DE ACTIVIDADES</a:t>
            </a:r>
          </a:p>
        </p:txBody>
      </p:sp>
      <p:sp>
        <p:nvSpPr>
          <p:cNvPr id="22" name="TextBox 21"/>
          <p:cNvSpPr txBox="1"/>
          <p:nvPr/>
        </p:nvSpPr>
        <p:spPr>
          <a:xfrm>
            <a:off x="596859" y="1984669"/>
            <a:ext cx="3400517" cy="1815882"/>
          </a:xfrm>
          <a:prstGeom prst="rect">
            <a:avLst/>
          </a:prstGeom>
          <a:noFill/>
        </p:spPr>
        <p:txBody>
          <a:bodyPr wrap="square" rtlCol="0">
            <a:spAutoFit/>
          </a:bodyPr>
          <a:lstStyle/>
          <a:p>
            <a:pPr marL="285750" indent="-285750">
              <a:buFont typeface="Arial" panose="020B0604020202020204" pitchFamily="34" charset="0"/>
              <a:buChar char="•"/>
            </a:pPr>
            <a:r>
              <a:rPr lang="es-MX" sz="1400" dirty="0">
                <a:solidFill>
                  <a:srgbClr val="0070C0"/>
                </a:solidFill>
              </a:rPr>
              <a:t>L</a:t>
            </a:r>
            <a:r>
              <a:rPr lang="es-MX" sz="1400" dirty="0" smtClean="0">
                <a:solidFill>
                  <a:srgbClr val="0070C0"/>
                </a:solidFill>
              </a:rPr>
              <a:t>a retroalimentación de la actividad la podrán ver al seleccionar la actividad que les regreso el evaluador.</a:t>
            </a:r>
          </a:p>
          <a:p>
            <a:pPr marL="285750" indent="-285750">
              <a:buFont typeface="Arial" panose="020B0604020202020204" pitchFamily="34" charset="0"/>
              <a:buChar char="•"/>
            </a:pPr>
            <a:endParaRPr lang="es-MX" sz="1400" dirty="0">
              <a:solidFill>
                <a:srgbClr val="0070C0"/>
              </a:solidFill>
            </a:endParaRPr>
          </a:p>
          <a:p>
            <a:pPr marL="285750" indent="-285750">
              <a:buFont typeface="Arial" panose="020B0604020202020204" pitchFamily="34" charset="0"/>
              <a:buChar char="•"/>
            </a:pPr>
            <a:r>
              <a:rPr lang="es-MX" sz="1400" dirty="0" smtClean="0">
                <a:solidFill>
                  <a:srgbClr val="0070C0"/>
                </a:solidFill>
              </a:rPr>
              <a:t>Una vez corregida las evidencias vuelven a cargarlas como se hicieron con anterioridad.</a:t>
            </a:r>
            <a:endParaRPr lang="es-ES" sz="1400" dirty="0">
              <a:solidFill>
                <a:srgbClr val="0070C0"/>
              </a:solidFill>
            </a:endParaRPr>
          </a:p>
        </p:txBody>
      </p:sp>
      <p:pic>
        <p:nvPicPr>
          <p:cNvPr id="2" name="Picture 1"/>
          <p:cNvPicPr>
            <a:picLocks noChangeAspect="1"/>
          </p:cNvPicPr>
          <p:nvPr/>
        </p:nvPicPr>
        <p:blipFill>
          <a:blip r:embed="rId3"/>
          <a:stretch>
            <a:fillRect/>
          </a:stretch>
        </p:blipFill>
        <p:spPr>
          <a:xfrm>
            <a:off x="4052570" y="682468"/>
            <a:ext cx="5541495" cy="5590105"/>
          </a:xfrm>
          <a:prstGeom prst="rect">
            <a:avLst/>
          </a:prstGeom>
        </p:spPr>
      </p:pic>
      <p:cxnSp>
        <p:nvCxnSpPr>
          <p:cNvPr id="17" name="Straight Arrow Connector 16"/>
          <p:cNvCxnSpPr/>
          <p:nvPr/>
        </p:nvCxnSpPr>
        <p:spPr>
          <a:xfrm>
            <a:off x="3415618" y="2465798"/>
            <a:ext cx="2060508" cy="1767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684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0675" y="5934075"/>
            <a:ext cx="1390650" cy="704850"/>
          </a:xfrm>
          <a:prstGeom prst="rect">
            <a:avLst/>
          </a:prstGeom>
        </p:spPr>
      </p:pic>
      <p:grpSp>
        <p:nvGrpSpPr>
          <p:cNvPr id="13" name="Group 12"/>
          <p:cNvGrpSpPr/>
          <p:nvPr/>
        </p:nvGrpSpPr>
        <p:grpSpPr>
          <a:xfrm>
            <a:off x="11607800" y="0"/>
            <a:ext cx="584200" cy="6858000"/>
            <a:chOff x="11607800" y="0"/>
            <a:chExt cx="584200" cy="6858000"/>
          </a:xfrm>
        </p:grpSpPr>
        <p:sp>
          <p:nvSpPr>
            <p:cNvPr id="14" name="Right Triangle 13"/>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ight Triangle 14"/>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 name="Round Diagonal Corner Rectangle 6"/>
          <p:cNvSpPr/>
          <p:nvPr/>
        </p:nvSpPr>
        <p:spPr>
          <a:xfrm>
            <a:off x="149653" y="312599"/>
            <a:ext cx="3123344" cy="36986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rgbClr val="0070C0"/>
                </a:solidFill>
              </a:rPr>
              <a:t>EVALUACIÓN DE ACTIVIDADES</a:t>
            </a:r>
          </a:p>
        </p:txBody>
      </p:sp>
      <p:sp>
        <p:nvSpPr>
          <p:cNvPr id="33" name="TextBox 32"/>
          <p:cNvSpPr txBox="1"/>
          <p:nvPr/>
        </p:nvSpPr>
        <p:spPr>
          <a:xfrm>
            <a:off x="2416832" y="896284"/>
            <a:ext cx="6022335"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La evaluación de actividades se realizara accediendo al siguiente menú:</a:t>
            </a:r>
            <a:endParaRPr lang="es-ES" sz="1400" dirty="0">
              <a:solidFill>
                <a:srgbClr val="0070C0"/>
              </a:solidFill>
            </a:endParaRPr>
          </a:p>
        </p:txBody>
      </p:sp>
      <p:sp>
        <p:nvSpPr>
          <p:cNvPr id="27" name="TextBox 26"/>
          <p:cNvSpPr txBox="1"/>
          <p:nvPr/>
        </p:nvSpPr>
        <p:spPr>
          <a:xfrm>
            <a:off x="1807561" y="2055742"/>
            <a:ext cx="7240876"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smtClean="0">
                <a:solidFill>
                  <a:srgbClr val="0070C0"/>
                </a:solidFill>
              </a:rPr>
              <a:t>Y les aparecerá la siguiente pantalla donde seleccionaran la actividad que vayan a evaluar, se posicionaran en la actividad y después darán click en Seleccionar.</a:t>
            </a:r>
            <a:endParaRPr lang="es-ES" sz="1400" dirty="0">
              <a:solidFill>
                <a:srgbClr val="0070C0"/>
              </a:solidFill>
            </a:endParaRPr>
          </a:p>
        </p:txBody>
      </p:sp>
      <p:sp>
        <p:nvSpPr>
          <p:cNvPr id="16" name="TextBox 15"/>
          <p:cNvSpPr txBox="1"/>
          <p:nvPr/>
        </p:nvSpPr>
        <p:spPr>
          <a:xfrm>
            <a:off x="4562740" y="5506911"/>
            <a:ext cx="1730518" cy="307777"/>
          </a:xfrm>
          <a:prstGeom prst="rect">
            <a:avLst/>
          </a:prstGeom>
          <a:noFill/>
        </p:spPr>
        <p:txBody>
          <a:bodyPr wrap="square" rtlCol="0">
            <a:spAutoFit/>
          </a:bodyPr>
          <a:lstStyle/>
          <a:p>
            <a:pPr algn="ctr"/>
            <a:r>
              <a:rPr lang="es-MX" sz="1400" b="1" dirty="0" smtClean="0">
                <a:solidFill>
                  <a:srgbClr val="0070C0"/>
                </a:solidFill>
              </a:rPr>
              <a:t>PRACTIQUEMOS</a:t>
            </a:r>
            <a:endParaRPr lang="es-ES" sz="1400" b="1" dirty="0">
              <a:solidFill>
                <a:srgbClr val="0070C0"/>
              </a:solidFill>
            </a:endParaRPr>
          </a:p>
        </p:txBody>
      </p:sp>
      <p:pic>
        <p:nvPicPr>
          <p:cNvPr id="9" name="Picture 8"/>
          <p:cNvPicPr>
            <a:picLocks noChangeAspect="1"/>
          </p:cNvPicPr>
          <p:nvPr/>
        </p:nvPicPr>
        <p:blipFill>
          <a:blip r:embed="rId3"/>
          <a:stretch>
            <a:fillRect/>
          </a:stretch>
        </p:blipFill>
        <p:spPr>
          <a:xfrm>
            <a:off x="713124" y="2633023"/>
            <a:ext cx="8800746" cy="2462431"/>
          </a:xfrm>
          <a:prstGeom prst="rect">
            <a:avLst/>
          </a:prstGeom>
        </p:spPr>
      </p:pic>
      <p:sp>
        <p:nvSpPr>
          <p:cNvPr id="18" name="Round Diagonal Corner Rectangle 17"/>
          <p:cNvSpPr/>
          <p:nvPr/>
        </p:nvSpPr>
        <p:spPr>
          <a:xfrm>
            <a:off x="3462428" y="1208123"/>
            <a:ext cx="1962328" cy="529499"/>
          </a:xfrm>
          <a:prstGeom prst="round2DiagRect">
            <a:avLst/>
          </a:prstGeom>
          <a:solidFill>
            <a:schemeClr val="bg1"/>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b="1" dirty="0" smtClean="0">
              <a:solidFill>
                <a:srgbClr val="0070C0"/>
              </a:solidFill>
            </a:endParaRPr>
          </a:p>
        </p:txBody>
      </p:sp>
      <p:pic>
        <p:nvPicPr>
          <p:cNvPr id="3" name="Picture 2"/>
          <p:cNvPicPr>
            <a:picLocks noChangeAspect="1"/>
          </p:cNvPicPr>
          <p:nvPr/>
        </p:nvPicPr>
        <p:blipFill>
          <a:blip r:embed="rId4"/>
          <a:stretch>
            <a:fillRect/>
          </a:stretch>
        </p:blipFill>
        <p:spPr>
          <a:xfrm>
            <a:off x="3651519" y="1262954"/>
            <a:ext cx="1584146" cy="435578"/>
          </a:xfrm>
          <a:prstGeom prst="rect">
            <a:avLst/>
          </a:prstGeom>
        </p:spPr>
      </p:pic>
    </p:spTree>
    <p:extLst>
      <p:ext uri="{BB962C8B-B14F-4D97-AF65-F5344CB8AC3E}">
        <p14:creationId xmlns:p14="http://schemas.microsoft.com/office/powerpoint/2010/main" val="2468012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5241</TotalTime>
  <Words>846</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Trebuchet MS</vt:lpstr>
      <vt:lpstr>Wingdings 2</vt:lpstr>
      <vt:lpstr>Wingdings 3</vt:lpstr>
      <vt:lpstr>HDOfficeLightV0</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de Jesus Sierra Siller</dc:creator>
  <cp:lastModifiedBy>Alonso Sierra Siller</cp:lastModifiedBy>
  <cp:revision>322</cp:revision>
  <cp:lastPrinted>2016-05-30T15:41:44Z</cp:lastPrinted>
  <dcterms:created xsi:type="dcterms:W3CDTF">2016-05-18T15:49:54Z</dcterms:created>
  <dcterms:modified xsi:type="dcterms:W3CDTF">2016-10-10T15:35:58Z</dcterms:modified>
</cp:coreProperties>
</file>