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10000" t="20000" r="9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4 Grupo"/>
          <p:cNvGrpSpPr/>
          <p:nvPr/>
        </p:nvGrpSpPr>
        <p:grpSpPr>
          <a:xfrm>
            <a:off x="32970" y="37420"/>
            <a:ext cx="9078059" cy="6783159"/>
            <a:chOff x="65337" y="-98430"/>
            <a:chExt cx="9078059" cy="6783159"/>
          </a:xfrm>
        </p:grpSpPr>
        <p:grpSp>
          <p:nvGrpSpPr>
            <p:cNvPr id="5" name="5 Grupo"/>
            <p:cNvGrpSpPr/>
            <p:nvPr/>
          </p:nvGrpSpPr>
          <p:grpSpPr>
            <a:xfrm>
              <a:off x="65337" y="0"/>
              <a:ext cx="9078059" cy="6684729"/>
              <a:chOff x="107504" y="0"/>
              <a:chExt cx="9078059" cy="6684729"/>
            </a:xfrm>
          </p:grpSpPr>
          <p:grpSp>
            <p:nvGrpSpPr>
              <p:cNvPr id="7" name="7 Grupo"/>
              <p:cNvGrpSpPr/>
              <p:nvPr/>
            </p:nvGrpSpPr>
            <p:grpSpPr>
              <a:xfrm>
                <a:off x="107504" y="6444000"/>
                <a:ext cx="8909365" cy="240729"/>
                <a:chOff x="107504" y="6444000"/>
                <a:chExt cx="8909365" cy="240729"/>
              </a:xfrm>
            </p:grpSpPr>
            <p:sp>
              <p:nvSpPr>
                <p:cNvPr id="9" name="9 Rectángulo"/>
                <p:cNvSpPr/>
                <p:nvPr/>
              </p:nvSpPr>
              <p:spPr>
                <a:xfrm>
                  <a:off x="107504" y="6444000"/>
                  <a:ext cx="8908869" cy="45719"/>
                </a:xfrm>
                <a:prstGeom prst="rect">
                  <a:avLst/>
                </a:prstGeom>
                <a:solidFill>
                  <a:srgbClr val="FFD4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MX"/>
                </a:p>
              </p:txBody>
            </p:sp>
            <p:sp>
              <p:nvSpPr>
                <p:cNvPr id="10" name="10 Rectángulo"/>
                <p:cNvSpPr/>
                <p:nvPr/>
              </p:nvSpPr>
              <p:spPr>
                <a:xfrm>
                  <a:off x="108000" y="6516000"/>
                  <a:ext cx="8908869" cy="168729"/>
                </a:xfrm>
                <a:prstGeom prst="rect">
                  <a:avLst/>
                </a:prstGeom>
                <a:solidFill>
                  <a:srgbClr val="0850A3"/>
                </a:solidFill>
                <a:ln>
                  <a:noFill/>
                </a:ln>
                <a:effectLst>
                  <a:outerShdw blurRad="1270000" dist="38100" dir="2700000" algn="tl" rotWithShape="0">
                    <a:srgbClr val="FFFF00">
                      <a:alpha val="1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MX"/>
                </a:p>
              </p:txBody>
            </p:sp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8747" y="0"/>
                <a:ext cx="7466816" cy="10278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Picture 4" descr="C:\Users\Marco\Pictures\Nueva ULTH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67" t="74886" r="1933" b="3409"/>
            <a:stretch/>
          </p:blipFill>
          <p:spPr bwMode="auto">
            <a:xfrm>
              <a:off x="315680" y="-98430"/>
              <a:ext cx="1360900" cy="1049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1 Rectángulo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+mj-lt"/>
              </a:rPr>
              <a:t>Act-141</a:t>
            </a:r>
            <a:endParaRPr lang="es-MX" dirty="0">
              <a:latin typeface="+mj-lt"/>
            </a:endParaRPr>
          </a:p>
          <a:p>
            <a:r>
              <a:rPr lang="es-MX" b="1" dirty="0">
                <a:latin typeface="+mj-lt"/>
              </a:rPr>
              <a:t>"Crear programación de visitas a clientes por parte del supervisor de ventas."</a:t>
            </a:r>
            <a:endParaRPr lang="es-MX" dirty="0">
              <a:latin typeface="+mj-lt"/>
            </a:endParaRPr>
          </a:p>
          <a:p>
            <a:pPr algn="ctr"/>
            <a:endParaRPr lang="es-MX" b="1" dirty="0" smtClean="0">
              <a:latin typeface="+mj-lt"/>
            </a:endParaRPr>
          </a:p>
          <a:p>
            <a:pPr algn="ctr"/>
            <a:endParaRPr lang="es-MX" b="1" dirty="0">
              <a:latin typeface="+mj-lt"/>
            </a:endParaRPr>
          </a:p>
          <a:p>
            <a:pPr algn="ctr"/>
            <a:endParaRPr lang="es-MX" b="1" dirty="0" smtClean="0">
              <a:latin typeface="+mj-lt"/>
            </a:endParaRPr>
          </a:p>
          <a:p>
            <a:pPr algn="ctr"/>
            <a:endParaRPr lang="es-MX" b="1" dirty="0" smtClean="0">
              <a:latin typeface="+mj-lt"/>
            </a:endParaRPr>
          </a:p>
          <a:p>
            <a:pPr algn="ctr"/>
            <a:r>
              <a:rPr lang="es-MX" b="1" dirty="0" smtClean="0">
                <a:latin typeface="+mj-lt"/>
              </a:rPr>
              <a:t>Nivel: Transitorio</a:t>
            </a:r>
          </a:p>
          <a:p>
            <a:pPr algn="ctr"/>
            <a:endParaRPr lang="es-MX" b="1" dirty="0">
              <a:latin typeface="+mj-lt"/>
            </a:endParaRPr>
          </a:p>
          <a:p>
            <a:pPr algn="ctr"/>
            <a:endParaRPr lang="es-MX" b="1" dirty="0" smtClean="0">
              <a:latin typeface="+mj-lt"/>
            </a:endParaRPr>
          </a:p>
          <a:p>
            <a:pPr algn="ctr"/>
            <a:endParaRPr lang="es-MX" b="1" dirty="0">
              <a:latin typeface="+mj-lt"/>
            </a:endParaRPr>
          </a:p>
          <a:p>
            <a:pPr algn="ctr"/>
            <a:endParaRPr lang="es-MX" b="1" dirty="0" smtClean="0">
              <a:latin typeface="+mj-lt"/>
            </a:endParaRPr>
          </a:p>
          <a:p>
            <a:pPr algn="ctr"/>
            <a:endParaRPr lang="es-MX" b="1" dirty="0">
              <a:latin typeface="+mj-lt"/>
            </a:endParaRPr>
          </a:p>
          <a:p>
            <a:pPr algn="ctr"/>
            <a:r>
              <a:rPr lang="es-MX" b="1" dirty="0" smtClean="0">
                <a:latin typeface="+mj-lt"/>
              </a:rPr>
              <a:t>Responsable: Marco Daniel Herrera Rebollar/ Ejecutivo de Desarrollo Comercial</a:t>
            </a:r>
            <a:endParaRPr lang="es-MX" b="1" dirty="0">
              <a:latin typeface="+mj-lt"/>
            </a:endParaRPr>
          </a:p>
          <a:p>
            <a:endParaRPr 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5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4 Grupo"/>
          <p:cNvGrpSpPr/>
          <p:nvPr/>
        </p:nvGrpSpPr>
        <p:grpSpPr>
          <a:xfrm>
            <a:off x="32970" y="37420"/>
            <a:ext cx="9078059" cy="6783159"/>
            <a:chOff x="65337" y="-98430"/>
            <a:chExt cx="9078059" cy="6783159"/>
          </a:xfrm>
        </p:grpSpPr>
        <p:grpSp>
          <p:nvGrpSpPr>
            <p:cNvPr id="5" name="5 Grupo"/>
            <p:cNvGrpSpPr/>
            <p:nvPr/>
          </p:nvGrpSpPr>
          <p:grpSpPr>
            <a:xfrm>
              <a:off x="65337" y="0"/>
              <a:ext cx="9078059" cy="6684729"/>
              <a:chOff x="107504" y="0"/>
              <a:chExt cx="9078059" cy="6684729"/>
            </a:xfrm>
          </p:grpSpPr>
          <p:grpSp>
            <p:nvGrpSpPr>
              <p:cNvPr id="7" name="7 Grupo"/>
              <p:cNvGrpSpPr/>
              <p:nvPr/>
            </p:nvGrpSpPr>
            <p:grpSpPr>
              <a:xfrm>
                <a:off x="107504" y="6444000"/>
                <a:ext cx="8909365" cy="240729"/>
                <a:chOff x="107504" y="6444000"/>
                <a:chExt cx="8909365" cy="240729"/>
              </a:xfrm>
            </p:grpSpPr>
            <p:sp>
              <p:nvSpPr>
                <p:cNvPr id="9" name="9 Rectángulo"/>
                <p:cNvSpPr/>
                <p:nvPr/>
              </p:nvSpPr>
              <p:spPr>
                <a:xfrm>
                  <a:off x="107504" y="6444000"/>
                  <a:ext cx="8908869" cy="45719"/>
                </a:xfrm>
                <a:prstGeom prst="rect">
                  <a:avLst/>
                </a:prstGeom>
                <a:solidFill>
                  <a:srgbClr val="FFD4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MX"/>
                </a:p>
              </p:txBody>
            </p:sp>
            <p:sp>
              <p:nvSpPr>
                <p:cNvPr id="10" name="10 Rectángulo"/>
                <p:cNvSpPr/>
                <p:nvPr/>
              </p:nvSpPr>
              <p:spPr>
                <a:xfrm>
                  <a:off x="108000" y="6516000"/>
                  <a:ext cx="8908869" cy="168729"/>
                </a:xfrm>
                <a:prstGeom prst="rect">
                  <a:avLst/>
                </a:prstGeom>
                <a:solidFill>
                  <a:srgbClr val="0850A3"/>
                </a:solidFill>
                <a:ln>
                  <a:noFill/>
                </a:ln>
                <a:effectLst>
                  <a:outerShdw blurRad="1270000" dist="38100" dir="2700000" algn="tl" rotWithShape="0">
                    <a:srgbClr val="FFFF00">
                      <a:alpha val="1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MX"/>
                </a:p>
              </p:txBody>
            </p:sp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8747" y="0"/>
                <a:ext cx="7466816" cy="10278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Picture 4" descr="C:\Users\Marco\Pictures\Nueva ULTH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67" t="74886" r="1933" b="3409"/>
            <a:stretch/>
          </p:blipFill>
          <p:spPr bwMode="auto">
            <a:xfrm>
              <a:off x="315680" y="-98430"/>
              <a:ext cx="1360900" cy="1049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452575" y="1412776"/>
            <a:ext cx="8070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+mj-lt"/>
              </a:rPr>
              <a:t>Objetivo</a:t>
            </a:r>
            <a:endParaRPr lang="es-MX" dirty="0">
              <a:latin typeface="+mj-lt"/>
            </a:endParaRPr>
          </a:p>
          <a:p>
            <a:r>
              <a:rPr lang="es-MX" b="1" dirty="0">
                <a:latin typeface="+mj-lt"/>
              </a:rPr>
              <a:t>Desarrollar un proceso que permita ser mas eficaces en la ejecución de ventas a través de la supervisión directa.</a:t>
            </a:r>
            <a:endParaRPr lang="es-MX" dirty="0">
              <a:latin typeface="+mj-lt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91439" y="3501008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¿Qué es lo que tengo que hacer</a:t>
            </a:r>
            <a:r>
              <a:rPr lang="es-MX" b="1" dirty="0" smtClean="0"/>
              <a:t>?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Dar de alta programación de visita a clientes por parte del </a:t>
            </a:r>
            <a:r>
              <a:rPr lang="es-MX" b="1" dirty="0" smtClean="0"/>
              <a:t>supervisor. </a:t>
            </a:r>
            <a:r>
              <a:rPr lang="es-MX" b="1" dirty="0"/>
              <a:t>Mínimo proyección a 4 meses y registro de cumplimiento del último mes.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44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4 Grupo"/>
          <p:cNvGrpSpPr/>
          <p:nvPr/>
        </p:nvGrpSpPr>
        <p:grpSpPr>
          <a:xfrm>
            <a:off x="32970" y="37420"/>
            <a:ext cx="9078059" cy="6783159"/>
            <a:chOff x="65337" y="-98430"/>
            <a:chExt cx="9078059" cy="6783159"/>
          </a:xfrm>
        </p:grpSpPr>
        <p:grpSp>
          <p:nvGrpSpPr>
            <p:cNvPr id="5" name="5 Grupo"/>
            <p:cNvGrpSpPr/>
            <p:nvPr/>
          </p:nvGrpSpPr>
          <p:grpSpPr>
            <a:xfrm>
              <a:off x="65337" y="0"/>
              <a:ext cx="9078059" cy="6684729"/>
              <a:chOff x="107504" y="0"/>
              <a:chExt cx="9078059" cy="6684729"/>
            </a:xfrm>
          </p:grpSpPr>
          <p:grpSp>
            <p:nvGrpSpPr>
              <p:cNvPr id="7" name="7 Grupo"/>
              <p:cNvGrpSpPr/>
              <p:nvPr/>
            </p:nvGrpSpPr>
            <p:grpSpPr>
              <a:xfrm>
                <a:off x="107504" y="6444000"/>
                <a:ext cx="8909365" cy="240729"/>
                <a:chOff x="107504" y="6444000"/>
                <a:chExt cx="8909365" cy="240729"/>
              </a:xfrm>
            </p:grpSpPr>
            <p:sp>
              <p:nvSpPr>
                <p:cNvPr id="9" name="9 Rectángulo"/>
                <p:cNvSpPr/>
                <p:nvPr/>
              </p:nvSpPr>
              <p:spPr>
                <a:xfrm>
                  <a:off x="107504" y="6444000"/>
                  <a:ext cx="8908869" cy="45719"/>
                </a:xfrm>
                <a:prstGeom prst="rect">
                  <a:avLst/>
                </a:prstGeom>
                <a:solidFill>
                  <a:srgbClr val="FFD4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MX"/>
                </a:p>
              </p:txBody>
            </p:sp>
            <p:sp>
              <p:nvSpPr>
                <p:cNvPr id="10" name="10 Rectángulo"/>
                <p:cNvSpPr/>
                <p:nvPr/>
              </p:nvSpPr>
              <p:spPr>
                <a:xfrm>
                  <a:off x="108000" y="6516000"/>
                  <a:ext cx="8908869" cy="168729"/>
                </a:xfrm>
                <a:prstGeom prst="rect">
                  <a:avLst/>
                </a:prstGeom>
                <a:solidFill>
                  <a:srgbClr val="0850A3"/>
                </a:solidFill>
                <a:ln>
                  <a:noFill/>
                </a:ln>
                <a:effectLst>
                  <a:outerShdw blurRad="1270000" dist="38100" dir="2700000" algn="tl" rotWithShape="0">
                    <a:srgbClr val="FFFF00">
                      <a:alpha val="1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MX"/>
                </a:p>
              </p:txBody>
            </p:sp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8747" y="0"/>
                <a:ext cx="7466816" cy="10278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" name="Picture 4" descr="C:\Users\Marco\Pictures\Nueva ULTH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67" t="74886" r="1933" b="3409"/>
            <a:stretch/>
          </p:blipFill>
          <p:spPr bwMode="auto">
            <a:xfrm>
              <a:off x="315680" y="-98430"/>
              <a:ext cx="1360900" cy="1049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CuadroTexto"/>
          <p:cNvSpPr txBox="1"/>
          <p:nvPr/>
        </p:nvSpPr>
        <p:spPr>
          <a:xfrm>
            <a:off x="399341" y="1340768"/>
            <a:ext cx="8177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	</a:t>
            </a:r>
            <a:r>
              <a:rPr lang="es-MX" b="1" dirty="0" smtClean="0"/>
              <a:t>Los clientes que se muestran son solamente los que tienen compras constantes y solamente de Cd la de Morelia atendidos por dos agentes de ventas locales. No se están incluyendo clientes Foráneos.</a:t>
            </a:r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Las visitas fueron hechas por Marco Daniel Herrera Rebollar.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6469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Presentación en pantalla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5</cp:revision>
  <dcterms:created xsi:type="dcterms:W3CDTF">2015-11-11T15:52:58Z</dcterms:created>
  <dcterms:modified xsi:type="dcterms:W3CDTF">2017-03-06T20:18:26Z</dcterms:modified>
</cp:coreProperties>
</file>