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22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37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49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15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79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2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2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313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56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4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656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E7B-BE63-43F9-9548-9CDB65011962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07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9E7B-BE63-43F9-9548-9CDB65011962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0D26-56AB-4763-BDD4-6128A8B947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1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1612819"/>
            <a:ext cx="5829300" cy="3183467"/>
          </a:xfrm>
        </p:spPr>
        <p:txBody>
          <a:bodyPr/>
          <a:lstStyle/>
          <a:p>
            <a:r>
              <a:rPr lang="es-MX" dirty="0"/>
              <a:t>Programa EDC-II</a:t>
            </a:r>
          </a:p>
        </p:txBody>
      </p:sp>
      <p:pic>
        <p:nvPicPr>
          <p:cNvPr id="4" name="Picture 4" descr="C:\Users\Jaime Rivero García\Documents\Jaime-01\R.I.M.S.A\logo rimsa grand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6" y="708237"/>
            <a:ext cx="2333625" cy="237998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857249" y="5275721"/>
            <a:ext cx="5143500" cy="220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Actividad 064</a:t>
            </a:r>
          </a:p>
          <a:p>
            <a:endParaRPr lang="es-MX" sz="2400" dirty="0"/>
          </a:p>
          <a:p>
            <a:r>
              <a:rPr lang="es-MX" sz="2400" b="1" dirty="0"/>
              <a:t>“Definir objetivo de nivel de servicio en entrega de producto y documentarlo en </a:t>
            </a:r>
            <a:r>
              <a:rPr lang="es-MX" sz="2400" b="1" dirty="0" err="1"/>
              <a:t>Scorecard</a:t>
            </a:r>
            <a:r>
              <a:rPr lang="es-MX" sz="2400" b="1" dirty="0"/>
              <a:t>"</a:t>
            </a:r>
            <a:r>
              <a:rPr lang="es-MX" sz="2400" dirty="0"/>
              <a:t> </a:t>
            </a:r>
          </a:p>
        </p:txBody>
      </p:sp>
      <p:sp>
        <p:nvSpPr>
          <p:cNvPr id="7" name="Cuadro de texto 2"/>
          <p:cNvSpPr txBox="1"/>
          <p:nvPr/>
        </p:nvSpPr>
        <p:spPr>
          <a:xfrm>
            <a:off x="771525" y="7599740"/>
            <a:ext cx="5572125" cy="4660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endParaRPr lang="es-MX" sz="1000" dirty="0">
              <a:solidFill>
                <a:srgbClr val="4D4436"/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s-ES" sz="1000" dirty="0">
                <a:solidFill>
                  <a:srgbClr val="4D4436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es-MX" sz="1000" dirty="0">
              <a:solidFill>
                <a:srgbClr val="4D4436"/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73355" algn="ctr">
              <a:spcAft>
                <a:spcPts val="0"/>
              </a:spcAft>
            </a:pPr>
            <a:r>
              <a:rPr lang="es-ES" sz="1000" b="1" cap="all" dirty="0">
                <a:solidFill>
                  <a:srgbClr val="027E6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Representaciones industria motrices, s.a. de </a:t>
            </a:r>
            <a:r>
              <a:rPr lang="es-ES" sz="1000" b="1" cap="all" dirty="0" err="1">
                <a:solidFill>
                  <a:srgbClr val="027E6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c.v.</a:t>
            </a:r>
            <a:endParaRPr lang="es-MX" sz="1000" b="1" cap="all" dirty="0">
              <a:solidFill>
                <a:srgbClr val="027E6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355" algn="ctr">
              <a:lnSpc>
                <a:spcPct val="115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s-ES" sz="850" dirty="0">
                <a:solidFill>
                  <a:srgbClr val="4D4436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Guadalupe Victoria No. 940, Veracruz, Ver. C.P. 91897</a:t>
            </a:r>
            <a:endParaRPr lang="es-MX" sz="850" dirty="0">
              <a:solidFill>
                <a:srgbClr val="4D4436"/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73355" algn="ctr">
              <a:lnSpc>
                <a:spcPct val="115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s-ES" sz="850" dirty="0">
                <a:solidFill>
                  <a:srgbClr val="4D4436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Teléfono: 01 (229) 934 9508 – www.rimsa.info</a:t>
            </a:r>
            <a:endParaRPr lang="es-MX" sz="850" dirty="0">
              <a:solidFill>
                <a:srgbClr val="4D4436"/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0"/>
              </a:lnSpc>
              <a:spcAft>
                <a:spcPts val="0"/>
              </a:spcAft>
            </a:pPr>
            <a:r>
              <a:rPr lang="es-ES" sz="1000" dirty="0">
                <a:solidFill>
                  <a:srgbClr val="4D4436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es-MX" sz="1000" dirty="0">
              <a:solidFill>
                <a:srgbClr val="4D4436"/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4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06823" y="914402"/>
            <a:ext cx="527124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Objetivo: </a:t>
            </a:r>
            <a:r>
              <a:rPr lang="es-MX" b="1" dirty="0"/>
              <a:t>Identificar el desempeño mínimo esperado en el servicio al cliente que permita identificar áreas de oportunidad para la mejora del mismo.</a:t>
            </a:r>
          </a:p>
          <a:p>
            <a:endParaRPr lang="es-MX" b="1" dirty="0"/>
          </a:p>
          <a:p>
            <a:pPr algn="just"/>
            <a:r>
              <a:rPr lang="es-MX" dirty="0"/>
              <a:t>Metodología: Se determinaros distintos criterios que nos permitieran medir de manera fehaciente el nivel de satisfacción de nuestros clientes a través de un solo instrumento que nos permitiera ser concisos y directos con lo que se desea medir.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Por lo que se diseñaron cinco cuestionamientos, lo cuales son: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1.- Su agente de ventas lo visita constantemente según el día programado.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2.- Sus pedidos son entregados completos (sin faltante).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3.- Sus pedidos son entregados en tiempo y forma.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4.- Su agente de ventas le ofrece la gama de productos que manejamos y sus ventajas.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5.- En general, está contento con el servicio que le proporciona RIMSA.</a:t>
            </a:r>
          </a:p>
        </p:txBody>
      </p:sp>
    </p:spTree>
    <p:extLst>
      <p:ext uri="{BB962C8B-B14F-4D97-AF65-F5344CB8AC3E}">
        <p14:creationId xmlns:p14="http://schemas.microsoft.com/office/powerpoint/2010/main" val="25879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06823" y="1237127"/>
            <a:ext cx="527124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Toma muestral: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83 clientes encuestados (se adjuntan todas las encuestas de satisfacción) de 421 clientes.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Basado en: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N= Tamaño de la población.</a:t>
            </a:r>
          </a:p>
          <a:p>
            <a:pPr algn="just"/>
            <a:r>
              <a:rPr lang="es-MX" dirty="0"/>
              <a:t>k= Valor correspondiente al nivel de significancia (la unidad menos el nivel de confianza).</a:t>
            </a:r>
          </a:p>
          <a:p>
            <a:pPr algn="just"/>
            <a:r>
              <a:rPr lang="es-MX" dirty="0"/>
              <a:t>e= Error muestral estimado.</a:t>
            </a:r>
          </a:p>
          <a:p>
            <a:pPr algn="just"/>
            <a:r>
              <a:rPr lang="es-MX" dirty="0"/>
              <a:t>p= Es la proporción del universo que posee ciertas características especificas.</a:t>
            </a:r>
          </a:p>
          <a:p>
            <a:pPr algn="just"/>
            <a:r>
              <a:rPr lang="es-MX" dirty="0"/>
              <a:t>q= Es 1-p y equivale a la proporción del universo que no posee ciertas características especificas. </a:t>
            </a:r>
          </a:p>
          <a:p>
            <a:pPr algn="just"/>
            <a:r>
              <a:rPr lang="es-MX" dirty="0"/>
              <a:t>n= Tamaño ideal de la muestra para representar las características de una población en medida de los criterios elegidos.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983177" y="3358472"/>
                <a:ext cx="2667525" cy="741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𝑝𝑞𝑁</m:t>
                          </m:r>
                        </m:num>
                        <m:den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s-MX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𝑝𝑞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177" y="3358472"/>
                <a:ext cx="2667525" cy="741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59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83411" y="721656"/>
            <a:ext cx="5271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Por lo que se tomaron los siguientes parámetros: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Universo de 421, nivel de significancia de 4.5%, error de 10% y p de 50%, por lo que el tamaño muestral ideal para estos parámetros es de 81.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Resultados: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3077" t="32213" r="24359" b="18076"/>
          <a:stretch/>
        </p:blipFill>
        <p:spPr>
          <a:xfrm>
            <a:off x="484826" y="2981581"/>
            <a:ext cx="5868418" cy="312028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3077" t="43159" r="27180" b="15795"/>
          <a:stretch/>
        </p:blipFill>
        <p:spPr>
          <a:xfrm>
            <a:off x="633043" y="5996355"/>
            <a:ext cx="5571984" cy="25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3077" t="39967" r="28205" b="18988"/>
          <a:stretch/>
        </p:blipFill>
        <p:spPr>
          <a:xfrm>
            <a:off x="1008181" y="527535"/>
            <a:ext cx="4935420" cy="23378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3077" t="36318" r="23333" b="17163"/>
          <a:stretch/>
        </p:blipFill>
        <p:spPr>
          <a:xfrm>
            <a:off x="653560" y="3165225"/>
            <a:ext cx="5644662" cy="27548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23077" t="38143" r="26923" b="19443"/>
          <a:stretch/>
        </p:blipFill>
        <p:spPr>
          <a:xfrm>
            <a:off x="741482" y="6219895"/>
            <a:ext cx="5468818" cy="260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4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71308" y="789925"/>
            <a:ext cx="527124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Conclusiones: </a:t>
            </a:r>
          </a:p>
          <a:p>
            <a:pPr algn="just"/>
            <a:endParaRPr lang="es-MX" dirty="0"/>
          </a:p>
          <a:p>
            <a:pPr marL="342900" indent="-342900" algn="just">
              <a:buAutoNum type="alphaLcParenR"/>
            </a:pPr>
            <a:r>
              <a:rPr lang="es-MX" dirty="0"/>
              <a:t>El 98.8% de los clientes están satisfechos con el recorrido permanente que se lleva a cabo por la fuerza de ventas.</a:t>
            </a:r>
          </a:p>
          <a:p>
            <a:pPr marL="342900" indent="-342900" algn="just">
              <a:buAutoNum type="alphaLcParenR"/>
            </a:pPr>
            <a:r>
              <a:rPr lang="es-MX" dirty="0"/>
              <a:t>El 96.4% de los clientes están de acuerdo en que sus pedidos son entregados completos (sin faltantes).</a:t>
            </a:r>
          </a:p>
          <a:p>
            <a:pPr marL="342900" indent="-342900" algn="just">
              <a:buAutoNum type="alphaLcParenR"/>
            </a:pPr>
            <a:r>
              <a:rPr lang="es-MX" sz="2400" b="1" dirty="0"/>
              <a:t>El 97.6% de los clientes opinan que sus pedidos son entregados a tiempo y con el producto en buen estado.</a:t>
            </a:r>
          </a:p>
          <a:p>
            <a:pPr marL="342900" indent="-342900" algn="just">
              <a:buAutoNum type="alphaLcParenR"/>
            </a:pPr>
            <a:r>
              <a:rPr lang="es-MX" dirty="0"/>
              <a:t>El 96.4% de nuestros clientes afirma que su agente le ofrece la gama de productos que distribuimos y expone sus ventajas.</a:t>
            </a:r>
          </a:p>
          <a:p>
            <a:pPr marL="342900" indent="-342900" algn="just">
              <a:buAutoNum type="alphaLcParenR"/>
            </a:pPr>
            <a:r>
              <a:rPr lang="es-MX" dirty="0"/>
              <a:t>El 94% de la cartera se encuentra satisfecho con el servicio que RIMSA les proporciona. </a:t>
            </a:r>
          </a:p>
          <a:p>
            <a:pPr marL="342900" indent="-342900" algn="just">
              <a:buAutoNum type="alphaLcParenR"/>
            </a:pPr>
            <a:endParaRPr lang="es-MX" dirty="0"/>
          </a:p>
          <a:p>
            <a:pPr algn="just"/>
            <a:r>
              <a:rPr lang="es-MX" dirty="0"/>
              <a:t>El área de oportunidad está en mantener y mejorar el nivel de satisfacción de nuestros clientes, a través del proceso de venta diario que RIMSA ejerce en el mercado, sin tener la necesidad de tomar acciones de contingencia.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La presente evaluación se realizará cada año, cambiando parcialmente a los encuestados, con la finalidad de contrastar estadísticamente resultados.</a:t>
            </a:r>
          </a:p>
        </p:txBody>
      </p:sp>
    </p:spTree>
    <p:extLst>
      <p:ext uri="{BB962C8B-B14F-4D97-AF65-F5344CB8AC3E}">
        <p14:creationId xmlns:p14="http://schemas.microsoft.com/office/powerpoint/2010/main" val="172328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32" y="1734636"/>
            <a:ext cx="5558904" cy="296046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02323" y="650637"/>
            <a:ext cx="48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SCORECARD DE SATISFACCIÓN DEL CLIENTE (EVALUACIÓN ANUAL)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2323" y="5234363"/>
            <a:ext cx="48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SCORECARD DE SERVICIO DEL CLIENTE (EVALUACIÓN MENSUAL)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32" y="6488126"/>
            <a:ext cx="5530113" cy="19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</TotalTime>
  <Words>523</Words>
  <Application>Microsoft Office PowerPoint</Application>
  <PresentationFormat>Carta (216 x 279 mm)</PresentationFormat>
  <Paragraphs>61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Times New Roman</vt:lpstr>
      <vt:lpstr>Tema de Office</vt:lpstr>
      <vt:lpstr>Programa EDC-II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DESARROLLO COMERCIAL RIMSA</dc:creator>
  <cp:lastModifiedBy>Alberto Lopez</cp:lastModifiedBy>
  <cp:revision>76</cp:revision>
  <dcterms:created xsi:type="dcterms:W3CDTF">2016-02-06T16:37:14Z</dcterms:created>
  <dcterms:modified xsi:type="dcterms:W3CDTF">2017-04-17T17:48:31Z</dcterms:modified>
</cp:coreProperties>
</file>