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816" y="17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59974C02-312B-4511-B56C-EAB8E1BB7719}" type="datetimeFigureOut">
              <a:rPr lang="es-MX" smtClean="0"/>
              <a:t>09/05/2017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44E18DA-FE3F-4370-9B74-D5CEDA7FE029}" type="slidenum">
              <a:rPr lang="es-MX" smtClean="0"/>
              <a:t>‹Nº›</a:t>
            </a:fld>
            <a:endParaRPr lang="es-MX"/>
          </a:p>
        </p:txBody>
      </p:sp>
    </p:spTree>
    <p:extLst>
      <p:ext uri="{BB962C8B-B14F-4D97-AF65-F5344CB8AC3E}">
        <p14:creationId xmlns:p14="http://schemas.microsoft.com/office/powerpoint/2010/main" val="357843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9974C02-312B-4511-B56C-EAB8E1BB7719}" type="datetimeFigureOut">
              <a:rPr lang="es-MX" smtClean="0"/>
              <a:t>09/05/2017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44E18DA-FE3F-4370-9B74-D5CEDA7FE029}" type="slidenum">
              <a:rPr lang="es-MX" smtClean="0"/>
              <a:t>‹Nº›</a:t>
            </a:fld>
            <a:endParaRPr lang="es-MX"/>
          </a:p>
        </p:txBody>
      </p:sp>
    </p:spTree>
    <p:extLst>
      <p:ext uri="{BB962C8B-B14F-4D97-AF65-F5344CB8AC3E}">
        <p14:creationId xmlns:p14="http://schemas.microsoft.com/office/powerpoint/2010/main" val="39424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9974C02-312B-4511-B56C-EAB8E1BB7719}" type="datetimeFigureOut">
              <a:rPr lang="es-MX" smtClean="0"/>
              <a:t>09/05/2017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44E18DA-FE3F-4370-9B74-D5CEDA7FE029}" type="slidenum">
              <a:rPr lang="es-MX" smtClean="0"/>
              <a:t>‹Nº›</a:t>
            </a:fld>
            <a:endParaRPr lang="es-MX"/>
          </a:p>
        </p:txBody>
      </p:sp>
    </p:spTree>
    <p:extLst>
      <p:ext uri="{BB962C8B-B14F-4D97-AF65-F5344CB8AC3E}">
        <p14:creationId xmlns:p14="http://schemas.microsoft.com/office/powerpoint/2010/main" val="407968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9974C02-312B-4511-B56C-EAB8E1BB7719}" type="datetimeFigureOut">
              <a:rPr lang="es-MX" smtClean="0"/>
              <a:t>09/05/2017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44E18DA-FE3F-4370-9B74-D5CEDA7FE029}" type="slidenum">
              <a:rPr lang="es-MX" smtClean="0"/>
              <a:t>‹Nº›</a:t>
            </a:fld>
            <a:endParaRPr lang="es-MX"/>
          </a:p>
        </p:txBody>
      </p:sp>
    </p:spTree>
    <p:extLst>
      <p:ext uri="{BB962C8B-B14F-4D97-AF65-F5344CB8AC3E}">
        <p14:creationId xmlns:p14="http://schemas.microsoft.com/office/powerpoint/2010/main" val="22392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9974C02-312B-4511-B56C-EAB8E1BB7719}" type="datetimeFigureOut">
              <a:rPr lang="es-MX" smtClean="0"/>
              <a:t>09/05/2017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844E18DA-FE3F-4370-9B74-D5CEDA7FE029}" type="slidenum">
              <a:rPr lang="es-MX" smtClean="0"/>
              <a:t>‹Nº›</a:t>
            </a:fld>
            <a:endParaRPr lang="es-MX"/>
          </a:p>
        </p:txBody>
      </p:sp>
    </p:spTree>
    <p:extLst>
      <p:ext uri="{BB962C8B-B14F-4D97-AF65-F5344CB8AC3E}">
        <p14:creationId xmlns:p14="http://schemas.microsoft.com/office/powerpoint/2010/main" val="22178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59974C02-312B-4511-B56C-EAB8E1BB7719}" type="datetimeFigureOut">
              <a:rPr lang="es-MX" smtClean="0"/>
              <a:t>09/05/2017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44E18DA-FE3F-4370-9B74-D5CEDA7FE029}" type="slidenum">
              <a:rPr lang="es-MX" smtClean="0"/>
              <a:t>‹Nº›</a:t>
            </a:fld>
            <a:endParaRPr lang="es-MX"/>
          </a:p>
        </p:txBody>
      </p:sp>
    </p:spTree>
    <p:extLst>
      <p:ext uri="{BB962C8B-B14F-4D97-AF65-F5344CB8AC3E}">
        <p14:creationId xmlns:p14="http://schemas.microsoft.com/office/powerpoint/2010/main" val="147516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59974C02-312B-4511-B56C-EAB8E1BB7719}" type="datetimeFigureOut">
              <a:rPr lang="es-MX" smtClean="0"/>
              <a:t>09/05/2017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844E18DA-FE3F-4370-9B74-D5CEDA7FE029}" type="slidenum">
              <a:rPr lang="es-MX" smtClean="0"/>
              <a:t>‹Nº›</a:t>
            </a:fld>
            <a:endParaRPr lang="es-MX"/>
          </a:p>
        </p:txBody>
      </p:sp>
    </p:spTree>
    <p:extLst>
      <p:ext uri="{BB962C8B-B14F-4D97-AF65-F5344CB8AC3E}">
        <p14:creationId xmlns:p14="http://schemas.microsoft.com/office/powerpoint/2010/main" val="267081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59974C02-312B-4511-B56C-EAB8E1BB7719}" type="datetimeFigureOut">
              <a:rPr lang="es-MX" smtClean="0"/>
              <a:t>09/05/2017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844E18DA-FE3F-4370-9B74-D5CEDA7FE029}" type="slidenum">
              <a:rPr lang="es-MX" smtClean="0"/>
              <a:t>‹Nº›</a:t>
            </a:fld>
            <a:endParaRPr lang="es-MX"/>
          </a:p>
        </p:txBody>
      </p:sp>
    </p:spTree>
    <p:extLst>
      <p:ext uri="{BB962C8B-B14F-4D97-AF65-F5344CB8AC3E}">
        <p14:creationId xmlns:p14="http://schemas.microsoft.com/office/powerpoint/2010/main" val="33623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9974C02-312B-4511-B56C-EAB8E1BB7719}" type="datetimeFigureOut">
              <a:rPr lang="es-MX" smtClean="0"/>
              <a:t>09/05/2017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844E18DA-FE3F-4370-9B74-D5CEDA7FE029}" type="slidenum">
              <a:rPr lang="es-MX" smtClean="0"/>
              <a:t>‹Nº›</a:t>
            </a:fld>
            <a:endParaRPr lang="es-MX"/>
          </a:p>
        </p:txBody>
      </p:sp>
    </p:spTree>
    <p:extLst>
      <p:ext uri="{BB962C8B-B14F-4D97-AF65-F5344CB8AC3E}">
        <p14:creationId xmlns:p14="http://schemas.microsoft.com/office/powerpoint/2010/main" val="64021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9974C02-312B-4511-B56C-EAB8E1BB7719}" type="datetimeFigureOut">
              <a:rPr lang="es-MX" smtClean="0"/>
              <a:t>09/05/2017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44E18DA-FE3F-4370-9B74-D5CEDA7FE029}" type="slidenum">
              <a:rPr lang="es-MX" smtClean="0"/>
              <a:t>‹Nº›</a:t>
            </a:fld>
            <a:endParaRPr lang="es-MX"/>
          </a:p>
        </p:txBody>
      </p:sp>
    </p:spTree>
    <p:extLst>
      <p:ext uri="{BB962C8B-B14F-4D97-AF65-F5344CB8AC3E}">
        <p14:creationId xmlns:p14="http://schemas.microsoft.com/office/powerpoint/2010/main" val="123225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9974C02-312B-4511-B56C-EAB8E1BB7719}" type="datetimeFigureOut">
              <a:rPr lang="es-MX" smtClean="0"/>
              <a:t>09/05/2017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844E18DA-FE3F-4370-9B74-D5CEDA7FE029}" type="slidenum">
              <a:rPr lang="es-MX" smtClean="0"/>
              <a:t>‹Nº›</a:t>
            </a:fld>
            <a:endParaRPr lang="es-MX"/>
          </a:p>
        </p:txBody>
      </p:sp>
    </p:spTree>
    <p:extLst>
      <p:ext uri="{BB962C8B-B14F-4D97-AF65-F5344CB8AC3E}">
        <p14:creationId xmlns:p14="http://schemas.microsoft.com/office/powerpoint/2010/main" val="282518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74C02-312B-4511-B56C-EAB8E1BB7719}" type="datetimeFigureOut">
              <a:rPr lang="es-MX" smtClean="0"/>
              <a:t>09/05/2017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E18DA-FE3F-4370-9B74-D5CEDA7FE029}" type="slidenum">
              <a:rPr lang="es-MX" smtClean="0"/>
              <a:t>‹Nº›</a:t>
            </a:fld>
            <a:endParaRPr lang="es-MX"/>
          </a:p>
        </p:txBody>
      </p:sp>
    </p:spTree>
    <p:extLst>
      <p:ext uri="{BB962C8B-B14F-4D97-AF65-F5344CB8AC3E}">
        <p14:creationId xmlns:p14="http://schemas.microsoft.com/office/powerpoint/2010/main" val="576120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2946400" y="1415974"/>
            <a:ext cx="9245600" cy="5442026"/>
          </a:xfrm>
          <a:prstGeom prst="rect">
            <a:avLst/>
          </a:prstGeom>
          <a:solidFill>
            <a:schemeClr val="accent5">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p:cNvSpPr/>
          <p:nvPr/>
        </p:nvSpPr>
        <p:spPr>
          <a:xfrm>
            <a:off x="3048000" y="3391898"/>
            <a:ext cx="6096000" cy="923330"/>
          </a:xfrm>
          <a:prstGeom prst="rect">
            <a:avLst/>
          </a:prstGeom>
        </p:spPr>
        <p:txBody>
          <a:bodyPr>
            <a:spAutoFit/>
          </a:bodyPr>
          <a:lstStyle/>
          <a:p>
            <a:pPr marL="285750" indent="-285750">
              <a:buFont typeface="Arial" panose="020B0604020202020204" pitchFamily="34" charset="0"/>
              <a:buChar char="•"/>
            </a:pPr>
            <a:r>
              <a:rPr lang="es-MX" dirty="0">
                <a:solidFill>
                  <a:srgbClr val="002060"/>
                </a:solidFill>
                <a:latin typeface="Arial Black" panose="020B0A04020102020204" pitchFamily="34" charset="0"/>
              </a:rPr>
              <a:t>Contar con procesos que ayude a un clima de control interno en las operaciones </a:t>
            </a:r>
            <a:r>
              <a:rPr lang="es-MX" dirty="0" smtClean="0">
                <a:solidFill>
                  <a:srgbClr val="002060"/>
                </a:solidFill>
                <a:latin typeface="Arial Black" panose="020B0A04020102020204" pitchFamily="34" charset="0"/>
              </a:rPr>
              <a:t>realizadas </a:t>
            </a:r>
            <a:r>
              <a:rPr lang="es-MX" dirty="0">
                <a:solidFill>
                  <a:srgbClr val="002060"/>
                </a:solidFill>
                <a:latin typeface="Arial Black" panose="020B0A04020102020204" pitchFamily="34" charset="0"/>
              </a:rPr>
              <a:t>por personal de Distribuidor</a:t>
            </a:r>
            <a:endParaRPr lang="es-MX" dirty="0">
              <a:solidFill>
                <a:srgbClr val="002060"/>
              </a:solidFill>
              <a:latin typeface="Arial Black" panose="020B0A04020102020204" pitchFamily="34" charset="0"/>
            </a:endParaRPr>
          </a:p>
        </p:txBody>
      </p:sp>
      <p:sp>
        <p:nvSpPr>
          <p:cNvPr id="5" name="CuadroTexto 4"/>
          <p:cNvSpPr txBox="1"/>
          <p:nvPr/>
        </p:nvSpPr>
        <p:spPr>
          <a:xfrm>
            <a:off x="4220135" y="1016659"/>
            <a:ext cx="3751730" cy="461665"/>
          </a:xfrm>
          <a:prstGeom prst="rect">
            <a:avLst/>
          </a:prstGeom>
          <a:noFill/>
        </p:spPr>
        <p:txBody>
          <a:bodyPr wrap="square" rtlCol="0">
            <a:spAutoFit/>
          </a:bodyPr>
          <a:lstStyle/>
          <a:p>
            <a:pPr algn="ctr"/>
            <a:r>
              <a:rPr lang="es-MX" sz="2400" b="1" dirty="0" smtClean="0">
                <a:latin typeface="Agency FB" panose="020B0503020202020204" pitchFamily="34" charset="0"/>
              </a:rPr>
              <a:t>CADENA AUTOPARTES, S.A. DE C.V. </a:t>
            </a:r>
            <a:endParaRPr lang="es-MX" sz="2400" b="1" dirty="0">
              <a:latin typeface="Agency FB" panose="020B0503020202020204" pitchFamily="34" charset="0"/>
            </a:endParaRPr>
          </a:p>
        </p:txBody>
      </p:sp>
      <p:sp>
        <p:nvSpPr>
          <p:cNvPr id="9" name="Rectángulo 8"/>
          <p:cNvSpPr/>
          <p:nvPr/>
        </p:nvSpPr>
        <p:spPr>
          <a:xfrm>
            <a:off x="-46031" y="0"/>
            <a:ext cx="2859828"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932" y="42724"/>
            <a:ext cx="4220135" cy="938979"/>
          </a:xfrm>
          <a:prstGeom prst="rect">
            <a:avLst/>
          </a:prstGeom>
        </p:spPr>
      </p:pic>
      <p:pic>
        <p:nvPicPr>
          <p:cNvPr id="7" name="Imagen 6"/>
          <p:cNvPicPr>
            <a:picLocks noChangeAspect="1"/>
          </p:cNvPicPr>
          <p:nvPr/>
        </p:nvPicPr>
        <p:blipFill>
          <a:blip r:embed="rId3"/>
          <a:stretch>
            <a:fillRect/>
          </a:stretch>
        </p:blipFill>
        <p:spPr>
          <a:xfrm>
            <a:off x="-46031" y="-13940"/>
            <a:ext cx="2859828" cy="1429914"/>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32172" y="-13940"/>
            <a:ext cx="2859828" cy="1515894"/>
          </a:xfrm>
          <a:prstGeom prst="rect">
            <a:avLst/>
          </a:prstGeom>
        </p:spPr>
      </p:pic>
      <p:sp>
        <p:nvSpPr>
          <p:cNvPr id="10" name="CuadroTexto 9"/>
          <p:cNvSpPr txBox="1"/>
          <p:nvPr/>
        </p:nvSpPr>
        <p:spPr>
          <a:xfrm>
            <a:off x="3996924" y="1708604"/>
            <a:ext cx="4209143" cy="1015663"/>
          </a:xfrm>
          <a:prstGeom prst="rect">
            <a:avLst/>
          </a:prstGeom>
          <a:noFill/>
        </p:spPr>
        <p:txBody>
          <a:bodyPr wrap="square" rtlCol="0">
            <a:spAutoFit/>
          </a:bodyPr>
          <a:lstStyle/>
          <a:p>
            <a:pPr algn="ctr"/>
            <a:r>
              <a:rPr lang="es-MX" sz="6000" u="sng" dirty="0" err="1" smtClean="0">
                <a:solidFill>
                  <a:srgbClr val="C00000"/>
                </a:solidFill>
                <a:latin typeface="Agency FB" panose="020B0503020202020204" pitchFamily="34" charset="0"/>
              </a:rPr>
              <a:t>ACT</a:t>
            </a:r>
            <a:r>
              <a:rPr lang="es-MX" sz="6000" u="sng" dirty="0" smtClean="0">
                <a:solidFill>
                  <a:srgbClr val="C00000"/>
                </a:solidFill>
                <a:latin typeface="Agency FB" panose="020B0503020202020204" pitchFamily="34" charset="0"/>
              </a:rPr>
              <a:t>-184</a:t>
            </a:r>
            <a:endParaRPr lang="es-MX" sz="6000" u="sng" dirty="0">
              <a:solidFill>
                <a:srgbClr val="C00000"/>
              </a:solidFill>
              <a:latin typeface="Agency FB" panose="020B0503020202020204" pitchFamily="34" charset="0"/>
            </a:endParaRPr>
          </a:p>
        </p:txBody>
      </p:sp>
      <p:sp>
        <p:nvSpPr>
          <p:cNvPr id="12" name="CuadroTexto 11"/>
          <p:cNvSpPr txBox="1"/>
          <p:nvPr/>
        </p:nvSpPr>
        <p:spPr>
          <a:xfrm>
            <a:off x="2358464" y="2684807"/>
            <a:ext cx="3011714" cy="769441"/>
          </a:xfrm>
          <a:prstGeom prst="rect">
            <a:avLst/>
          </a:prstGeom>
          <a:noFill/>
        </p:spPr>
        <p:txBody>
          <a:bodyPr wrap="square" rtlCol="0">
            <a:spAutoFit/>
          </a:bodyPr>
          <a:lstStyle/>
          <a:p>
            <a:pPr algn="ctr"/>
            <a:r>
              <a:rPr lang="es-MX" sz="4400" b="1" dirty="0" smtClean="0">
                <a:solidFill>
                  <a:srgbClr val="C00000"/>
                </a:solidFill>
                <a:latin typeface="Agency FB" panose="020B0503020202020204" pitchFamily="34" charset="0"/>
              </a:rPr>
              <a:t>O</a:t>
            </a:r>
            <a:r>
              <a:rPr lang="es-MX" sz="2800" dirty="0" smtClean="0">
                <a:solidFill>
                  <a:srgbClr val="C00000"/>
                </a:solidFill>
                <a:latin typeface="Agency FB" panose="020B0503020202020204" pitchFamily="34" charset="0"/>
              </a:rPr>
              <a:t>BJETIVO</a:t>
            </a:r>
            <a:endParaRPr lang="es-MX" sz="2800" dirty="0">
              <a:solidFill>
                <a:srgbClr val="C00000"/>
              </a:solidFill>
              <a:latin typeface="Agency FB" panose="020B0503020202020204" pitchFamily="34" charset="0"/>
            </a:endParaRPr>
          </a:p>
        </p:txBody>
      </p:sp>
      <p:sp>
        <p:nvSpPr>
          <p:cNvPr id="13" name="Rectángulo 12"/>
          <p:cNvSpPr/>
          <p:nvPr/>
        </p:nvSpPr>
        <p:spPr>
          <a:xfrm>
            <a:off x="3418114" y="4729362"/>
            <a:ext cx="8302171" cy="1384995"/>
          </a:xfrm>
          <a:prstGeom prst="rect">
            <a:avLst/>
          </a:prstGeom>
        </p:spPr>
        <p:txBody>
          <a:bodyPr wrap="square">
            <a:spAutoFit/>
          </a:bodyPr>
          <a:lstStyle/>
          <a:p>
            <a:pPr marL="285750" indent="-285750">
              <a:buFont typeface="Arial" panose="020B0604020202020204" pitchFamily="34" charset="0"/>
              <a:buChar char="•"/>
            </a:pPr>
            <a:r>
              <a:rPr lang="es-MX" sz="1400" dirty="0">
                <a:solidFill>
                  <a:srgbClr val="002060"/>
                </a:solidFill>
                <a:latin typeface="Arial Black" panose="020B0A04020102020204" pitchFamily="34" charset="0"/>
              </a:rPr>
              <a:t>Se deberá contar con evidencia documental de cualquier ajuste realizado al inventario y el mismo deberá contar con la firma de autorización </a:t>
            </a:r>
            <a:r>
              <a:rPr lang="es-MX" sz="1400" dirty="0" smtClean="0">
                <a:solidFill>
                  <a:srgbClr val="002060"/>
                </a:solidFill>
                <a:latin typeface="Arial Black" panose="020B0A04020102020204" pitchFamily="34" charset="0"/>
              </a:rPr>
              <a:t>el administrador </a:t>
            </a:r>
            <a:r>
              <a:rPr lang="es-MX" sz="1400" dirty="0">
                <a:solidFill>
                  <a:srgbClr val="002060"/>
                </a:solidFill>
                <a:latin typeface="Arial Black" panose="020B0A04020102020204" pitchFamily="34" charset="0"/>
              </a:rPr>
              <a:t>y la Gerencia General. </a:t>
            </a:r>
            <a:r>
              <a:rPr lang="es-MX" sz="1400" dirty="0" smtClean="0">
                <a:solidFill>
                  <a:srgbClr val="002060"/>
                </a:solidFill>
                <a:latin typeface="Arial Black" panose="020B0A04020102020204" pitchFamily="34" charset="0"/>
              </a:rPr>
              <a:t>Evidenciar </a:t>
            </a:r>
            <a:r>
              <a:rPr lang="es-MX" sz="1400" dirty="0">
                <a:solidFill>
                  <a:srgbClr val="002060"/>
                </a:solidFill>
                <a:latin typeface="Arial Black" panose="020B0A04020102020204" pitchFamily="34" charset="0"/>
              </a:rPr>
              <a:t>el ultimo ajuste realizado al inventario con documento digitalizado (scanner) dándolo de alta en el sistema. En caso de no contar con ajustes al inventario dar alta resultado del último inventario físico completo</a:t>
            </a:r>
            <a:r>
              <a:rPr lang="es-MX" sz="1400" dirty="0" smtClean="0">
                <a:solidFill>
                  <a:srgbClr val="002060"/>
                </a:solidFill>
                <a:latin typeface="Arial Black" panose="020B0A04020102020204" pitchFamily="34" charset="0"/>
              </a:rPr>
              <a:t>. </a:t>
            </a:r>
            <a:endParaRPr lang="es-MX" sz="1400" dirty="0">
              <a:solidFill>
                <a:srgbClr val="002060"/>
              </a:solidFill>
              <a:latin typeface="Arial Black" panose="020B0A04020102020204" pitchFamily="34" charset="0"/>
            </a:endParaRPr>
          </a:p>
        </p:txBody>
      </p:sp>
      <p:pic>
        <p:nvPicPr>
          <p:cNvPr id="14"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31" y="1501954"/>
            <a:ext cx="2859828" cy="1635379"/>
          </a:xfrm>
          <a:prstGeom prst="rect">
            <a:avLst/>
          </a:prstGeom>
        </p:spPr>
      </p:pic>
      <p:sp>
        <p:nvSpPr>
          <p:cNvPr id="15" name="CuadroTexto 14"/>
          <p:cNvSpPr txBox="1"/>
          <p:nvPr/>
        </p:nvSpPr>
        <p:spPr>
          <a:xfrm>
            <a:off x="7448550" y="6267450"/>
            <a:ext cx="4443185" cy="369332"/>
          </a:xfrm>
          <a:prstGeom prst="rect">
            <a:avLst/>
          </a:prstGeom>
          <a:noFill/>
        </p:spPr>
        <p:txBody>
          <a:bodyPr wrap="square" rtlCol="0">
            <a:spAutoFit/>
          </a:bodyPr>
          <a:lstStyle/>
          <a:p>
            <a:pPr algn="r"/>
            <a:r>
              <a:rPr lang="es-MX" b="1" dirty="0" smtClean="0">
                <a:solidFill>
                  <a:srgbClr val="C00000"/>
                </a:solidFill>
                <a:latin typeface="Agency FB" panose="020B0503020202020204" pitchFamily="34" charset="0"/>
              </a:rPr>
              <a:t>Elaboro: Judith Nohemi Mendoza Moreno</a:t>
            </a:r>
            <a:endParaRPr lang="es-MX" b="1" dirty="0">
              <a:solidFill>
                <a:srgbClr val="C00000"/>
              </a:solidFill>
              <a:latin typeface="Agency FB" panose="020B0503020202020204" pitchFamily="34" charset="0"/>
            </a:endParaRPr>
          </a:p>
        </p:txBody>
      </p:sp>
    </p:spTree>
    <p:extLst>
      <p:ext uri="{BB962C8B-B14F-4D97-AF65-F5344CB8AC3E}">
        <p14:creationId xmlns:p14="http://schemas.microsoft.com/office/powerpoint/2010/main" val="118610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46031" y="-13940"/>
            <a:ext cx="12238031" cy="6871940"/>
            <a:chOff x="-46031" y="-13940"/>
            <a:chExt cx="12238031" cy="6871940"/>
          </a:xfrm>
        </p:grpSpPr>
        <p:sp>
          <p:nvSpPr>
            <p:cNvPr id="2" name="Rectángulo 1"/>
            <p:cNvSpPr/>
            <p:nvPr/>
          </p:nvSpPr>
          <p:spPr>
            <a:xfrm>
              <a:off x="1505847" y="762000"/>
              <a:ext cx="10686153" cy="6096000"/>
            </a:xfrm>
            <a:prstGeom prst="rect">
              <a:avLst/>
            </a:prstGeom>
            <a:solidFill>
              <a:schemeClr val="accent5">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CuadroTexto 3"/>
            <p:cNvSpPr txBox="1"/>
            <p:nvPr/>
          </p:nvSpPr>
          <p:spPr>
            <a:xfrm>
              <a:off x="4220135" y="738769"/>
              <a:ext cx="3751730" cy="461665"/>
            </a:xfrm>
            <a:prstGeom prst="rect">
              <a:avLst/>
            </a:prstGeom>
            <a:noFill/>
          </p:spPr>
          <p:txBody>
            <a:bodyPr wrap="square" rtlCol="0">
              <a:spAutoFit/>
            </a:bodyPr>
            <a:lstStyle/>
            <a:p>
              <a:pPr algn="ctr"/>
              <a:r>
                <a:rPr lang="es-MX" sz="2400" b="1" dirty="0" smtClean="0">
                  <a:latin typeface="Agency FB" panose="020B0503020202020204" pitchFamily="34" charset="0"/>
                </a:rPr>
                <a:t>CADENA AUTOPARTES, S.A. DE C.V. </a:t>
              </a:r>
              <a:endParaRPr lang="es-MX" sz="2400" b="1" dirty="0">
                <a:latin typeface="Agency FB" panose="020B0503020202020204" pitchFamily="34" charset="0"/>
              </a:endParaRPr>
            </a:p>
          </p:txBody>
        </p:sp>
        <p:sp>
          <p:nvSpPr>
            <p:cNvPr id="5" name="Rectángulo 4"/>
            <p:cNvSpPr/>
            <p:nvPr/>
          </p:nvSpPr>
          <p:spPr>
            <a:xfrm>
              <a:off x="-46031" y="0"/>
              <a:ext cx="1417631"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133" y="95250"/>
              <a:ext cx="2433918" cy="541546"/>
            </a:xfrm>
            <a:prstGeom prst="rect">
              <a:avLst/>
            </a:prstGeom>
          </p:spPr>
        </p:pic>
        <p:pic>
          <p:nvPicPr>
            <p:cNvPr id="7" name="Imagen 6"/>
            <p:cNvPicPr>
              <a:picLocks noChangeAspect="1"/>
            </p:cNvPicPr>
            <p:nvPr/>
          </p:nvPicPr>
          <p:blipFill>
            <a:blip r:embed="rId3"/>
            <a:stretch>
              <a:fillRect/>
            </a:stretch>
          </p:blipFill>
          <p:spPr>
            <a:xfrm>
              <a:off x="-46031" y="-13940"/>
              <a:ext cx="1551878" cy="775940"/>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6152" y="-13940"/>
              <a:ext cx="1505848" cy="798197"/>
            </a:xfrm>
            <a:prstGeom prst="rect">
              <a:avLst/>
            </a:prstGeom>
          </p:spPr>
        </p:pic>
      </p:grpSp>
      <p:sp>
        <p:nvSpPr>
          <p:cNvPr id="15" name="CuadroTexto 14"/>
          <p:cNvSpPr txBox="1"/>
          <p:nvPr/>
        </p:nvSpPr>
        <p:spPr>
          <a:xfrm>
            <a:off x="1505847" y="1200434"/>
            <a:ext cx="2931682" cy="307777"/>
          </a:xfrm>
          <a:prstGeom prst="rect">
            <a:avLst/>
          </a:prstGeom>
          <a:noFill/>
        </p:spPr>
        <p:txBody>
          <a:bodyPr wrap="square" rtlCol="0">
            <a:spAutoFit/>
          </a:bodyPr>
          <a:lstStyle/>
          <a:p>
            <a:r>
              <a:rPr lang="es-MX" sz="1400" dirty="0" smtClean="0">
                <a:latin typeface="Arial Black" panose="020B0A04020102020204" pitchFamily="34" charset="0"/>
              </a:rPr>
              <a:t>AJUSTES DE INVENTARIO</a:t>
            </a:r>
            <a:endParaRPr lang="es-MX" sz="1400" dirty="0">
              <a:latin typeface="Arial Black" panose="020B0A04020102020204" pitchFamily="34" charset="0"/>
            </a:endParaRPr>
          </a:p>
        </p:txBody>
      </p:sp>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9551415" y="4209672"/>
            <a:ext cx="2668972" cy="2001729"/>
          </a:xfrm>
          <a:prstGeom prst="rect">
            <a:avLst/>
          </a:prstGeom>
        </p:spPr>
      </p:pic>
      <p:pic>
        <p:nvPicPr>
          <p:cNvPr id="16" name="Imagen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602000" y="4197978"/>
            <a:ext cx="2668973" cy="2001729"/>
          </a:xfrm>
          <a:prstGeom prst="rect">
            <a:avLst/>
          </a:prstGeom>
        </p:spPr>
      </p:pic>
      <p:pic>
        <p:nvPicPr>
          <p:cNvPr id="18" name="Imagen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5575844" y="4197978"/>
            <a:ext cx="2668971" cy="2001728"/>
          </a:xfrm>
          <a:prstGeom prst="rect">
            <a:avLst/>
          </a:prstGeom>
        </p:spPr>
      </p:pic>
      <p:pic>
        <p:nvPicPr>
          <p:cNvPr id="19" name="Imagen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5400000">
            <a:off x="7552459" y="4197979"/>
            <a:ext cx="2668971" cy="2001728"/>
          </a:xfrm>
          <a:prstGeom prst="rect">
            <a:avLst/>
          </a:prstGeom>
        </p:spPr>
      </p:pic>
      <p:sp>
        <p:nvSpPr>
          <p:cNvPr id="20" name="CuadroTexto 19"/>
          <p:cNvSpPr txBox="1"/>
          <p:nvPr/>
        </p:nvSpPr>
        <p:spPr>
          <a:xfrm>
            <a:off x="1734670" y="1508211"/>
            <a:ext cx="10300447" cy="2031325"/>
          </a:xfrm>
          <a:prstGeom prst="rect">
            <a:avLst/>
          </a:prstGeom>
          <a:noFill/>
        </p:spPr>
        <p:txBody>
          <a:bodyPr wrap="square" rtlCol="0">
            <a:spAutoFit/>
          </a:bodyPr>
          <a:lstStyle/>
          <a:p>
            <a:r>
              <a:rPr lang="es-MX" dirty="0" smtClean="0"/>
              <a:t>Anualmente se lleva un inventario general del almacen general y centros de servicio, en el participa todo el personal dirigido por personal a cargo de la coordinación del inventario, se realizar los ajustes necesarios el mismo día y se hace un archivo con todos los ajustes y conteos físicos finalmente se resume en una tabla y se autoriza por el director general. </a:t>
            </a:r>
          </a:p>
          <a:p>
            <a:r>
              <a:rPr lang="es-MX" dirty="0" smtClean="0"/>
              <a:t>Actualmente se lleva un trabajo alterno de control de inventarios en almacen general, semanalmente se cuentan algunas líneas de producto y mensualmente al menos se revisan todas las líneas, al igual en centros de servicio se lleva al menos una vez al mes inventario do todos los productos.</a:t>
            </a:r>
            <a:endParaRPr lang="es-MX" dirty="0"/>
          </a:p>
        </p:txBody>
      </p:sp>
      <p:pic>
        <p:nvPicPr>
          <p:cNvPr id="21" name="Imagen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5400000">
            <a:off x="1702078" y="4187021"/>
            <a:ext cx="2581322" cy="1935992"/>
          </a:xfrm>
          <a:prstGeom prst="rect">
            <a:avLst/>
          </a:prstGeom>
        </p:spPr>
      </p:pic>
    </p:spTree>
    <p:extLst>
      <p:ext uri="{BB962C8B-B14F-4D97-AF65-F5344CB8AC3E}">
        <p14:creationId xmlns:p14="http://schemas.microsoft.com/office/powerpoint/2010/main" val="262285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46031" y="-13940"/>
            <a:ext cx="12238031" cy="6871940"/>
            <a:chOff x="-46031" y="-13940"/>
            <a:chExt cx="12238031" cy="6871940"/>
          </a:xfrm>
        </p:grpSpPr>
        <p:sp>
          <p:nvSpPr>
            <p:cNvPr id="3" name="Rectángulo 2"/>
            <p:cNvSpPr/>
            <p:nvPr/>
          </p:nvSpPr>
          <p:spPr>
            <a:xfrm>
              <a:off x="1505847" y="762000"/>
              <a:ext cx="10686153" cy="6096000"/>
            </a:xfrm>
            <a:prstGeom prst="rect">
              <a:avLst/>
            </a:prstGeom>
            <a:solidFill>
              <a:schemeClr val="accent5">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CuadroTexto 3"/>
            <p:cNvSpPr txBox="1"/>
            <p:nvPr/>
          </p:nvSpPr>
          <p:spPr>
            <a:xfrm>
              <a:off x="4220135" y="738769"/>
              <a:ext cx="3751730" cy="461665"/>
            </a:xfrm>
            <a:prstGeom prst="rect">
              <a:avLst/>
            </a:prstGeom>
            <a:noFill/>
          </p:spPr>
          <p:txBody>
            <a:bodyPr wrap="square" rtlCol="0">
              <a:spAutoFit/>
            </a:bodyPr>
            <a:lstStyle/>
            <a:p>
              <a:pPr algn="ctr"/>
              <a:r>
                <a:rPr lang="es-MX" sz="2400" b="1" dirty="0" smtClean="0">
                  <a:latin typeface="Agency FB" panose="020B0503020202020204" pitchFamily="34" charset="0"/>
                </a:rPr>
                <a:t>CADENA AUTOPARTES, S.A. DE C.V. </a:t>
              </a:r>
              <a:endParaRPr lang="es-MX" sz="2400" b="1" dirty="0">
                <a:latin typeface="Agency FB" panose="020B0503020202020204" pitchFamily="34" charset="0"/>
              </a:endParaRPr>
            </a:p>
          </p:txBody>
        </p:sp>
        <p:sp>
          <p:nvSpPr>
            <p:cNvPr id="5" name="Rectángulo 4"/>
            <p:cNvSpPr/>
            <p:nvPr/>
          </p:nvSpPr>
          <p:spPr>
            <a:xfrm>
              <a:off x="-46031" y="0"/>
              <a:ext cx="1417631"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133" y="95250"/>
              <a:ext cx="2433918" cy="541546"/>
            </a:xfrm>
            <a:prstGeom prst="rect">
              <a:avLst/>
            </a:prstGeom>
          </p:spPr>
        </p:pic>
        <p:pic>
          <p:nvPicPr>
            <p:cNvPr id="7" name="Imagen 6"/>
            <p:cNvPicPr>
              <a:picLocks noChangeAspect="1"/>
            </p:cNvPicPr>
            <p:nvPr/>
          </p:nvPicPr>
          <p:blipFill>
            <a:blip r:embed="rId3"/>
            <a:stretch>
              <a:fillRect/>
            </a:stretch>
          </p:blipFill>
          <p:spPr>
            <a:xfrm>
              <a:off x="-46031" y="-13940"/>
              <a:ext cx="1551878" cy="775940"/>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6152" y="-13940"/>
              <a:ext cx="1505848" cy="798197"/>
            </a:xfrm>
            <a:prstGeom prst="rect">
              <a:avLst/>
            </a:prstGeom>
          </p:spPr>
        </p:pic>
      </p:grpSp>
      <p:pic>
        <p:nvPicPr>
          <p:cNvPr id="15" name="Imagen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9204975" y="2796415"/>
            <a:ext cx="3318447" cy="2488835"/>
          </a:xfrm>
          <a:prstGeom prst="rect">
            <a:avLst/>
          </a:prstGeom>
        </p:spPr>
      </p:pic>
      <p:pic>
        <p:nvPicPr>
          <p:cNvPr id="16" name="Imagen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775736" y="2796415"/>
            <a:ext cx="3318447" cy="2488835"/>
          </a:xfrm>
          <a:prstGeom prst="rect">
            <a:avLst/>
          </a:prstGeom>
        </p:spPr>
      </p:pic>
      <p:pic>
        <p:nvPicPr>
          <p:cNvPr id="17" name="Imagen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1091041" y="2773184"/>
            <a:ext cx="3318447" cy="2488835"/>
          </a:xfrm>
          <a:prstGeom prst="rect">
            <a:avLst/>
          </a:prstGeom>
        </p:spPr>
      </p:pic>
      <p:pic>
        <p:nvPicPr>
          <p:cNvPr id="18" name="Imagen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5400000">
            <a:off x="6520280" y="2773183"/>
            <a:ext cx="3318447" cy="2488835"/>
          </a:xfrm>
          <a:prstGeom prst="rect">
            <a:avLst/>
          </a:prstGeom>
        </p:spPr>
      </p:pic>
    </p:spTree>
    <p:extLst>
      <p:ext uri="{BB962C8B-B14F-4D97-AF65-F5344CB8AC3E}">
        <p14:creationId xmlns:p14="http://schemas.microsoft.com/office/powerpoint/2010/main" val="207432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237</Words>
  <Application>Microsoft Office PowerPoint</Application>
  <PresentationFormat>Panorámica</PresentationFormat>
  <Paragraphs>11</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Agency FB</vt:lpstr>
      <vt:lpstr>Arial</vt:lpstr>
      <vt:lpstr>Arial Black</vt:lpstr>
      <vt:lpstr>Calibri</vt:lpstr>
      <vt:lpstr>Calibri Light</vt:lpstr>
      <vt:lpstr>Tema de Office</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NOHEMI MENDOZA</dc:creator>
  <cp:lastModifiedBy>NOHEMI MENDOZA</cp:lastModifiedBy>
  <cp:revision>15</cp:revision>
  <dcterms:created xsi:type="dcterms:W3CDTF">2017-02-16T19:15:31Z</dcterms:created>
  <dcterms:modified xsi:type="dcterms:W3CDTF">2017-05-09T22:46:00Z</dcterms:modified>
</cp:coreProperties>
</file>