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7" r:id="rId2"/>
    <p:sldId id="348" r:id="rId3"/>
    <p:sldId id="352" r:id="rId4"/>
    <p:sldId id="351" r:id="rId5"/>
    <p:sldId id="35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 showGuides="1">
      <p:cViewPr varScale="1">
        <p:scale>
          <a:sx n="87" d="100"/>
          <a:sy n="87" d="100"/>
        </p:scale>
        <p:origin x="6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C132-DE48-4F41-8323-515235C13638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B52AE-5D05-450F-994F-159C2754CA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36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87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7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9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Rectángulo 12"/>
            <p:cNvSpPr/>
            <p:nvPr/>
          </p:nvSpPr>
          <p:spPr>
            <a:xfrm>
              <a:off x="-1" y="0"/>
              <a:ext cx="6918159" cy="6858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918158" y="-1"/>
              <a:ext cx="5273842" cy="3838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918158" y="3838074"/>
              <a:ext cx="5273842" cy="30199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405" y="286226"/>
              <a:ext cx="3739348" cy="2754750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79376" y="5373216"/>
            <a:ext cx="5336157" cy="649571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71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0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0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4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1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6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83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218115"/>
            <a:ext cx="7607968" cy="147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A31E-DB8D-4ABB-9E84-F43904BB8BD2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riángulo rectángulo 7"/>
          <p:cNvSpPr/>
          <p:nvPr/>
        </p:nvSpPr>
        <p:spPr>
          <a:xfrm>
            <a:off x="12031" y="5057442"/>
            <a:ext cx="5113423" cy="1800559"/>
          </a:xfrm>
          <a:custGeom>
            <a:avLst/>
            <a:gdLst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5113422"/>
              <a:gd name="connsiteY0" fmla="*/ 1896812 h 1920875"/>
              <a:gd name="connsiteX1" fmla="*/ 216569 w 5113422"/>
              <a:gd name="connsiteY1" fmla="*/ 0 h 1920875"/>
              <a:gd name="connsiteX2" fmla="*/ 5113422 w 5113422"/>
              <a:gd name="connsiteY2" fmla="*/ 1920875 h 1920875"/>
              <a:gd name="connsiteX3" fmla="*/ 0 w 5113422"/>
              <a:gd name="connsiteY3" fmla="*/ 1896812 h 1920875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422" h="1800559">
                <a:moveTo>
                  <a:pt x="0" y="1776496"/>
                </a:moveTo>
                <a:cubicBezTo>
                  <a:pt x="136358" y="1184331"/>
                  <a:pt x="56148" y="580134"/>
                  <a:pt x="409074" y="0"/>
                </a:cubicBezTo>
                <a:cubicBezTo>
                  <a:pt x="1175084" y="1827408"/>
                  <a:pt x="3408948" y="923646"/>
                  <a:pt x="5113422" y="1800559"/>
                </a:cubicBezTo>
                <a:lnTo>
                  <a:pt x="0" y="1776496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8" name="Triángulo rectángulo 7"/>
          <p:cNvSpPr/>
          <p:nvPr/>
        </p:nvSpPr>
        <p:spPr>
          <a:xfrm>
            <a:off x="0" y="4937127"/>
            <a:ext cx="4896853" cy="1920875"/>
          </a:xfrm>
          <a:custGeom>
            <a:avLst/>
            <a:gdLst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853" h="1920875">
                <a:moveTo>
                  <a:pt x="0" y="1920875"/>
                </a:moveTo>
                <a:lnTo>
                  <a:pt x="0" y="0"/>
                </a:lnTo>
                <a:cubicBezTo>
                  <a:pt x="1235242" y="1791313"/>
                  <a:pt x="3192379" y="1043962"/>
                  <a:pt x="4896853" y="1920875"/>
                </a:cubicBezTo>
                <a:lnTo>
                  <a:pt x="0" y="192087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96" y="218114"/>
            <a:ext cx="2090480" cy="1540042"/>
          </a:xfrm>
          <a:prstGeom prst="rect">
            <a:avLst/>
          </a:prstGeom>
        </p:spPr>
      </p:pic>
      <p:sp>
        <p:nvSpPr>
          <p:cNvPr id="21" name="Forma libre 20"/>
          <p:cNvSpPr/>
          <p:nvPr/>
        </p:nvSpPr>
        <p:spPr>
          <a:xfrm rot="20683482">
            <a:off x="7625743" y="-677788"/>
            <a:ext cx="4723853" cy="3143124"/>
          </a:xfrm>
          <a:custGeom>
            <a:avLst/>
            <a:gdLst>
              <a:gd name="connsiteX0" fmla="*/ 0 w 4723853"/>
              <a:gd name="connsiteY0" fmla="*/ 0 h 3143124"/>
              <a:gd name="connsiteX1" fmla="*/ 4723853 w 4723853"/>
              <a:gd name="connsiteY1" fmla="*/ 1290111 h 3143124"/>
              <a:gd name="connsiteX2" fmla="*/ 4217785 w 4723853"/>
              <a:gd name="connsiteY2" fmla="*/ 3143124 h 3143124"/>
              <a:gd name="connsiteX3" fmla="*/ 3788219 w 4723853"/>
              <a:gd name="connsiteY3" fmla="*/ 2331662 h 3143124"/>
              <a:gd name="connsiteX4" fmla="*/ 3777519 w 4723853"/>
              <a:gd name="connsiteY4" fmla="*/ 2318501 h 3143124"/>
              <a:gd name="connsiteX5" fmla="*/ 3818314 w 4723853"/>
              <a:gd name="connsiteY5" fmla="*/ 2287388 h 3143124"/>
              <a:gd name="connsiteX6" fmla="*/ 4091683 w 4723853"/>
              <a:gd name="connsiteY6" fmla="*/ 1759543 h 3143124"/>
              <a:gd name="connsiteX7" fmla="*/ 2894541 w 4723853"/>
              <a:gd name="connsiteY7" fmla="*/ 929719 h 3143124"/>
              <a:gd name="connsiteX8" fmla="*/ 2133047 w 4723853"/>
              <a:gd name="connsiteY8" fmla="*/ 1119211 h 3143124"/>
              <a:gd name="connsiteX9" fmla="*/ 2075531 w 4723853"/>
              <a:gd name="connsiteY9" fmla="*/ 1155446 h 3143124"/>
              <a:gd name="connsiteX10" fmla="*/ 2069973 w 4723853"/>
              <a:gd name="connsiteY10" fmla="*/ 1152951 h 3143124"/>
              <a:gd name="connsiteX11" fmla="*/ 0 w 4723853"/>
              <a:gd name="connsiteY11" fmla="*/ 0 h 31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23853" h="3143124">
                <a:moveTo>
                  <a:pt x="0" y="0"/>
                </a:moveTo>
                <a:lnTo>
                  <a:pt x="4723853" y="1290111"/>
                </a:lnTo>
                <a:lnTo>
                  <a:pt x="4217785" y="3143124"/>
                </a:lnTo>
                <a:cubicBezTo>
                  <a:pt x="4105336" y="2822270"/>
                  <a:pt x="3959557" y="2556563"/>
                  <a:pt x="3788219" y="2331662"/>
                </a:cubicBezTo>
                <a:lnTo>
                  <a:pt x="3777519" y="2318501"/>
                </a:lnTo>
                <a:lnTo>
                  <a:pt x="3818314" y="2287388"/>
                </a:lnTo>
                <a:cubicBezTo>
                  <a:pt x="3989093" y="2143945"/>
                  <a:pt x="4091683" y="1960049"/>
                  <a:pt x="4091683" y="1759543"/>
                </a:cubicBezTo>
                <a:cubicBezTo>
                  <a:pt x="4091683" y="1301244"/>
                  <a:pt x="3555704" y="929719"/>
                  <a:pt x="2894541" y="929719"/>
                </a:cubicBezTo>
                <a:cubicBezTo>
                  <a:pt x="2605282" y="929719"/>
                  <a:pt x="2339984" y="1000831"/>
                  <a:pt x="2133047" y="1119211"/>
                </a:cubicBezTo>
                <a:lnTo>
                  <a:pt x="2075531" y="1155446"/>
                </a:lnTo>
                <a:lnTo>
                  <a:pt x="2069973" y="1152951"/>
                </a:lnTo>
                <a:cubicBezTo>
                  <a:pt x="1365135" y="845945"/>
                  <a:pt x="618288" y="566557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34129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53925" y="66516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45920" y="2294401"/>
            <a:ext cx="85692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ACTIVIDAD 118</a:t>
            </a:r>
          </a:p>
          <a:p>
            <a:pPr algn="ctr"/>
            <a:endParaRPr lang="es-MX" sz="4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MX" sz="2400" b="1" dirty="0">
                <a:solidFill>
                  <a:srgbClr val="FF0000"/>
                </a:solidFill>
              </a:rPr>
              <a:t>Implementar manejo de baterías de préstamo en los Centros de Servicio</a:t>
            </a:r>
            <a:endParaRPr lang="es-MX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Acumuladores de préstamo.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s-MX" sz="2800" dirty="0">
                <a:solidFill>
                  <a:srgbClr val="FF0000"/>
                </a:solidFill>
              </a:rPr>
              <a:t>Se cuenta con baterías de préstamo para en caso de que sea necesario que la batería de nuestro cliente se quede a carga y diagnostico, siempre y cuando se encuentre dentro del tiempo de garantía.</a:t>
            </a:r>
          </a:p>
          <a:p>
            <a:pPr lvl="1"/>
            <a:endParaRPr lang="es-MX" sz="2800" dirty="0">
              <a:solidFill>
                <a:srgbClr val="FF0000"/>
              </a:solidFill>
            </a:endParaRPr>
          </a:p>
          <a:p>
            <a:endParaRPr lang="es-MX" sz="3600" dirty="0">
              <a:solidFill>
                <a:srgbClr val="FF0000"/>
              </a:solidFill>
            </a:endParaRP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02" y="4285227"/>
            <a:ext cx="3602972" cy="2026672"/>
          </a:xfrm>
          <a:prstGeom prst="rect">
            <a:avLst/>
          </a:prstGeom>
        </p:spPr>
      </p:pic>
      <p:pic>
        <p:nvPicPr>
          <p:cNvPr id="5" name="Imagen 4" descr="Imagen que contiene mesa, interior&#10;&#10;Descripción generada con confianza alt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3" y="4285227"/>
            <a:ext cx="3602972" cy="20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6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4" y="1864442"/>
            <a:ext cx="4688719" cy="4993558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1814052"/>
            <a:ext cx="5277465" cy="4436653"/>
          </a:xfrm>
        </p:spPr>
        <p:txBody>
          <a:bodyPr/>
          <a:lstStyle/>
          <a:p>
            <a:pPr marL="342900" lvl="1" indent="0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s-MX" sz="2800" dirty="0">
                <a:solidFill>
                  <a:srgbClr val="FF0000"/>
                </a:solidFill>
              </a:rPr>
              <a:t>Área exclusiva para acumuladores de préstamo en el área de diagnostico.</a:t>
            </a:r>
          </a:p>
          <a:p>
            <a:pPr lvl="1"/>
            <a:endParaRPr lang="es-MX" sz="2800" dirty="0">
              <a:solidFill>
                <a:srgbClr val="FF0000"/>
              </a:solidFill>
            </a:endParaRPr>
          </a:p>
          <a:p>
            <a:endParaRPr lang="es-MX" sz="3600" dirty="0">
              <a:solidFill>
                <a:srgbClr val="FF0000"/>
              </a:solidFill>
            </a:endParaRPr>
          </a:p>
          <a:p>
            <a:endParaRPr lang="es-MX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218115"/>
            <a:ext cx="7607968" cy="1472574"/>
          </a:xfrm>
        </p:spPr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Acumuladores de préstamo.</a:t>
            </a:r>
          </a:p>
        </p:txBody>
      </p:sp>
    </p:spTree>
    <p:extLst>
      <p:ext uri="{BB962C8B-B14F-4D97-AF65-F5344CB8AC3E}">
        <p14:creationId xmlns:p14="http://schemas.microsoft.com/office/powerpoint/2010/main" val="11403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717" y="1814053"/>
            <a:ext cx="3700690" cy="4729316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218115"/>
            <a:ext cx="7607968" cy="1472574"/>
          </a:xfrm>
        </p:spPr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Formato para Control de acumuladores de préstamo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28483" y="1489587"/>
            <a:ext cx="6875206" cy="4436653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Campo de sucursal y teléfono. Se captura el nombre y el teléfono de la sucursal donde se recibe el acumulador.</a:t>
            </a:r>
          </a:p>
          <a:p>
            <a:pPr marL="342900" lvl="1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Cuenta con datos generales del cliente, como nombre, dirección y teléfono.</a:t>
            </a:r>
          </a:p>
          <a:p>
            <a:pPr marL="342900" lvl="1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Datos del acumulador a revisión: marca / BCI, folio de garantía y/o códigos de ensamble.</a:t>
            </a:r>
          </a:p>
          <a:p>
            <a:pPr marL="342900" lvl="1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Datos del acumulador a préstamo: Se plasma si se le presto o no batería al cliente, además del No. de batería/ BCI</a:t>
            </a:r>
          </a:p>
          <a:p>
            <a:pPr marL="342900" lvl="1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Por ultimo cuenta con  la firma del técnico y del cliente, con la leyenda de no excederse de mas de 15 días posteriores a la fecha de revisión. </a:t>
            </a:r>
          </a:p>
          <a:p>
            <a:pPr lvl="1"/>
            <a:endParaRPr lang="es-MX" sz="2800" dirty="0">
              <a:solidFill>
                <a:srgbClr val="FF0000"/>
              </a:solidFill>
            </a:endParaRPr>
          </a:p>
          <a:p>
            <a:endParaRPr lang="es-MX" sz="3600" dirty="0">
              <a:solidFill>
                <a:srgbClr val="FF0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804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con confianza muy alt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954958"/>
            <a:ext cx="9419303" cy="52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5843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CION ESTRATEGIC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CION ESTRATEGICA" id="{BA79366D-70AA-4D0A-A42B-26D54665F885}" vid="{A1588C82-4BB3-4F67-83DD-186B231641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5141</TotalTime>
  <Words>187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Comic Sans MS</vt:lpstr>
      <vt:lpstr>Times New Roman</vt:lpstr>
      <vt:lpstr>INNOVACION ESTRATEGICA</vt:lpstr>
      <vt:lpstr>        </vt:lpstr>
      <vt:lpstr>Acumuladores de préstamo.</vt:lpstr>
      <vt:lpstr>Acumuladores de préstamo.</vt:lpstr>
      <vt:lpstr>Formato para Control de acumuladores de préstamo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Feliciano Castañón L</dc:creator>
  <cp:lastModifiedBy>Feliciano Castañón</cp:lastModifiedBy>
  <cp:revision>160</cp:revision>
  <dcterms:created xsi:type="dcterms:W3CDTF">2014-03-18T23:02:02Z</dcterms:created>
  <dcterms:modified xsi:type="dcterms:W3CDTF">2017-05-23T16:02:03Z</dcterms:modified>
</cp:coreProperties>
</file>