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75" r:id="rId4"/>
    <p:sldId id="282" r:id="rId5"/>
    <p:sldId id="281" r:id="rId6"/>
    <p:sldId id="278" r:id="rId7"/>
    <p:sldId id="279" r:id="rId8"/>
    <p:sldId id="280" r:id="rId9"/>
  </p:sldIdLst>
  <p:sldSz cx="9144000" cy="6858000" type="screen4x3"/>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14" y="3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C97FF02-9716-4886-82C9-BC042491EB2C}" type="datetimeFigureOut">
              <a:rPr lang="es-MX"/>
              <a:pPr>
                <a:defRPr/>
              </a:pPr>
              <a:t>27/06/2017</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A13B416-DA73-4EC8-A187-C163D74B9B6B}" type="slidenum">
              <a:rPr lang="es-MX"/>
              <a:pPr>
                <a:defRPr/>
              </a:pPr>
              <a:t>‹Nº›</a:t>
            </a:fld>
            <a:endParaRPr lang="es-MX" dirty="0"/>
          </a:p>
        </p:txBody>
      </p:sp>
    </p:spTree>
    <p:extLst>
      <p:ext uri="{BB962C8B-B14F-4D97-AF65-F5344CB8AC3E}">
        <p14:creationId xmlns:p14="http://schemas.microsoft.com/office/powerpoint/2010/main" val="3499518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lvl1pPr>
              <a:defRPr/>
            </a:lvl1pPr>
          </a:lstStyle>
          <a:p>
            <a:pPr>
              <a:defRPr/>
            </a:pPr>
            <a:fld id="{B6CF20ED-3295-4A8B-B7BE-9A269FA4AE79}" type="datetimeFigureOut">
              <a:rPr lang="es-MX"/>
              <a:pPr>
                <a:defRPr/>
              </a:pPr>
              <a:t>27/06/2017</a:t>
            </a:fld>
            <a:endParaRPr lang="es-MX" dirty="0"/>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27AAEDDB-D24A-44E0-BD40-E36E6DCA6BE1}" type="slidenum">
              <a:rPr lang="es-MX"/>
              <a:pPr>
                <a:defRPr/>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FF50EBBD-E9BD-4212-82D5-668744737542}" type="datetimeFigureOut">
              <a:rPr lang="es-MX"/>
              <a:pPr>
                <a:defRPr/>
              </a:pPr>
              <a:t>27/06/2017</a:t>
            </a:fld>
            <a:endParaRPr lang="es-MX" dirty="0"/>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B34E1A38-CDB9-4CCE-A40A-4A226BEBF39F}" type="slidenum">
              <a:rPr lang="es-MX"/>
              <a:pPr>
                <a:defRPr/>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42948937-A2AD-4EDA-A84A-F8534EEE2922}" type="datetimeFigureOut">
              <a:rPr lang="es-MX"/>
              <a:pPr>
                <a:defRPr/>
              </a:pPr>
              <a:t>27/06/2017</a:t>
            </a:fld>
            <a:endParaRPr lang="es-MX" dirty="0"/>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EBF2546F-7A21-456B-ACE5-0DB129375221}" type="slidenum">
              <a:rPr lang="es-MX"/>
              <a:pPr>
                <a:defRPr/>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0B0429F8-7989-42A1-8020-2B65513FAC7B}" type="datetimeFigureOut">
              <a:rPr lang="es-MX"/>
              <a:pPr>
                <a:defRPr/>
              </a:pPr>
              <a:t>27/06/2017</a:t>
            </a:fld>
            <a:endParaRPr lang="es-MX" dirty="0"/>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ED3DA714-1666-4814-8772-7EB6A109381B}" type="slidenum">
              <a:rPr lang="es-MX"/>
              <a:pPr>
                <a:defRPr/>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AD92A320-FAEF-40AE-8A21-76314144E8B0}" type="datetimeFigureOut">
              <a:rPr lang="es-MX"/>
              <a:pPr>
                <a:defRPr/>
              </a:pPr>
              <a:t>27/06/2017</a:t>
            </a:fld>
            <a:endParaRPr lang="es-MX" dirty="0"/>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FD1BC15C-3C9B-4B0F-A799-72A1BA8B7D5C}" type="slidenum">
              <a:rPr lang="es-MX"/>
              <a:pPr>
                <a:defRPr/>
              </a:pPr>
              <a:t>‹Nº›</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3 Marcador de fecha"/>
          <p:cNvSpPr>
            <a:spLocks noGrp="1"/>
          </p:cNvSpPr>
          <p:nvPr>
            <p:ph type="dt" sz="half" idx="10"/>
          </p:nvPr>
        </p:nvSpPr>
        <p:spPr/>
        <p:txBody>
          <a:bodyPr/>
          <a:lstStyle>
            <a:lvl1pPr>
              <a:defRPr/>
            </a:lvl1pPr>
          </a:lstStyle>
          <a:p>
            <a:pPr>
              <a:defRPr/>
            </a:pPr>
            <a:fld id="{90EEA1A7-2A80-46B8-AF73-EFC7C0F6A11C}" type="datetimeFigureOut">
              <a:rPr lang="es-MX"/>
              <a:pPr>
                <a:defRPr/>
              </a:pPr>
              <a:t>27/06/2017</a:t>
            </a:fld>
            <a:endParaRPr lang="es-MX" dirty="0"/>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E1C80D9D-0510-49D6-8DF1-F98A7C0365B4}" type="slidenum">
              <a:rPr lang="es-MX"/>
              <a:pPr>
                <a:defRPr/>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3 Marcador de fecha"/>
          <p:cNvSpPr>
            <a:spLocks noGrp="1"/>
          </p:cNvSpPr>
          <p:nvPr>
            <p:ph type="dt" sz="half" idx="10"/>
          </p:nvPr>
        </p:nvSpPr>
        <p:spPr/>
        <p:txBody>
          <a:bodyPr/>
          <a:lstStyle>
            <a:lvl1pPr>
              <a:defRPr/>
            </a:lvl1pPr>
          </a:lstStyle>
          <a:p>
            <a:pPr>
              <a:defRPr/>
            </a:pPr>
            <a:fld id="{479D167C-5038-4239-BD97-F8D8249A4433}" type="datetimeFigureOut">
              <a:rPr lang="es-MX"/>
              <a:pPr>
                <a:defRPr/>
              </a:pPr>
              <a:t>27/06/2017</a:t>
            </a:fld>
            <a:endParaRPr lang="es-MX" dirty="0"/>
          </a:p>
        </p:txBody>
      </p:sp>
      <p:sp>
        <p:nvSpPr>
          <p:cNvPr id="8" name="4 Marcador de pie de página"/>
          <p:cNvSpPr>
            <a:spLocks noGrp="1"/>
          </p:cNvSpPr>
          <p:nvPr>
            <p:ph type="ftr" sz="quarter" idx="11"/>
          </p:nvPr>
        </p:nvSpPr>
        <p:spPr/>
        <p:txBody>
          <a:bodyPr/>
          <a:lstStyle>
            <a:lvl1pPr>
              <a:defRPr/>
            </a:lvl1pPr>
          </a:lstStyle>
          <a:p>
            <a:pPr>
              <a:defRPr/>
            </a:pPr>
            <a:endParaRPr lang="es-MX"/>
          </a:p>
        </p:txBody>
      </p:sp>
      <p:sp>
        <p:nvSpPr>
          <p:cNvPr id="9" name="5 Marcador de número de diapositiva"/>
          <p:cNvSpPr>
            <a:spLocks noGrp="1"/>
          </p:cNvSpPr>
          <p:nvPr>
            <p:ph type="sldNum" sz="quarter" idx="12"/>
          </p:nvPr>
        </p:nvSpPr>
        <p:spPr/>
        <p:txBody>
          <a:bodyPr/>
          <a:lstStyle>
            <a:lvl1pPr>
              <a:defRPr/>
            </a:lvl1pPr>
          </a:lstStyle>
          <a:p>
            <a:pPr>
              <a:defRPr/>
            </a:pPr>
            <a:fld id="{E66EF489-0A93-4703-A43E-A88998582C54}" type="slidenum">
              <a:rPr lang="es-MX"/>
              <a:pPr>
                <a:defRPr/>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3 Marcador de fecha"/>
          <p:cNvSpPr>
            <a:spLocks noGrp="1"/>
          </p:cNvSpPr>
          <p:nvPr>
            <p:ph type="dt" sz="half" idx="10"/>
          </p:nvPr>
        </p:nvSpPr>
        <p:spPr/>
        <p:txBody>
          <a:bodyPr/>
          <a:lstStyle>
            <a:lvl1pPr>
              <a:defRPr/>
            </a:lvl1pPr>
          </a:lstStyle>
          <a:p>
            <a:pPr>
              <a:defRPr/>
            </a:pPr>
            <a:fld id="{4591201F-F967-4E05-AF8B-7D6130CDF109}" type="datetimeFigureOut">
              <a:rPr lang="es-MX"/>
              <a:pPr>
                <a:defRPr/>
              </a:pPr>
              <a:t>27/06/2017</a:t>
            </a:fld>
            <a:endParaRPr lang="es-MX" dirty="0"/>
          </a:p>
        </p:txBody>
      </p:sp>
      <p:sp>
        <p:nvSpPr>
          <p:cNvPr id="4" name="4 Marcador de pie de página"/>
          <p:cNvSpPr>
            <a:spLocks noGrp="1"/>
          </p:cNvSpPr>
          <p:nvPr>
            <p:ph type="ftr" sz="quarter" idx="11"/>
          </p:nvPr>
        </p:nvSpPr>
        <p:spPr/>
        <p:txBody>
          <a:bodyPr/>
          <a:lstStyle>
            <a:lvl1pPr>
              <a:defRPr/>
            </a:lvl1pPr>
          </a:lstStyle>
          <a:p>
            <a:pPr>
              <a:defRPr/>
            </a:pPr>
            <a:endParaRPr lang="es-MX"/>
          </a:p>
        </p:txBody>
      </p:sp>
      <p:sp>
        <p:nvSpPr>
          <p:cNvPr id="5" name="5 Marcador de número de diapositiva"/>
          <p:cNvSpPr>
            <a:spLocks noGrp="1"/>
          </p:cNvSpPr>
          <p:nvPr>
            <p:ph type="sldNum" sz="quarter" idx="12"/>
          </p:nvPr>
        </p:nvSpPr>
        <p:spPr/>
        <p:txBody>
          <a:bodyPr/>
          <a:lstStyle>
            <a:lvl1pPr>
              <a:defRPr/>
            </a:lvl1pPr>
          </a:lstStyle>
          <a:p>
            <a:pPr>
              <a:defRPr/>
            </a:pPr>
            <a:fld id="{8531976E-8D63-458B-9926-716626BEDFC5}" type="slidenum">
              <a:rPr lang="es-MX"/>
              <a:pPr>
                <a:defRPr/>
              </a:pPr>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5169BE2C-5918-458D-AA00-8015056FC9C8}" type="datetimeFigureOut">
              <a:rPr lang="es-MX"/>
              <a:pPr>
                <a:defRPr/>
              </a:pPr>
              <a:t>27/06/2017</a:t>
            </a:fld>
            <a:endParaRPr lang="es-MX" dirty="0"/>
          </a:p>
        </p:txBody>
      </p:sp>
      <p:sp>
        <p:nvSpPr>
          <p:cNvPr id="3" name="4 Marcador de pie de página"/>
          <p:cNvSpPr>
            <a:spLocks noGrp="1"/>
          </p:cNvSpPr>
          <p:nvPr>
            <p:ph type="ftr" sz="quarter" idx="11"/>
          </p:nvPr>
        </p:nvSpPr>
        <p:spPr/>
        <p:txBody>
          <a:bodyPr/>
          <a:lstStyle>
            <a:lvl1pPr>
              <a:defRPr/>
            </a:lvl1pPr>
          </a:lstStyle>
          <a:p>
            <a:pPr>
              <a:defRPr/>
            </a:pPr>
            <a:endParaRPr lang="es-MX"/>
          </a:p>
        </p:txBody>
      </p:sp>
      <p:sp>
        <p:nvSpPr>
          <p:cNvPr id="4" name="5 Marcador de número de diapositiva"/>
          <p:cNvSpPr>
            <a:spLocks noGrp="1"/>
          </p:cNvSpPr>
          <p:nvPr>
            <p:ph type="sldNum" sz="quarter" idx="12"/>
          </p:nvPr>
        </p:nvSpPr>
        <p:spPr/>
        <p:txBody>
          <a:bodyPr/>
          <a:lstStyle>
            <a:lvl1pPr>
              <a:defRPr/>
            </a:lvl1pPr>
          </a:lstStyle>
          <a:p>
            <a:pPr>
              <a:defRPr/>
            </a:pPr>
            <a:fld id="{546797A8-2B11-4DB3-A74E-BC4C8782006C}" type="slidenum">
              <a:rPr lang="es-MX"/>
              <a:pPr>
                <a:defRPr/>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5F658BA-2747-4C57-9464-D4FCCC712D15}" type="datetimeFigureOut">
              <a:rPr lang="es-MX"/>
              <a:pPr>
                <a:defRPr/>
              </a:pPr>
              <a:t>27/06/2017</a:t>
            </a:fld>
            <a:endParaRPr lang="es-MX" dirty="0"/>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43733F32-937D-45B8-BCB8-AC9996521D09}" type="slidenum">
              <a:rPr lang="es-MX"/>
              <a:pPr>
                <a:defRPr/>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98F4D3B-830E-4911-96F2-E5DC4A826E28}" type="datetimeFigureOut">
              <a:rPr lang="es-MX"/>
              <a:pPr>
                <a:defRPr/>
              </a:pPr>
              <a:t>27/06/2017</a:t>
            </a:fld>
            <a:endParaRPr lang="es-MX" dirty="0"/>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13DE65D5-FDD9-455D-8BC3-08882615BFBA}" type="slidenum">
              <a:rPr lang="es-MX"/>
              <a:pPr>
                <a:defRPr/>
              </a:pPr>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MX"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176A260-D7D6-470F-B8B2-9EF1A26F13F0}" type="datetimeFigureOut">
              <a:rPr lang="es-MX"/>
              <a:pPr>
                <a:defRPr/>
              </a:pPr>
              <a:t>27/06/2017</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C73E288-E7A4-44BC-907D-12CE858F9A12}" type="slidenum">
              <a:rPr lang="es-MX"/>
              <a:pPr>
                <a:defRPr/>
              </a:pPr>
              <a:t>‹Nº›</a:t>
            </a:fld>
            <a:endParaRPr lang="es-MX"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Título"/>
          <p:cNvSpPr>
            <a:spLocks noGrp="1"/>
          </p:cNvSpPr>
          <p:nvPr>
            <p:ph type="ctrTitle"/>
          </p:nvPr>
        </p:nvSpPr>
        <p:spPr>
          <a:xfrm>
            <a:off x="684213" y="1125538"/>
            <a:ext cx="7772400" cy="431800"/>
          </a:xfrm>
        </p:spPr>
        <p:txBody>
          <a:bodyPr/>
          <a:lstStyle/>
          <a:p>
            <a:pPr eaLnBrk="1" hangingPunct="1"/>
            <a:r>
              <a:rPr lang="es-MX" sz="4000" b="1" dirty="0" smtClean="0">
                <a:solidFill>
                  <a:srgbClr val="009900"/>
                </a:solidFill>
              </a:rPr>
              <a:t/>
            </a:r>
            <a:br>
              <a:rPr lang="es-MX" sz="4000" b="1" dirty="0" smtClean="0">
                <a:solidFill>
                  <a:srgbClr val="009900"/>
                </a:solidFill>
              </a:rPr>
            </a:br>
            <a:r>
              <a:rPr lang="es-MX" sz="4000" b="1" dirty="0" smtClean="0"/>
              <a:t>ACTIVIDAD PLAN DE DESARROLLO EDCII</a:t>
            </a:r>
          </a:p>
        </p:txBody>
      </p:sp>
      <p:sp>
        <p:nvSpPr>
          <p:cNvPr id="14338" name="2 Subtítulo"/>
          <p:cNvSpPr>
            <a:spLocks noGrp="1"/>
          </p:cNvSpPr>
          <p:nvPr>
            <p:ph type="subTitle" idx="1"/>
          </p:nvPr>
        </p:nvSpPr>
        <p:spPr>
          <a:xfrm>
            <a:off x="330378" y="2492896"/>
            <a:ext cx="8351838" cy="3313113"/>
          </a:xfrm>
        </p:spPr>
        <p:txBody>
          <a:bodyPr/>
          <a:lstStyle/>
          <a:p>
            <a:pPr algn="just" eaLnBrk="1" hangingPunct="1">
              <a:lnSpc>
                <a:spcPct val="80000"/>
              </a:lnSpc>
            </a:pPr>
            <a:r>
              <a:rPr lang="es-MX" sz="2400" b="1" dirty="0" smtClean="0">
                <a:solidFill>
                  <a:schemeClr val="tx1"/>
                </a:solidFill>
              </a:rPr>
              <a:t>DESCRIPCIÓN</a:t>
            </a:r>
          </a:p>
          <a:p>
            <a:pPr algn="l">
              <a:lnSpc>
                <a:spcPct val="80000"/>
              </a:lnSpc>
            </a:pPr>
            <a:r>
              <a:rPr lang="es-ES_tradnl" sz="2400" b="1" dirty="0">
                <a:solidFill>
                  <a:schemeClr val="tx1"/>
                </a:solidFill>
                <a:latin typeface="Calibri" panose="020F0502020204030204" pitchFamily="34" charset="0"/>
              </a:rPr>
              <a:t>Implementar libro de ruta asegurando se lleva todos los días por cada uno de los vendedores con una adecuada </a:t>
            </a:r>
            <a:r>
              <a:rPr lang="es-ES_tradnl" sz="2400" b="1" dirty="0" smtClean="0">
                <a:solidFill>
                  <a:schemeClr val="tx1"/>
                </a:solidFill>
                <a:latin typeface="Calibri" panose="020F0502020204030204" pitchFamily="34" charset="0"/>
              </a:rPr>
              <a:t>utilización.</a:t>
            </a:r>
            <a:endParaRPr lang="es-MX" sz="2400" dirty="0" smtClean="0">
              <a:solidFill>
                <a:schemeClr val="tx1"/>
              </a:solidFill>
              <a:latin typeface="Calibri" panose="020F0502020204030204" pitchFamily="34" charset="0"/>
            </a:endParaRPr>
          </a:p>
          <a:p>
            <a:pPr algn="l">
              <a:lnSpc>
                <a:spcPct val="80000"/>
              </a:lnSpc>
            </a:pPr>
            <a:endParaRPr lang="es-MX" sz="2000" b="1" dirty="0" smtClean="0">
              <a:solidFill>
                <a:schemeClr val="tx1"/>
              </a:solidFill>
            </a:endParaRPr>
          </a:p>
          <a:p>
            <a:pPr algn="just" eaLnBrk="1" hangingPunct="1">
              <a:lnSpc>
                <a:spcPct val="80000"/>
              </a:lnSpc>
            </a:pPr>
            <a:r>
              <a:rPr lang="es-MX" sz="2400" b="1" dirty="0">
                <a:solidFill>
                  <a:schemeClr val="tx1"/>
                </a:solidFill>
              </a:rPr>
              <a:t>CÓDIGO</a:t>
            </a:r>
          </a:p>
          <a:p>
            <a:pPr algn="just" eaLnBrk="1" hangingPunct="1">
              <a:lnSpc>
                <a:spcPct val="80000"/>
              </a:lnSpc>
            </a:pPr>
            <a:r>
              <a:rPr lang="es-MX" sz="2400" b="1" dirty="0" smtClean="0">
                <a:solidFill>
                  <a:schemeClr val="tx1"/>
                </a:solidFill>
              </a:rPr>
              <a:t>ACT 131 </a:t>
            </a:r>
          </a:p>
          <a:p>
            <a:pPr algn="just" eaLnBrk="1" hangingPunct="1">
              <a:lnSpc>
                <a:spcPct val="80000"/>
              </a:lnSpc>
            </a:pPr>
            <a:endParaRPr lang="es-MX" sz="2400" b="1" dirty="0" smtClean="0">
              <a:solidFill>
                <a:schemeClr val="tx1"/>
              </a:solidFill>
            </a:endParaRPr>
          </a:p>
          <a:p>
            <a:pPr algn="just" eaLnBrk="1" hangingPunct="1">
              <a:lnSpc>
                <a:spcPct val="80000"/>
              </a:lnSpc>
            </a:pPr>
            <a:r>
              <a:rPr lang="es-MX" sz="2400" b="1" dirty="0" smtClean="0">
                <a:solidFill>
                  <a:schemeClr val="tx1"/>
                </a:solidFill>
              </a:rPr>
              <a:t>RESPONSABLE</a:t>
            </a:r>
          </a:p>
          <a:p>
            <a:pPr algn="just" eaLnBrk="1" hangingPunct="1">
              <a:lnSpc>
                <a:spcPct val="80000"/>
              </a:lnSpc>
            </a:pPr>
            <a:r>
              <a:rPr lang="es-MX" sz="2400" b="1" dirty="0" smtClean="0">
                <a:solidFill>
                  <a:schemeClr val="tx1"/>
                </a:solidFill>
              </a:rPr>
              <a:t>L. Clarisa Bustillos Terrazas</a:t>
            </a:r>
          </a:p>
        </p:txBody>
      </p:sp>
      <p:cxnSp>
        <p:nvCxnSpPr>
          <p:cNvPr id="14339" name="4 Conector recto"/>
          <p:cNvCxnSpPr>
            <a:cxnSpLocks noChangeShapeType="1"/>
          </p:cNvCxnSpPr>
          <p:nvPr/>
        </p:nvCxnSpPr>
        <p:spPr bwMode="auto">
          <a:xfrm>
            <a:off x="250825" y="908050"/>
            <a:ext cx="8281988" cy="0"/>
          </a:xfrm>
          <a:prstGeom prst="line">
            <a:avLst/>
          </a:prstGeom>
          <a:noFill/>
          <a:ln w="22225" algn="ctr">
            <a:solidFill>
              <a:srgbClr val="008000"/>
            </a:solidFill>
            <a:round/>
            <a:headEnd/>
            <a:tailEnd/>
          </a:ln>
        </p:spPr>
      </p:cxnSp>
      <p:pic>
        <p:nvPicPr>
          <p:cNvPr id="14340" name="Picture 4"/>
          <p:cNvPicPr>
            <a:picLocks noChangeAspect="1" noChangeArrowheads="1"/>
          </p:cNvPicPr>
          <p:nvPr/>
        </p:nvPicPr>
        <p:blipFill>
          <a:blip r:embed="rId2"/>
          <a:srcRect b="4565"/>
          <a:stretch>
            <a:fillRect/>
          </a:stretch>
        </p:blipFill>
        <p:spPr bwMode="auto">
          <a:xfrm>
            <a:off x="6733128" y="6309707"/>
            <a:ext cx="1961312" cy="542578"/>
          </a:xfrm>
          <a:prstGeom prst="rect">
            <a:avLst/>
          </a:prstGeom>
          <a:noFill/>
          <a:ln w="9525">
            <a:noFill/>
            <a:miter lim="800000"/>
            <a:headEnd/>
            <a:tailEnd/>
          </a:ln>
        </p:spPr>
      </p:pic>
      <p:cxnSp>
        <p:nvCxnSpPr>
          <p:cNvPr id="14341" name="4 Conector recto"/>
          <p:cNvCxnSpPr>
            <a:cxnSpLocks noChangeShapeType="1"/>
          </p:cNvCxnSpPr>
          <p:nvPr/>
        </p:nvCxnSpPr>
        <p:spPr bwMode="auto">
          <a:xfrm>
            <a:off x="250825" y="5229200"/>
            <a:ext cx="8281988" cy="0"/>
          </a:xfrm>
          <a:prstGeom prst="line">
            <a:avLst/>
          </a:prstGeom>
          <a:noFill/>
          <a:ln w="22225" algn="ctr">
            <a:solidFill>
              <a:srgbClr val="008000"/>
            </a:solidFill>
            <a:round/>
            <a:headEnd/>
            <a:tailEn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2 Subtítulo"/>
          <p:cNvSpPr>
            <a:spLocks noGrp="1"/>
          </p:cNvSpPr>
          <p:nvPr>
            <p:ph type="subTitle" idx="1"/>
          </p:nvPr>
        </p:nvSpPr>
        <p:spPr>
          <a:xfrm>
            <a:off x="360361" y="1196975"/>
            <a:ext cx="8351838" cy="4608513"/>
          </a:xfrm>
        </p:spPr>
        <p:txBody>
          <a:bodyPr/>
          <a:lstStyle/>
          <a:p>
            <a:pPr algn="just" eaLnBrk="1" hangingPunct="1">
              <a:lnSpc>
                <a:spcPct val="90000"/>
              </a:lnSpc>
            </a:pPr>
            <a:r>
              <a:rPr lang="es-MX" b="1" dirty="0" smtClean="0">
                <a:solidFill>
                  <a:schemeClr val="tx1"/>
                </a:solidFill>
              </a:rPr>
              <a:t>OBJETIVO</a:t>
            </a:r>
          </a:p>
          <a:p>
            <a:pPr algn="just" eaLnBrk="1" hangingPunct="1">
              <a:lnSpc>
                <a:spcPct val="90000"/>
              </a:lnSpc>
            </a:pPr>
            <a:r>
              <a:rPr lang="es-ES_tradnl" sz="2400" dirty="0">
                <a:solidFill>
                  <a:schemeClr val="tx1"/>
                </a:solidFill>
                <a:latin typeface="Calibri" panose="020F0502020204030204" pitchFamily="34" charset="0"/>
              </a:rPr>
              <a:t>Contar con herramientas que nos permitan mejorar el servicio al cliente y nos ayuden a medir el desempeño de la fuerza de ventas buscando incrementar la productividad y mejorar la rentabilidad del negocio.</a:t>
            </a:r>
            <a:endParaRPr lang="es-MX" sz="2400" dirty="0">
              <a:solidFill>
                <a:schemeClr val="tx1"/>
              </a:solidFill>
              <a:latin typeface="Calibri" panose="020F0502020204030204" pitchFamily="34" charset="0"/>
            </a:endParaRPr>
          </a:p>
          <a:p>
            <a:pPr algn="just" eaLnBrk="1" hangingPunct="1">
              <a:lnSpc>
                <a:spcPct val="90000"/>
              </a:lnSpc>
            </a:pPr>
            <a:endParaRPr lang="es-MX" sz="2400" b="1" dirty="0" smtClean="0">
              <a:solidFill>
                <a:schemeClr val="tx1"/>
              </a:solidFill>
            </a:endParaRPr>
          </a:p>
          <a:p>
            <a:pPr algn="just" eaLnBrk="1" hangingPunct="1">
              <a:lnSpc>
                <a:spcPct val="90000"/>
              </a:lnSpc>
            </a:pPr>
            <a:endParaRPr lang="es-ES" sz="2400" b="1" dirty="0" smtClean="0">
              <a:solidFill>
                <a:schemeClr val="tx1"/>
              </a:solidFill>
            </a:endParaRPr>
          </a:p>
        </p:txBody>
      </p:sp>
      <p:pic>
        <p:nvPicPr>
          <p:cNvPr id="15362"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5363" name="4 Conector recto"/>
          <p:cNvCxnSpPr>
            <a:cxnSpLocks noChangeShapeType="1"/>
          </p:cNvCxnSpPr>
          <p:nvPr/>
        </p:nvCxnSpPr>
        <p:spPr bwMode="auto">
          <a:xfrm>
            <a:off x="395287" y="836712"/>
            <a:ext cx="8281987" cy="0"/>
          </a:xfrm>
          <a:prstGeom prst="line">
            <a:avLst/>
          </a:prstGeom>
          <a:noFill/>
          <a:ln w="22225" algn="ctr">
            <a:solidFill>
              <a:srgbClr val="008000"/>
            </a:solidFill>
            <a:round/>
            <a:headEnd/>
            <a:tailEnd/>
          </a:ln>
        </p:spPr>
      </p:cxnSp>
      <p:cxnSp>
        <p:nvCxnSpPr>
          <p:cNvPr id="15364"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6387" name="4 Conector recto"/>
          <p:cNvCxnSpPr>
            <a:cxnSpLocks noChangeShapeType="1"/>
          </p:cNvCxnSpPr>
          <p:nvPr/>
        </p:nvCxnSpPr>
        <p:spPr bwMode="auto">
          <a:xfrm>
            <a:off x="395288" y="620688"/>
            <a:ext cx="8281987" cy="0"/>
          </a:xfrm>
          <a:prstGeom prst="line">
            <a:avLst/>
          </a:prstGeom>
          <a:noFill/>
          <a:ln w="22225" algn="ctr">
            <a:solidFill>
              <a:srgbClr val="008000"/>
            </a:solidFill>
            <a:round/>
            <a:headEnd/>
            <a:tailEnd/>
          </a:ln>
        </p:spPr>
      </p:cxnSp>
      <p:cxnSp>
        <p:nvCxnSpPr>
          <p:cNvPr id="16388"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sp>
        <p:nvSpPr>
          <p:cNvPr id="10" name="2 Subtítulo"/>
          <p:cNvSpPr txBox="1">
            <a:spLocks/>
          </p:cNvSpPr>
          <p:nvPr/>
        </p:nvSpPr>
        <p:spPr>
          <a:xfrm>
            <a:off x="323528" y="908720"/>
            <a:ext cx="7847782" cy="1047551"/>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90000"/>
              </a:lnSpc>
            </a:pPr>
            <a:endParaRPr lang="es-MX" sz="2400" b="1" dirty="0" smtClean="0"/>
          </a:p>
        </p:txBody>
      </p:sp>
      <p:sp>
        <p:nvSpPr>
          <p:cNvPr id="7" name="2 Subtítulo"/>
          <p:cNvSpPr txBox="1">
            <a:spLocks/>
          </p:cNvSpPr>
          <p:nvPr/>
        </p:nvSpPr>
        <p:spPr>
          <a:xfrm>
            <a:off x="323528" y="633216"/>
            <a:ext cx="8351838" cy="5172271"/>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90000"/>
              </a:lnSpc>
            </a:pPr>
            <a:endParaRPr lang="es-MX" sz="2400" dirty="0" smtClean="0"/>
          </a:p>
          <a:p>
            <a:pPr marL="0" indent="0" algn="just" eaLnBrk="1" hangingPunct="1">
              <a:lnSpc>
                <a:spcPct val="90000"/>
              </a:lnSpc>
              <a:buNone/>
            </a:pPr>
            <a:r>
              <a:rPr lang="es-ES" sz="2400" b="1" dirty="0"/>
              <a:t>¿Qué es lo que tengo que hacer?</a:t>
            </a:r>
          </a:p>
          <a:p>
            <a:pPr marL="0" indent="0" algn="just" eaLnBrk="1" hangingPunct="1">
              <a:lnSpc>
                <a:spcPct val="90000"/>
              </a:lnSpc>
              <a:buNone/>
            </a:pPr>
            <a:r>
              <a:rPr lang="es-ES_tradnl" sz="2400" dirty="0">
                <a:latin typeface="Calibri" panose="020F0502020204030204" pitchFamily="34" charset="0"/>
              </a:rPr>
              <a:t>Implementar libro de ruta con todos los vendedores y dar de alta el libro de ruta de 2 clientes de cada vendedor del último mes. Es importante que el vendedor registre toda la información requerida en este documento para que tenga el beneficio de conocer los inventarios de los clientes, sus desplazamientos, calcular el pedido sugerido y con esto nuestros capacidades de servicio. Puedes consultar el ejemplo de libro de ruta así como utilizar el documento soporte para el llenado de la información de tus clientes.</a:t>
            </a:r>
            <a:endParaRPr lang="es-MX" sz="2400" dirty="0">
              <a:latin typeface="Calibri" panose="020F0502020204030204" pitchFamily="34" charset="0"/>
            </a:endParaRPr>
          </a:p>
          <a:p>
            <a:pPr marL="0" indent="0" algn="just" eaLnBrk="1" hangingPunct="1">
              <a:lnSpc>
                <a:spcPct val="90000"/>
              </a:lnSpc>
              <a:buNone/>
            </a:pPr>
            <a:endParaRPr lang="es-MX"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6387" name="4 Conector recto"/>
          <p:cNvCxnSpPr>
            <a:cxnSpLocks noChangeShapeType="1"/>
          </p:cNvCxnSpPr>
          <p:nvPr/>
        </p:nvCxnSpPr>
        <p:spPr bwMode="auto">
          <a:xfrm>
            <a:off x="88714" y="260648"/>
            <a:ext cx="8281987" cy="0"/>
          </a:xfrm>
          <a:prstGeom prst="line">
            <a:avLst/>
          </a:prstGeom>
          <a:noFill/>
          <a:ln w="22225" algn="ctr">
            <a:solidFill>
              <a:srgbClr val="008000"/>
            </a:solidFill>
            <a:round/>
            <a:headEnd/>
            <a:tailEnd/>
          </a:ln>
        </p:spPr>
      </p:cxnSp>
      <p:cxnSp>
        <p:nvCxnSpPr>
          <p:cNvPr id="16388"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937" t="15179" r="31678" b="6920"/>
          <a:stretch/>
        </p:blipFill>
        <p:spPr bwMode="auto">
          <a:xfrm>
            <a:off x="755576" y="272413"/>
            <a:ext cx="4392488" cy="554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5292080" y="548680"/>
            <a:ext cx="3385195" cy="369332"/>
          </a:xfrm>
          <a:prstGeom prst="rect">
            <a:avLst/>
          </a:prstGeom>
          <a:noFill/>
        </p:spPr>
        <p:txBody>
          <a:bodyPr wrap="square" rtlCol="0">
            <a:spAutoFit/>
          </a:bodyPr>
          <a:lstStyle/>
          <a:p>
            <a:r>
              <a:rPr lang="es-MX" dirty="0" smtClean="0"/>
              <a:t>Formato para el  libro de ruta.</a:t>
            </a:r>
            <a:endParaRPr lang="es-MX" dirty="0"/>
          </a:p>
        </p:txBody>
      </p:sp>
    </p:spTree>
    <p:extLst>
      <p:ext uri="{BB962C8B-B14F-4D97-AF65-F5344CB8AC3E}">
        <p14:creationId xmlns:p14="http://schemas.microsoft.com/office/powerpoint/2010/main" val="2836945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6387" name="4 Conector recto"/>
          <p:cNvCxnSpPr>
            <a:cxnSpLocks noChangeShapeType="1"/>
          </p:cNvCxnSpPr>
          <p:nvPr/>
        </p:nvCxnSpPr>
        <p:spPr bwMode="auto">
          <a:xfrm>
            <a:off x="88714" y="260648"/>
            <a:ext cx="8281987" cy="0"/>
          </a:xfrm>
          <a:prstGeom prst="line">
            <a:avLst/>
          </a:prstGeom>
          <a:noFill/>
          <a:ln w="22225" algn="ctr">
            <a:solidFill>
              <a:srgbClr val="008000"/>
            </a:solidFill>
            <a:round/>
            <a:headEnd/>
            <a:tailEnd/>
          </a:ln>
        </p:spPr>
      </p:cxnSp>
      <p:cxnSp>
        <p:nvCxnSpPr>
          <p:cNvPr id="16388"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sp>
        <p:nvSpPr>
          <p:cNvPr id="6" name="2 Subtítulo"/>
          <p:cNvSpPr txBox="1">
            <a:spLocks/>
          </p:cNvSpPr>
          <p:nvPr/>
        </p:nvSpPr>
        <p:spPr>
          <a:xfrm>
            <a:off x="360361" y="1196975"/>
            <a:ext cx="8351838" cy="4608513"/>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90000"/>
              </a:lnSpc>
            </a:pPr>
            <a:r>
              <a:rPr lang="es-ES_tradnl" sz="2400" dirty="0" smtClean="0">
                <a:latin typeface="Calibri" panose="020F0502020204030204" pitchFamily="34" charset="0"/>
              </a:rPr>
              <a:t>Se adjunta la evidencia de libro de ruta de los clientes </a:t>
            </a:r>
            <a:r>
              <a:rPr lang="es-ES_tradnl" sz="2400" dirty="0" smtClean="0">
                <a:latin typeface="Calibri" panose="020F0502020204030204" pitchFamily="34" charset="0"/>
              </a:rPr>
              <a:t>del vendedor </a:t>
            </a:r>
            <a:r>
              <a:rPr lang="es-ES_tradnl" sz="2400" b="1" dirty="0" smtClean="0">
                <a:latin typeface="Calibri" panose="020F0502020204030204" pitchFamily="34" charset="0"/>
              </a:rPr>
              <a:t>Luis </a:t>
            </a:r>
            <a:r>
              <a:rPr lang="es-ES_tradnl" sz="2400" b="1" dirty="0" smtClean="0">
                <a:latin typeface="Calibri" panose="020F0502020204030204" pitchFamily="34" charset="0"/>
              </a:rPr>
              <a:t>Mario Navarrete</a:t>
            </a:r>
            <a:r>
              <a:rPr lang="es-ES_tradnl" sz="2400" dirty="0" smtClean="0">
                <a:latin typeface="Calibri" panose="020F0502020204030204" pitchFamily="34" charset="0"/>
              </a:rPr>
              <a:t>, debido </a:t>
            </a:r>
            <a:r>
              <a:rPr lang="es-ES_tradnl" sz="2400" dirty="0" smtClean="0">
                <a:latin typeface="Calibri" panose="020F0502020204030204" pitchFamily="34" charset="0"/>
              </a:rPr>
              <a:t>a que actualmente contamos </a:t>
            </a:r>
            <a:r>
              <a:rPr lang="es-ES_tradnl" sz="2400" dirty="0" smtClean="0">
                <a:latin typeface="Calibri" panose="020F0502020204030204" pitchFamily="34" charset="0"/>
              </a:rPr>
              <a:t>con él </a:t>
            </a:r>
            <a:r>
              <a:rPr lang="es-ES_tradnl" sz="2400" dirty="0" smtClean="0">
                <a:latin typeface="Calibri" panose="020F0502020204030204" pitchFamily="34" charset="0"/>
              </a:rPr>
              <a:t>como </a:t>
            </a:r>
            <a:r>
              <a:rPr lang="es-ES_tradnl" sz="2400" b="1" dirty="0" smtClean="0">
                <a:latin typeface="Calibri" panose="020F0502020204030204" pitchFamily="34" charset="0"/>
              </a:rPr>
              <a:t>vendedor </a:t>
            </a:r>
            <a:r>
              <a:rPr lang="es-ES_tradnl" sz="2400" dirty="0" smtClean="0">
                <a:latin typeface="Calibri" panose="020F0502020204030204" pitchFamily="34" charset="0"/>
              </a:rPr>
              <a:t>realizando </a:t>
            </a:r>
            <a:r>
              <a:rPr lang="es-ES_tradnl" sz="2400" dirty="0" smtClean="0">
                <a:latin typeface="Calibri" panose="020F0502020204030204" pitchFamily="34" charset="0"/>
              </a:rPr>
              <a:t>las actividades correspondiente al puesto.</a:t>
            </a:r>
          </a:p>
          <a:p>
            <a:pPr algn="just" eaLnBrk="1" hangingPunct="1">
              <a:lnSpc>
                <a:spcPct val="90000"/>
              </a:lnSpc>
            </a:pPr>
            <a:r>
              <a:rPr lang="es-ES_tradnl" sz="2400" dirty="0" smtClean="0">
                <a:latin typeface="Calibri" panose="020F0502020204030204" pitchFamily="34" charset="0"/>
              </a:rPr>
              <a:t>Contamos ya con otro vendedor, ya </a:t>
            </a:r>
            <a:r>
              <a:rPr lang="es-ES_tradnl" sz="2400" dirty="0" smtClean="0">
                <a:latin typeface="Calibri" panose="020F0502020204030204" pitchFamily="34" charset="0"/>
              </a:rPr>
              <a:t>se </a:t>
            </a:r>
            <a:r>
              <a:rPr lang="es-ES_tradnl" sz="2400" dirty="0" smtClean="0">
                <a:latin typeface="Calibri" panose="020F0502020204030204" pitchFamily="34" charset="0"/>
              </a:rPr>
              <a:t>contrató </a:t>
            </a:r>
            <a:r>
              <a:rPr lang="es-ES_tradnl" sz="2400" dirty="0" smtClean="0">
                <a:latin typeface="Calibri" panose="020F0502020204030204" pitchFamily="34" charset="0"/>
              </a:rPr>
              <a:t>a otro vendedor pero se encuentra </a:t>
            </a:r>
            <a:r>
              <a:rPr lang="es-ES_tradnl" sz="2400" dirty="0" smtClean="0">
                <a:latin typeface="Calibri" panose="020F0502020204030204" pitchFamily="34" charset="0"/>
              </a:rPr>
              <a:t>en plan </a:t>
            </a:r>
            <a:r>
              <a:rPr lang="es-ES_tradnl" sz="2400" dirty="0" smtClean="0">
                <a:latin typeface="Calibri" panose="020F0502020204030204" pitchFamily="34" charset="0"/>
              </a:rPr>
              <a:t>de capacitación.</a:t>
            </a:r>
          </a:p>
          <a:p>
            <a:pPr marL="0" indent="0" algn="just" eaLnBrk="1" hangingPunct="1">
              <a:lnSpc>
                <a:spcPct val="90000"/>
              </a:lnSpc>
              <a:buNone/>
            </a:pPr>
            <a:endParaRPr lang="es-MX" sz="2400" b="1" dirty="0" smtClean="0"/>
          </a:p>
          <a:p>
            <a:pPr algn="just" eaLnBrk="1" hangingPunct="1">
              <a:lnSpc>
                <a:spcPct val="90000"/>
              </a:lnSpc>
            </a:pPr>
            <a:endParaRPr lang="es-ES" sz="2400" b="1" dirty="0" smtClean="0"/>
          </a:p>
        </p:txBody>
      </p:sp>
    </p:spTree>
    <p:extLst>
      <p:ext uri="{BB962C8B-B14F-4D97-AF65-F5344CB8AC3E}">
        <p14:creationId xmlns:p14="http://schemas.microsoft.com/office/powerpoint/2010/main" val="2836945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6387" name="4 Conector recto"/>
          <p:cNvCxnSpPr>
            <a:cxnSpLocks noChangeShapeType="1"/>
          </p:cNvCxnSpPr>
          <p:nvPr/>
        </p:nvCxnSpPr>
        <p:spPr bwMode="auto">
          <a:xfrm>
            <a:off x="88714" y="260648"/>
            <a:ext cx="8281987" cy="0"/>
          </a:xfrm>
          <a:prstGeom prst="line">
            <a:avLst/>
          </a:prstGeom>
          <a:noFill/>
          <a:ln w="22225" algn="ctr">
            <a:solidFill>
              <a:srgbClr val="008000"/>
            </a:solidFill>
            <a:round/>
            <a:headEnd/>
            <a:tailEnd/>
          </a:ln>
        </p:spPr>
      </p:cxnSp>
      <p:cxnSp>
        <p:nvCxnSpPr>
          <p:cNvPr id="16388"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040" t="15848" r="29921" b="6473"/>
          <a:stretch/>
        </p:blipFill>
        <p:spPr bwMode="auto">
          <a:xfrm>
            <a:off x="2195736" y="343022"/>
            <a:ext cx="4382661" cy="5462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89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6387" name="4 Conector recto"/>
          <p:cNvCxnSpPr>
            <a:cxnSpLocks noChangeShapeType="1"/>
          </p:cNvCxnSpPr>
          <p:nvPr/>
        </p:nvCxnSpPr>
        <p:spPr bwMode="auto">
          <a:xfrm>
            <a:off x="88714" y="260648"/>
            <a:ext cx="8281987" cy="0"/>
          </a:xfrm>
          <a:prstGeom prst="line">
            <a:avLst/>
          </a:prstGeom>
          <a:noFill/>
          <a:ln w="22225" algn="ctr">
            <a:solidFill>
              <a:srgbClr val="008000"/>
            </a:solidFill>
            <a:round/>
            <a:headEnd/>
            <a:tailEnd/>
          </a:ln>
        </p:spPr>
      </p:cxnSp>
      <p:cxnSp>
        <p:nvCxnSpPr>
          <p:cNvPr id="16388"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941" t="15848" r="32179" b="10044"/>
          <a:stretch/>
        </p:blipFill>
        <p:spPr bwMode="auto">
          <a:xfrm>
            <a:off x="2348781" y="318775"/>
            <a:ext cx="4329699" cy="5486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94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b="4565"/>
          <a:stretch>
            <a:fillRect/>
          </a:stretch>
        </p:blipFill>
        <p:spPr bwMode="auto">
          <a:xfrm>
            <a:off x="5867400" y="5805488"/>
            <a:ext cx="3024188" cy="908050"/>
          </a:xfrm>
          <a:prstGeom prst="rect">
            <a:avLst/>
          </a:prstGeom>
          <a:noFill/>
          <a:ln w="9525">
            <a:noFill/>
            <a:miter lim="800000"/>
            <a:headEnd/>
            <a:tailEnd/>
          </a:ln>
        </p:spPr>
      </p:pic>
      <p:cxnSp>
        <p:nvCxnSpPr>
          <p:cNvPr id="16387" name="4 Conector recto"/>
          <p:cNvCxnSpPr>
            <a:cxnSpLocks noChangeShapeType="1"/>
          </p:cNvCxnSpPr>
          <p:nvPr/>
        </p:nvCxnSpPr>
        <p:spPr bwMode="auto">
          <a:xfrm>
            <a:off x="88714" y="260648"/>
            <a:ext cx="8281987" cy="0"/>
          </a:xfrm>
          <a:prstGeom prst="line">
            <a:avLst/>
          </a:prstGeom>
          <a:noFill/>
          <a:ln w="22225" algn="ctr">
            <a:solidFill>
              <a:srgbClr val="008000"/>
            </a:solidFill>
            <a:round/>
            <a:headEnd/>
            <a:tailEnd/>
          </a:ln>
        </p:spPr>
      </p:cxnSp>
      <p:cxnSp>
        <p:nvCxnSpPr>
          <p:cNvPr id="16388" name="4 Conector recto"/>
          <p:cNvCxnSpPr>
            <a:cxnSpLocks noChangeShapeType="1"/>
          </p:cNvCxnSpPr>
          <p:nvPr/>
        </p:nvCxnSpPr>
        <p:spPr bwMode="auto">
          <a:xfrm>
            <a:off x="395288" y="5805488"/>
            <a:ext cx="8281987" cy="0"/>
          </a:xfrm>
          <a:prstGeom prst="line">
            <a:avLst/>
          </a:prstGeom>
          <a:noFill/>
          <a:ln w="22225" algn="ctr">
            <a:solidFill>
              <a:srgbClr val="008000"/>
            </a:solidFill>
            <a:round/>
            <a:headEnd/>
            <a:tailEnd/>
          </a:ln>
        </p:spPr>
      </p:cxn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678" t="8036" r="31552" b="16294"/>
          <a:stretch/>
        </p:blipFill>
        <p:spPr bwMode="auto">
          <a:xfrm>
            <a:off x="1979712" y="260715"/>
            <a:ext cx="4752528" cy="5498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945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1450</TotalTime>
  <Words>226</Words>
  <Application>Microsoft Office PowerPoint</Application>
  <PresentationFormat>Presentación en pantalla (4:3)</PresentationFormat>
  <Paragraphs>17</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 ACTIVIDAD PLAN DE DESARROLLO EDCII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PLAN DE DESARROLLO EDCII</dc:title>
  <dc:creator>Javier</dc:creator>
  <cp:lastModifiedBy>Ghia-5 C50</cp:lastModifiedBy>
  <cp:revision>77</cp:revision>
  <dcterms:created xsi:type="dcterms:W3CDTF">2010-08-12T19:21:43Z</dcterms:created>
  <dcterms:modified xsi:type="dcterms:W3CDTF">2017-06-27T18:29:59Z</dcterms:modified>
</cp:coreProperties>
</file>