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3" r:id="rId2"/>
    <p:sldId id="266" r:id="rId3"/>
    <p:sldId id="267" r:id="rId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94660"/>
  </p:normalViewPr>
  <p:slideViewPr>
    <p:cSldViewPr>
      <p:cViewPr varScale="1">
        <p:scale>
          <a:sx n="70" d="100"/>
          <a:sy n="70" d="100"/>
        </p:scale>
        <p:origin x="135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EC905A-53FE-4BD4-A585-9D724B30FCBD}" type="datetimeFigureOut">
              <a:rPr lang="es-MX" smtClean="0"/>
              <a:pPr/>
              <a:t>25/07/2017</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D6310C-6A45-4B42-908C-EF6C815BAC18}" type="slidenum">
              <a:rPr lang="es-MX" smtClean="0"/>
              <a:pPr/>
              <a:t>‹Nº›</a:t>
            </a:fld>
            <a:endParaRPr lang="es-MX" dirty="0"/>
          </a:p>
        </p:txBody>
      </p:sp>
    </p:spTree>
    <p:extLst>
      <p:ext uri="{BB962C8B-B14F-4D97-AF65-F5344CB8AC3E}">
        <p14:creationId xmlns:p14="http://schemas.microsoft.com/office/powerpoint/2010/main" val="1362897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3F3CD9FC-7D18-4876-9606-1D72318EC80E}" type="datetime1">
              <a:rPr lang="es-MX" smtClean="0"/>
              <a:pPr/>
              <a:t>25/07/2017</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ACE01C69-D126-4F07-9419-5E4229466487}" type="slidenum">
              <a:rPr lang="es-MX" smtClean="0"/>
              <a:pPr/>
              <a:t>‹Nº›</a:t>
            </a:fld>
            <a:endParaRPr lang="es-MX"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16A146E-AA4F-4DCA-939F-0AD0199B8724}" type="datetime1">
              <a:rPr lang="es-MX" smtClean="0"/>
              <a:pPr/>
              <a:t>25/07/2017</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ACE01C69-D126-4F07-9419-5E4229466487}" type="slidenum">
              <a:rPr lang="es-MX" smtClean="0"/>
              <a:pPr/>
              <a:t>‹Nº›</a:t>
            </a:fld>
            <a:endParaRPr lang="es-MX"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732DC72-235B-4520-BAD1-5D7D01652697}" type="datetime1">
              <a:rPr lang="es-MX" smtClean="0"/>
              <a:pPr/>
              <a:t>25/07/2017</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ACE01C69-D126-4F07-9419-5E4229466487}" type="slidenum">
              <a:rPr lang="es-MX" smtClean="0"/>
              <a:pPr/>
              <a:t>‹Nº›</a:t>
            </a:fld>
            <a:endParaRPr lang="es-MX"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8EB08BFE-7E1A-4304-8268-59A2386395AE}" type="datetime1">
              <a:rPr lang="es-MX" smtClean="0"/>
              <a:pPr/>
              <a:t>25/07/2017</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ACE01C69-D126-4F07-9419-5E4229466487}" type="slidenum">
              <a:rPr lang="es-MX" smtClean="0"/>
              <a:pPr/>
              <a:t>‹Nº›</a:t>
            </a:fld>
            <a:endParaRPr lang="es-MX"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885F3A6-7F00-4154-B92D-C63A2A00B602}" type="datetime1">
              <a:rPr lang="es-MX" smtClean="0"/>
              <a:pPr/>
              <a:t>25/07/2017</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ACE01C69-D126-4F07-9419-5E4229466487}" type="slidenum">
              <a:rPr lang="es-MX" smtClean="0"/>
              <a:pPr/>
              <a:t>‹Nº›</a:t>
            </a:fld>
            <a:endParaRPr lang="es-MX"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DB5B9B32-566E-436D-B8D2-33701D87BA19}" type="datetime1">
              <a:rPr lang="es-MX" smtClean="0"/>
              <a:pPr/>
              <a:t>25/07/2017</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ACE01C69-D126-4F07-9419-5E4229466487}" type="slidenum">
              <a:rPr lang="es-MX" smtClean="0"/>
              <a:pPr/>
              <a:t>‹Nº›</a:t>
            </a:fld>
            <a:endParaRPr lang="es-MX"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C27F13C2-FBC6-4F95-8716-D8A82B9A2998}" type="datetime1">
              <a:rPr lang="es-MX" smtClean="0"/>
              <a:pPr/>
              <a:t>25/07/2017</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ACE01C69-D126-4F07-9419-5E4229466487}" type="slidenum">
              <a:rPr lang="es-MX" smtClean="0"/>
              <a:pPr/>
              <a:t>‹Nº›</a:t>
            </a:fld>
            <a:endParaRPr lang="es-MX"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26217A65-1F0D-49DF-B54A-62A71632F9EC}" type="datetime1">
              <a:rPr lang="es-MX" smtClean="0"/>
              <a:pPr/>
              <a:t>25/07/2017</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ACE01C69-D126-4F07-9419-5E4229466487}" type="slidenum">
              <a:rPr lang="es-MX" smtClean="0"/>
              <a:pPr/>
              <a:t>‹Nº›</a:t>
            </a:fld>
            <a:endParaRPr lang="es-MX"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8806589-BD61-4F3B-927B-4A239B0AE8F4}" type="datetime1">
              <a:rPr lang="es-MX" smtClean="0"/>
              <a:pPr/>
              <a:t>25/07/2017</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ACE01C69-D126-4F07-9419-5E4229466487}" type="slidenum">
              <a:rPr lang="es-MX" smtClean="0"/>
              <a:pPr/>
              <a:t>‹Nº›</a:t>
            </a:fld>
            <a:endParaRPr lang="es-MX"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C985C017-0673-4E0A-BB31-2C92D8FDCEB6}" type="datetime1">
              <a:rPr lang="es-MX" smtClean="0"/>
              <a:pPr/>
              <a:t>25/07/2017</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ACE01C69-D126-4F07-9419-5E4229466487}" type="slidenum">
              <a:rPr lang="es-MX" smtClean="0"/>
              <a:pPr/>
              <a:t>‹Nº›</a:t>
            </a:fld>
            <a:endParaRPr lang="es-MX"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4E6B605E-6287-4D17-BF95-D59FBA20CA0F}" type="datetime1">
              <a:rPr lang="es-MX" smtClean="0"/>
              <a:pPr/>
              <a:t>25/07/2017</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ACE01C69-D126-4F07-9419-5E4229466487}" type="slidenum">
              <a:rPr lang="es-MX" smtClean="0"/>
              <a:pPr/>
              <a:t>‹Nº›</a:t>
            </a:fld>
            <a:endParaRPr lang="es-MX"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31084B-5A4F-4F14-A9DE-C03D619E77CC}" type="datetime1">
              <a:rPr lang="es-MX" smtClean="0"/>
              <a:pPr/>
              <a:t>25/07/2017</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01C69-D126-4F07-9419-5E4229466487}" type="slidenum">
              <a:rPr lang="es-MX" smtClean="0"/>
              <a:pPr/>
              <a:t>‹Nº›</a:t>
            </a:fld>
            <a:endParaRPr lang="es-MX"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85720" y="928670"/>
            <a:ext cx="8210052" cy="571504"/>
          </a:xfrm>
        </p:spPr>
        <p:txBody>
          <a:bodyPr>
            <a:normAutofit fontScale="25000" lnSpcReduction="20000"/>
          </a:bodyPr>
          <a:lstStyle/>
          <a:p>
            <a:pPr algn="just"/>
            <a:endParaRPr lang="es-MX" dirty="0">
              <a:solidFill>
                <a:schemeClr val="tx1"/>
              </a:solidFill>
            </a:endParaRPr>
          </a:p>
          <a:p>
            <a:pPr algn="just"/>
            <a:endParaRPr lang="es-MX" sz="19200" dirty="0">
              <a:solidFill>
                <a:schemeClr val="tx1"/>
              </a:solidFill>
            </a:endParaRPr>
          </a:p>
          <a:p>
            <a:pPr algn="just"/>
            <a:endParaRPr lang="es-MX" b="1" dirty="0">
              <a:solidFill>
                <a:schemeClr val="tx1"/>
              </a:solidFill>
            </a:endParaRPr>
          </a:p>
          <a:p>
            <a:pPr algn="just"/>
            <a:r>
              <a:rPr lang="es-MX" dirty="0">
                <a:solidFill>
                  <a:schemeClr val="tx1"/>
                </a:solidFill>
              </a:rPr>
              <a:t>                           	  </a:t>
            </a:r>
          </a:p>
        </p:txBody>
      </p:sp>
      <p:cxnSp>
        <p:nvCxnSpPr>
          <p:cNvPr id="5" name="4 Conector recto"/>
          <p:cNvCxnSpPr/>
          <p:nvPr/>
        </p:nvCxnSpPr>
        <p:spPr>
          <a:xfrm>
            <a:off x="395536" y="980728"/>
            <a:ext cx="82809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395536" y="6165304"/>
            <a:ext cx="828092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9 Rectángulo"/>
          <p:cNvSpPr/>
          <p:nvPr/>
        </p:nvSpPr>
        <p:spPr>
          <a:xfrm>
            <a:off x="3323786" y="180885"/>
            <a:ext cx="2133919" cy="707886"/>
          </a:xfrm>
          <a:prstGeom prst="rect">
            <a:avLst/>
          </a:prstGeom>
        </p:spPr>
        <p:txBody>
          <a:bodyPr wrap="none">
            <a:spAutoFit/>
          </a:bodyPr>
          <a:lstStyle/>
          <a:p>
            <a:pPr algn="ctr"/>
            <a:r>
              <a:rPr lang="es-MX" sz="4000" dirty="0" smtClean="0">
                <a:solidFill>
                  <a:schemeClr val="tx2">
                    <a:lumMod val="75000"/>
                  </a:schemeClr>
                </a:solidFill>
              </a:rPr>
              <a:t>Act-0093</a:t>
            </a:r>
            <a:r>
              <a:rPr lang="es-MX" sz="2400" dirty="0" smtClean="0">
                <a:solidFill>
                  <a:schemeClr val="tx2">
                    <a:lumMod val="75000"/>
                  </a:schemeClr>
                </a:solidFill>
              </a:rPr>
              <a:t> </a:t>
            </a:r>
            <a:endParaRPr lang="es-MX" sz="2400" dirty="0">
              <a:solidFill>
                <a:schemeClr val="tx2">
                  <a:lumMod val="75000"/>
                </a:schemeClr>
              </a:solidFill>
            </a:endParaRPr>
          </a:p>
        </p:txBody>
      </p:sp>
      <p:sp>
        <p:nvSpPr>
          <p:cNvPr id="12" name="11 Rectángulo"/>
          <p:cNvSpPr/>
          <p:nvPr/>
        </p:nvSpPr>
        <p:spPr>
          <a:xfrm>
            <a:off x="285720" y="1208717"/>
            <a:ext cx="8072494" cy="523220"/>
          </a:xfrm>
          <a:prstGeom prst="rect">
            <a:avLst/>
          </a:prstGeom>
        </p:spPr>
        <p:txBody>
          <a:bodyPr wrap="square">
            <a:spAutoFit/>
          </a:bodyPr>
          <a:lstStyle/>
          <a:p>
            <a:pPr algn="ctr"/>
            <a:r>
              <a:rPr lang="es-MX" sz="1400" b="1" dirty="0">
                <a:solidFill>
                  <a:schemeClr val="tx2">
                    <a:lumMod val="60000"/>
                    <a:lumOff val="40000"/>
                  </a:schemeClr>
                </a:solidFill>
                <a:latin typeface="Arial" panose="020B0604020202020204" pitchFamily="34" charset="0"/>
                <a:cs typeface="Arial" panose="020B0604020202020204" pitchFamily="34" charset="0"/>
              </a:rPr>
              <a:t>Definir planes de acción con fechas y responsables para reducir niveles de reclamaciones. </a:t>
            </a:r>
            <a:r>
              <a:rPr lang="es-MX" sz="1400" dirty="0">
                <a:solidFill>
                  <a:schemeClr val="tx2">
                    <a:lumMod val="60000"/>
                    <a:lumOff val="40000"/>
                  </a:schemeClr>
                </a:solidFill>
                <a:latin typeface="Arial" panose="020B0604020202020204" pitchFamily="34" charset="0"/>
                <a:cs typeface="Arial" panose="020B0604020202020204" pitchFamily="34" charset="0"/>
              </a:rPr>
              <a:t>Carga</a:t>
            </a:r>
            <a:r>
              <a:rPr lang="es-MX" sz="1400" b="1" dirty="0">
                <a:solidFill>
                  <a:schemeClr val="tx2">
                    <a:lumMod val="60000"/>
                    <a:lumOff val="40000"/>
                  </a:schemeClr>
                </a:solidFill>
                <a:latin typeface="Arial" panose="020B0604020202020204" pitchFamily="34" charset="0"/>
                <a:cs typeface="Arial" panose="020B0604020202020204" pitchFamily="34" charset="0"/>
              </a:rPr>
              <a:t> minuta de seguimiento a realizarse.</a:t>
            </a:r>
          </a:p>
        </p:txBody>
      </p:sp>
      <p:pic>
        <p:nvPicPr>
          <p:cNvPr id="11" name="Picture 4"/>
          <p:cNvPicPr>
            <a:picLocks noChangeAspect="1" noChangeArrowheads="1"/>
          </p:cNvPicPr>
          <p:nvPr/>
        </p:nvPicPr>
        <p:blipFill>
          <a:blip r:embed="rId2" cstate="print"/>
          <a:srcRect b="4565"/>
          <a:stretch>
            <a:fillRect/>
          </a:stretch>
        </p:blipFill>
        <p:spPr bwMode="auto">
          <a:xfrm>
            <a:off x="7487816" y="6273958"/>
            <a:ext cx="1188640" cy="576064"/>
          </a:xfrm>
          <a:prstGeom prst="rect">
            <a:avLst/>
          </a:prstGeom>
          <a:noFill/>
          <a:ln w="9525">
            <a:noFill/>
            <a:miter lim="800000"/>
            <a:headEnd/>
            <a:tailEnd/>
          </a:ln>
        </p:spPr>
      </p:pic>
      <p:sp>
        <p:nvSpPr>
          <p:cNvPr id="8" name="9 Rectángulo"/>
          <p:cNvSpPr/>
          <p:nvPr/>
        </p:nvSpPr>
        <p:spPr>
          <a:xfrm>
            <a:off x="3715815" y="2611885"/>
            <a:ext cx="1349857" cy="461665"/>
          </a:xfrm>
          <a:prstGeom prst="rect">
            <a:avLst/>
          </a:prstGeom>
        </p:spPr>
        <p:txBody>
          <a:bodyPr wrap="none">
            <a:spAutoFit/>
          </a:bodyPr>
          <a:lstStyle/>
          <a:p>
            <a:pPr algn="ctr"/>
            <a:r>
              <a:rPr lang="es-MX" sz="2400" b="1" dirty="0">
                <a:solidFill>
                  <a:schemeClr val="tx2">
                    <a:lumMod val="75000"/>
                  </a:schemeClr>
                </a:solidFill>
              </a:rPr>
              <a:t>Objetivo </a:t>
            </a:r>
          </a:p>
        </p:txBody>
      </p:sp>
      <p:sp>
        <p:nvSpPr>
          <p:cNvPr id="9" name="10 Rectángulo"/>
          <p:cNvSpPr/>
          <p:nvPr/>
        </p:nvSpPr>
        <p:spPr>
          <a:xfrm>
            <a:off x="580315" y="4468047"/>
            <a:ext cx="7786742" cy="1384995"/>
          </a:xfrm>
          <a:prstGeom prst="rect">
            <a:avLst/>
          </a:prstGeom>
        </p:spPr>
        <p:txBody>
          <a:bodyPr wrap="square">
            <a:spAutoFit/>
          </a:bodyPr>
          <a:lstStyle/>
          <a:p>
            <a:pPr algn="ctr"/>
            <a:r>
              <a:rPr lang="es-MX" sz="1400" dirty="0">
                <a:solidFill>
                  <a:schemeClr val="tx2">
                    <a:lumMod val="60000"/>
                    <a:lumOff val="40000"/>
                  </a:schemeClr>
                </a:solidFill>
                <a:latin typeface="Arial" panose="020B0604020202020204" pitchFamily="34" charset="0"/>
                <a:cs typeface="Arial" panose="020B0604020202020204" pitchFamily="34" charset="0"/>
              </a:rPr>
              <a:t>Detectar las causas de altos niveles de reclamaciones de cada uno de los clientes detectados en el análisis de recurrencias (Act ¿?), y en base a las causas detectadas definir las acciones a llevar a cabo con sus responsables y fechas compromiso de terminación.</a:t>
            </a:r>
          </a:p>
          <a:p>
            <a:pPr algn="ctr"/>
            <a:endParaRPr lang="es-MX" sz="1400" dirty="0">
              <a:solidFill>
                <a:schemeClr val="tx2">
                  <a:lumMod val="60000"/>
                  <a:lumOff val="40000"/>
                </a:schemeClr>
              </a:solidFill>
              <a:latin typeface="Arial" panose="020B0604020202020204" pitchFamily="34" charset="0"/>
              <a:cs typeface="Arial" panose="020B0604020202020204" pitchFamily="34" charset="0"/>
            </a:endParaRPr>
          </a:p>
          <a:p>
            <a:pPr algn="ctr"/>
            <a:r>
              <a:rPr lang="es-MX" sz="1400" dirty="0">
                <a:solidFill>
                  <a:schemeClr val="tx2">
                    <a:lumMod val="60000"/>
                    <a:lumOff val="40000"/>
                  </a:schemeClr>
                </a:solidFill>
                <a:latin typeface="Arial" panose="020B0604020202020204" pitchFamily="34" charset="0"/>
                <a:cs typeface="Arial" panose="020B0604020202020204" pitchFamily="34" charset="0"/>
              </a:rPr>
              <a:t>NOTA: En caso de no tener problemas de reclamaciones, debe evidenciar el % de reclamaciones por cliente.</a:t>
            </a:r>
            <a:endParaRPr lang="es-MX" sz="1600" dirty="0">
              <a:solidFill>
                <a:schemeClr val="tx2">
                  <a:lumMod val="60000"/>
                  <a:lumOff val="40000"/>
                </a:schemeClr>
              </a:solidFill>
              <a:latin typeface="Arial" panose="020B0604020202020204" pitchFamily="34" charset="0"/>
              <a:cs typeface="Arial" panose="020B0604020202020204" pitchFamily="34" charset="0"/>
            </a:endParaRPr>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962" y="6204767"/>
            <a:ext cx="969670" cy="615613"/>
          </a:xfrm>
          <a:prstGeom prst="rect">
            <a:avLst/>
          </a:prstGeom>
        </p:spPr>
      </p:pic>
      <p:sp>
        <p:nvSpPr>
          <p:cNvPr id="13" name="8 Rectángulo"/>
          <p:cNvSpPr/>
          <p:nvPr/>
        </p:nvSpPr>
        <p:spPr>
          <a:xfrm>
            <a:off x="738372" y="1699125"/>
            <a:ext cx="7470628" cy="461665"/>
          </a:xfrm>
          <a:prstGeom prst="rect">
            <a:avLst/>
          </a:prstGeom>
          <a:noFill/>
        </p:spPr>
        <p:txBody>
          <a:bodyPr wrap="square" lIns="91440" tIns="45720" rIns="91440" bIns="45720">
            <a:spAutoFit/>
          </a:bodyPr>
          <a:lstStyle/>
          <a:p>
            <a:pPr algn="ctr"/>
            <a:r>
              <a:rPr lang="es-MX" sz="2400" b="1" dirty="0">
                <a:solidFill>
                  <a:schemeClr val="tx2">
                    <a:lumMod val="75000"/>
                  </a:schemeClr>
                </a:solidFill>
              </a:rPr>
              <a:t>Responsable</a:t>
            </a:r>
          </a:p>
        </p:txBody>
      </p:sp>
      <p:sp>
        <p:nvSpPr>
          <p:cNvPr id="14" name="10 Rectángulo"/>
          <p:cNvSpPr/>
          <p:nvPr/>
        </p:nvSpPr>
        <p:spPr>
          <a:xfrm>
            <a:off x="413740" y="2103107"/>
            <a:ext cx="7786742" cy="584775"/>
          </a:xfrm>
          <a:prstGeom prst="rect">
            <a:avLst/>
          </a:prstGeom>
        </p:spPr>
        <p:txBody>
          <a:bodyPr wrap="square">
            <a:spAutoFit/>
          </a:bodyPr>
          <a:lstStyle/>
          <a:p>
            <a:r>
              <a:rPr lang="es-MX" sz="1600" b="1" dirty="0" smtClean="0">
                <a:solidFill>
                  <a:schemeClr val="tx2">
                    <a:lumMod val="75000"/>
                  </a:schemeClr>
                </a:solidFill>
                <a:latin typeface="Arial" panose="020B0604020202020204" pitchFamily="34" charset="0"/>
                <a:cs typeface="Arial" panose="020B0604020202020204" pitchFamily="34" charset="0"/>
              </a:rPr>
              <a:t>Técnico Master</a:t>
            </a:r>
          </a:p>
          <a:p>
            <a:r>
              <a:rPr lang="es-MX" sz="1600" dirty="0" smtClean="0">
                <a:solidFill>
                  <a:srgbClr val="0070C0"/>
                </a:solidFill>
                <a:latin typeface="Arial" panose="020B0604020202020204" pitchFamily="34" charset="0"/>
                <a:cs typeface="Arial" panose="020B0604020202020204" pitchFamily="34" charset="0"/>
              </a:rPr>
              <a:t>Diego Ochoa Lamas</a:t>
            </a:r>
            <a:endParaRPr lang="es-MX" sz="1600" dirty="0">
              <a:solidFill>
                <a:srgbClr val="0070C0"/>
              </a:solidFill>
              <a:latin typeface="Arial" panose="020B0604020202020204" pitchFamily="34" charset="0"/>
              <a:cs typeface="Arial" panose="020B0604020202020204" pitchFamily="34" charset="0"/>
            </a:endParaRPr>
          </a:p>
        </p:txBody>
      </p:sp>
      <p:sp>
        <p:nvSpPr>
          <p:cNvPr id="15" name="10 Rectángulo"/>
          <p:cNvSpPr/>
          <p:nvPr/>
        </p:nvSpPr>
        <p:spPr>
          <a:xfrm>
            <a:off x="497372" y="3140822"/>
            <a:ext cx="7786742" cy="738664"/>
          </a:xfrm>
          <a:prstGeom prst="rect">
            <a:avLst/>
          </a:prstGeom>
        </p:spPr>
        <p:txBody>
          <a:bodyPr wrap="square">
            <a:spAutoFit/>
          </a:bodyPr>
          <a:lstStyle/>
          <a:p>
            <a:pPr algn="ctr"/>
            <a:r>
              <a:rPr lang="es-MX" sz="1400" dirty="0">
                <a:solidFill>
                  <a:schemeClr val="tx2">
                    <a:lumMod val="60000"/>
                    <a:lumOff val="40000"/>
                  </a:schemeClr>
                </a:solidFill>
                <a:latin typeface="Arial" panose="020B0604020202020204" pitchFamily="34" charset="0"/>
                <a:cs typeface="Arial" panose="020B0604020202020204" pitchFamily="34" charset="0"/>
              </a:rPr>
              <a:t>Tener en claro cuáles son las causas que generan las reclamaciones en los clientes con niveles más altas, así como las acciones que están el alcance del DC para reducir este indicador son sus responsables y fechas.</a:t>
            </a:r>
            <a:endParaRPr lang="es-MX" sz="1600"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16" name="9 Rectángulo"/>
          <p:cNvSpPr/>
          <p:nvPr/>
        </p:nvSpPr>
        <p:spPr>
          <a:xfrm>
            <a:off x="2216301" y="3942934"/>
            <a:ext cx="4348883" cy="461665"/>
          </a:xfrm>
          <a:prstGeom prst="rect">
            <a:avLst/>
          </a:prstGeom>
        </p:spPr>
        <p:txBody>
          <a:bodyPr wrap="none">
            <a:spAutoFit/>
          </a:bodyPr>
          <a:lstStyle/>
          <a:p>
            <a:pPr algn="ctr"/>
            <a:r>
              <a:rPr lang="es-MX" sz="2400" b="1" dirty="0" smtClean="0">
                <a:solidFill>
                  <a:schemeClr val="tx2">
                    <a:lumMod val="75000"/>
                  </a:schemeClr>
                </a:solidFill>
              </a:rPr>
              <a:t>¿Qué </a:t>
            </a:r>
            <a:r>
              <a:rPr lang="es-MX" sz="2400" b="1" dirty="0">
                <a:solidFill>
                  <a:schemeClr val="tx2">
                    <a:lumMod val="75000"/>
                  </a:schemeClr>
                </a:solidFill>
              </a:rPr>
              <a:t>es lo que tengo que hacer</a:t>
            </a:r>
            <a:r>
              <a:rPr lang="es-MX" sz="2400" b="1" dirty="0" smtClean="0">
                <a:solidFill>
                  <a:schemeClr val="tx2">
                    <a:lumMod val="75000"/>
                  </a:schemeClr>
                </a:solidFill>
              </a:rPr>
              <a:t>?</a:t>
            </a:r>
            <a:endParaRPr lang="es-MX" sz="2400" b="1"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467544" y="908720"/>
            <a:ext cx="82809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395536" y="616530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4"/>
          <p:cNvPicPr>
            <a:picLocks noChangeAspect="1" noChangeArrowheads="1"/>
          </p:cNvPicPr>
          <p:nvPr/>
        </p:nvPicPr>
        <p:blipFill>
          <a:blip r:embed="rId2" cstate="print"/>
          <a:srcRect b="4565"/>
          <a:stretch>
            <a:fillRect/>
          </a:stretch>
        </p:blipFill>
        <p:spPr bwMode="auto">
          <a:xfrm>
            <a:off x="7487816" y="6247454"/>
            <a:ext cx="1188640" cy="576064"/>
          </a:xfrm>
          <a:prstGeom prst="rect">
            <a:avLst/>
          </a:prstGeom>
          <a:noFill/>
          <a:ln w="9525">
            <a:noFill/>
            <a:miter lim="800000"/>
            <a:headEnd/>
            <a:tailEnd/>
          </a:ln>
        </p:spPr>
      </p:pic>
      <p:sp>
        <p:nvSpPr>
          <p:cNvPr id="12" name="11 Rectángulo"/>
          <p:cNvSpPr/>
          <p:nvPr/>
        </p:nvSpPr>
        <p:spPr>
          <a:xfrm>
            <a:off x="642625" y="1246610"/>
            <a:ext cx="8033831" cy="400110"/>
          </a:xfrm>
          <a:prstGeom prst="rect">
            <a:avLst/>
          </a:prstGeom>
        </p:spPr>
        <p:txBody>
          <a:bodyPr wrap="square">
            <a:spAutoFit/>
          </a:bodyPr>
          <a:lstStyle/>
          <a:p>
            <a:pPr algn="ctr"/>
            <a:r>
              <a:rPr lang="es-MX" sz="2000" b="1" dirty="0" smtClean="0">
                <a:solidFill>
                  <a:schemeClr val="tx2">
                    <a:lumMod val="75000"/>
                  </a:schemeClr>
                </a:solidFill>
              </a:rPr>
              <a:t>Acciones para reducir el nivel de reclamaciones</a:t>
            </a:r>
            <a:endParaRPr lang="es-MX" sz="2000" b="1" dirty="0">
              <a:solidFill>
                <a:schemeClr val="tx2">
                  <a:lumMod val="75000"/>
                </a:schemeClr>
              </a:solidFill>
            </a:endParaRPr>
          </a:p>
        </p:txBody>
      </p:sp>
      <p:pic>
        <p:nvPicPr>
          <p:cNvPr id="11" name="Imagen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962" y="6204767"/>
            <a:ext cx="969670" cy="615613"/>
          </a:xfrm>
          <a:prstGeom prst="rect">
            <a:avLst/>
          </a:prstGeom>
        </p:spPr>
      </p:pic>
      <p:sp>
        <p:nvSpPr>
          <p:cNvPr id="19" name="9 Rectángulo"/>
          <p:cNvSpPr/>
          <p:nvPr/>
        </p:nvSpPr>
        <p:spPr>
          <a:xfrm>
            <a:off x="3358251" y="180885"/>
            <a:ext cx="2064989" cy="707886"/>
          </a:xfrm>
          <a:prstGeom prst="rect">
            <a:avLst/>
          </a:prstGeom>
        </p:spPr>
        <p:txBody>
          <a:bodyPr wrap="none">
            <a:spAutoFit/>
          </a:bodyPr>
          <a:lstStyle/>
          <a:p>
            <a:pPr algn="ctr"/>
            <a:r>
              <a:rPr lang="es-MX" sz="4000" dirty="0" smtClean="0">
                <a:solidFill>
                  <a:schemeClr val="tx2">
                    <a:lumMod val="75000"/>
                  </a:schemeClr>
                </a:solidFill>
              </a:rPr>
              <a:t>Act-0093</a:t>
            </a:r>
            <a:endParaRPr lang="es-MX" sz="2400" dirty="0">
              <a:solidFill>
                <a:schemeClr val="tx2">
                  <a:lumMod val="75000"/>
                </a:schemeClr>
              </a:solidFill>
            </a:endParaRPr>
          </a:p>
        </p:txBody>
      </p:sp>
      <p:sp>
        <p:nvSpPr>
          <p:cNvPr id="13" name="10 Rectángulo"/>
          <p:cNvSpPr/>
          <p:nvPr/>
        </p:nvSpPr>
        <p:spPr>
          <a:xfrm>
            <a:off x="642625" y="1953580"/>
            <a:ext cx="7889815" cy="3785652"/>
          </a:xfrm>
          <a:prstGeom prst="rect">
            <a:avLst/>
          </a:prstGeom>
        </p:spPr>
        <p:txBody>
          <a:bodyPr wrap="square">
            <a:spAutoFit/>
          </a:bodyPr>
          <a:lstStyle/>
          <a:p>
            <a:pPr marL="285750" indent="-285750">
              <a:buFont typeface="Arial" panose="020B0604020202020204" pitchFamily="34" charset="0"/>
              <a:buChar char="•"/>
            </a:pPr>
            <a:r>
              <a:rPr lang="es-MX" sz="1600" dirty="0" smtClean="0">
                <a:solidFill>
                  <a:schemeClr val="tx2">
                    <a:lumMod val="60000"/>
                    <a:lumOff val="40000"/>
                  </a:schemeClr>
                </a:solidFill>
                <a:latin typeface="Arial" panose="020B0604020202020204" pitchFamily="34" charset="0"/>
                <a:cs typeface="Arial" panose="020B0604020202020204" pitchFamily="34" charset="0"/>
              </a:rPr>
              <a:t>Aplicar diagnostico con midtronic cada 4 meses verificando la vida o estado del acumulador, alternador y marcha, evitando variaciones de voltajes que pueda provocar un daño.</a:t>
            </a:r>
          </a:p>
          <a:p>
            <a:pPr marL="285750" indent="-285750">
              <a:buFont typeface="Arial" panose="020B0604020202020204" pitchFamily="34" charset="0"/>
              <a:buChar char="•"/>
            </a:pPr>
            <a:endParaRPr lang="es-MX" sz="1600" dirty="0">
              <a:solidFill>
                <a:schemeClr val="tx2">
                  <a:lumMod val="60000"/>
                  <a:lumOff val="4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MX" sz="1600" dirty="0" smtClean="0">
                <a:solidFill>
                  <a:schemeClr val="tx2">
                    <a:lumMod val="60000"/>
                    <a:lumOff val="40000"/>
                  </a:schemeClr>
                </a:solidFill>
                <a:latin typeface="Arial" panose="020B0604020202020204" pitchFamily="34" charset="0"/>
                <a:cs typeface="Arial" panose="020B0604020202020204" pitchFamily="34" charset="0"/>
              </a:rPr>
              <a:t>Poner a carga lenta el acumulador mínimo dos veces por año para tratar de reducir el desgaste generado con el tiempo. </a:t>
            </a:r>
          </a:p>
          <a:p>
            <a:pPr marL="285750" indent="-285750">
              <a:buFont typeface="Arial" panose="020B0604020202020204" pitchFamily="34" charset="0"/>
              <a:buChar char="•"/>
            </a:pPr>
            <a:endParaRPr lang="es-MX" sz="1600" dirty="0">
              <a:solidFill>
                <a:schemeClr val="tx2">
                  <a:lumMod val="60000"/>
                  <a:lumOff val="4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MX" sz="1600" dirty="0" smtClean="0">
                <a:solidFill>
                  <a:schemeClr val="tx2">
                    <a:lumMod val="60000"/>
                    <a:lumOff val="40000"/>
                  </a:schemeClr>
                </a:solidFill>
                <a:latin typeface="Arial" panose="020B0604020202020204" pitchFamily="34" charset="0"/>
                <a:cs typeface="Arial" panose="020B0604020202020204" pitchFamily="34" charset="0"/>
              </a:rPr>
              <a:t>Validar instalación del acumulador.</a:t>
            </a:r>
          </a:p>
          <a:p>
            <a:r>
              <a:rPr lang="es-MX" sz="1600" dirty="0">
                <a:solidFill>
                  <a:schemeClr val="tx2">
                    <a:lumMod val="60000"/>
                    <a:lumOff val="40000"/>
                  </a:schemeClr>
                </a:solidFill>
                <a:latin typeface="Arial" panose="020B0604020202020204" pitchFamily="34" charset="0"/>
                <a:cs typeface="Arial" panose="020B0604020202020204" pitchFamily="34" charset="0"/>
              </a:rPr>
              <a:t>	</a:t>
            </a:r>
            <a:r>
              <a:rPr lang="es-MX" sz="1600" dirty="0" smtClean="0">
                <a:solidFill>
                  <a:schemeClr val="tx2">
                    <a:lumMod val="60000"/>
                    <a:lumOff val="40000"/>
                  </a:schemeClr>
                </a:solidFill>
                <a:latin typeface="Arial" panose="020B0604020202020204" pitchFamily="34" charset="0"/>
                <a:cs typeface="Arial" panose="020B0604020202020204" pitchFamily="34" charset="0"/>
              </a:rPr>
              <a:t>1.	Sujeto correctamente.</a:t>
            </a:r>
          </a:p>
          <a:p>
            <a:r>
              <a:rPr lang="es-MX" sz="1600" dirty="0">
                <a:solidFill>
                  <a:schemeClr val="tx2">
                    <a:lumMod val="60000"/>
                    <a:lumOff val="40000"/>
                  </a:schemeClr>
                </a:solidFill>
                <a:latin typeface="Arial" panose="020B0604020202020204" pitchFamily="34" charset="0"/>
                <a:cs typeface="Arial" panose="020B0604020202020204" pitchFamily="34" charset="0"/>
              </a:rPr>
              <a:t>	</a:t>
            </a:r>
            <a:r>
              <a:rPr lang="es-MX" sz="1600" dirty="0" smtClean="0">
                <a:solidFill>
                  <a:schemeClr val="tx2">
                    <a:lumMod val="60000"/>
                    <a:lumOff val="40000"/>
                  </a:schemeClr>
                </a:solidFill>
                <a:latin typeface="Arial" panose="020B0604020202020204" pitchFamily="34" charset="0"/>
                <a:cs typeface="Arial" panose="020B0604020202020204" pitchFamily="34" charset="0"/>
              </a:rPr>
              <a:t>2.	Postes sin sarro.</a:t>
            </a:r>
          </a:p>
          <a:p>
            <a:r>
              <a:rPr lang="es-MX" sz="1600" dirty="0">
                <a:solidFill>
                  <a:schemeClr val="tx2">
                    <a:lumMod val="60000"/>
                    <a:lumOff val="40000"/>
                  </a:schemeClr>
                </a:solidFill>
                <a:latin typeface="Arial" panose="020B0604020202020204" pitchFamily="34" charset="0"/>
                <a:cs typeface="Arial" panose="020B0604020202020204" pitchFamily="34" charset="0"/>
              </a:rPr>
              <a:t>	</a:t>
            </a:r>
            <a:r>
              <a:rPr lang="es-MX" sz="1600" dirty="0" smtClean="0">
                <a:solidFill>
                  <a:schemeClr val="tx2">
                    <a:lumMod val="60000"/>
                    <a:lumOff val="40000"/>
                  </a:schemeClr>
                </a:solidFill>
                <a:latin typeface="Arial" panose="020B0604020202020204" pitchFamily="34" charset="0"/>
                <a:cs typeface="Arial" panose="020B0604020202020204" pitchFamily="34" charset="0"/>
              </a:rPr>
              <a:t>3.	Correcta aplicación (CCA), según la tabla de aplicación.</a:t>
            </a:r>
          </a:p>
          <a:p>
            <a:r>
              <a:rPr lang="es-MX" sz="1600" dirty="0">
                <a:solidFill>
                  <a:schemeClr val="tx2">
                    <a:lumMod val="60000"/>
                    <a:lumOff val="40000"/>
                  </a:schemeClr>
                </a:solidFill>
                <a:latin typeface="Arial" panose="020B0604020202020204" pitchFamily="34" charset="0"/>
                <a:cs typeface="Arial" panose="020B0604020202020204" pitchFamily="34" charset="0"/>
              </a:rPr>
              <a:t>	</a:t>
            </a:r>
            <a:r>
              <a:rPr lang="es-MX" sz="1600" dirty="0" smtClean="0">
                <a:solidFill>
                  <a:schemeClr val="tx2">
                    <a:lumMod val="60000"/>
                    <a:lumOff val="40000"/>
                  </a:schemeClr>
                </a:solidFill>
                <a:latin typeface="Arial" panose="020B0604020202020204" pitchFamily="34" charset="0"/>
                <a:cs typeface="Arial" panose="020B0604020202020204" pitchFamily="34" charset="0"/>
              </a:rPr>
              <a:t>4.	Fecha de fabricación del acumulador.</a:t>
            </a:r>
          </a:p>
          <a:p>
            <a:pPr marL="285750" indent="-285750">
              <a:buFont typeface="Arial" panose="020B0604020202020204" pitchFamily="34" charset="0"/>
              <a:buChar char="•"/>
            </a:pPr>
            <a:endParaRPr lang="es-MX" sz="1600" dirty="0" smtClean="0">
              <a:solidFill>
                <a:schemeClr val="tx2">
                  <a:lumMod val="60000"/>
                  <a:lumOff val="4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MX" sz="1600" dirty="0" smtClean="0">
                <a:solidFill>
                  <a:schemeClr val="tx2">
                    <a:lumMod val="60000"/>
                    <a:lumOff val="40000"/>
                  </a:schemeClr>
                </a:solidFill>
                <a:latin typeface="Arial" panose="020B0604020202020204" pitchFamily="34" charset="0"/>
                <a:cs typeface="Arial" panose="020B0604020202020204" pitchFamily="34" charset="0"/>
              </a:rPr>
              <a:t>Revisión de cables: Diagnostico con GR8. para verificar el estado de saludo al igual que no estén sulfatados.</a:t>
            </a:r>
            <a:endParaRPr lang="es-MX" dirty="0">
              <a:solidFill>
                <a:schemeClr val="tx2">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2320345"/>
      </p:ext>
    </p:extLst>
  </p:cSld>
  <p:clrMapOvr>
    <a:masterClrMapping/>
  </p:clrMapOvr>
  <p:transition advTm="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395536" y="908720"/>
            <a:ext cx="82809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395536" y="616530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4"/>
          <p:cNvPicPr>
            <a:picLocks noChangeAspect="1" noChangeArrowheads="1"/>
          </p:cNvPicPr>
          <p:nvPr/>
        </p:nvPicPr>
        <p:blipFill>
          <a:blip r:embed="rId2" cstate="print"/>
          <a:srcRect b="4565"/>
          <a:stretch>
            <a:fillRect/>
          </a:stretch>
        </p:blipFill>
        <p:spPr bwMode="auto">
          <a:xfrm>
            <a:off x="7487816" y="6247454"/>
            <a:ext cx="1188640" cy="576064"/>
          </a:xfrm>
          <a:prstGeom prst="rect">
            <a:avLst/>
          </a:prstGeom>
          <a:noFill/>
          <a:ln w="9525">
            <a:noFill/>
            <a:miter lim="800000"/>
            <a:headEnd/>
            <a:tailEnd/>
          </a:ln>
        </p:spPr>
      </p:pic>
      <p:sp>
        <p:nvSpPr>
          <p:cNvPr id="12" name="11 Rectángulo"/>
          <p:cNvSpPr/>
          <p:nvPr/>
        </p:nvSpPr>
        <p:spPr>
          <a:xfrm>
            <a:off x="519079" y="1226660"/>
            <a:ext cx="8033831" cy="400110"/>
          </a:xfrm>
          <a:prstGeom prst="rect">
            <a:avLst/>
          </a:prstGeom>
        </p:spPr>
        <p:txBody>
          <a:bodyPr wrap="square">
            <a:spAutoFit/>
          </a:bodyPr>
          <a:lstStyle/>
          <a:p>
            <a:pPr algn="ctr"/>
            <a:r>
              <a:rPr lang="es-MX" sz="2000" b="1" dirty="0" smtClean="0">
                <a:solidFill>
                  <a:schemeClr val="tx2">
                    <a:lumMod val="75000"/>
                  </a:schemeClr>
                </a:solidFill>
              </a:rPr>
              <a:t>Responsables y Fechas</a:t>
            </a:r>
            <a:endParaRPr lang="es-MX" sz="2000" b="1" dirty="0">
              <a:solidFill>
                <a:schemeClr val="tx2">
                  <a:lumMod val="75000"/>
                </a:schemeClr>
              </a:solidFill>
            </a:endParaRPr>
          </a:p>
        </p:txBody>
      </p:sp>
      <p:pic>
        <p:nvPicPr>
          <p:cNvPr id="11" name="Imagen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962" y="6204767"/>
            <a:ext cx="969670" cy="615613"/>
          </a:xfrm>
          <a:prstGeom prst="rect">
            <a:avLst/>
          </a:prstGeom>
        </p:spPr>
      </p:pic>
      <p:sp>
        <p:nvSpPr>
          <p:cNvPr id="19" name="9 Rectángulo"/>
          <p:cNvSpPr/>
          <p:nvPr/>
        </p:nvSpPr>
        <p:spPr>
          <a:xfrm>
            <a:off x="3358251" y="180885"/>
            <a:ext cx="2064989" cy="707886"/>
          </a:xfrm>
          <a:prstGeom prst="rect">
            <a:avLst/>
          </a:prstGeom>
        </p:spPr>
        <p:txBody>
          <a:bodyPr wrap="none">
            <a:spAutoFit/>
          </a:bodyPr>
          <a:lstStyle/>
          <a:p>
            <a:pPr algn="ctr"/>
            <a:r>
              <a:rPr lang="es-MX" sz="4000" dirty="0" smtClean="0">
                <a:solidFill>
                  <a:schemeClr val="tx2">
                    <a:lumMod val="75000"/>
                  </a:schemeClr>
                </a:solidFill>
              </a:rPr>
              <a:t>Act-0093</a:t>
            </a:r>
            <a:endParaRPr lang="es-MX" sz="2400" dirty="0">
              <a:solidFill>
                <a:schemeClr val="tx2">
                  <a:lumMod val="75000"/>
                </a:schemeClr>
              </a:solidFill>
            </a:endParaRPr>
          </a:p>
        </p:txBody>
      </p:sp>
      <p:sp>
        <p:nvSpPr>
          <p:cNvPr id="13" name="10 Rectángulo"/>
          <p:cNvSpPr/>
          <p:nvPr/>
        </p:nvSpPr>
        <p:spPr>
          <a:xfrm>
            <a:off x="591086" y="2080155"/>
            <a:ext cx="7889815" cy="1815882"/>
          </a:xfrm>
          <a:prstGeom prst="rect">
            <a:avLst/>
          </a:prstGeom>
        </p:spPr>
        <p:txBody>
          <a:bodyPr wrap="square">
            <a:spAutoFit/>
          </a:bodyPr>
          <a:lstStyle/>
          <a:p>
            <a:pPr marL="285750" indent="-285750">
              <a:buFont typeface="Arial" panose="020B0604020202020204" pitchFamily="34" charset="0"/>
              <a:buChar char="•"/>
            </a:pPr>
            <a:r>
              <a:rPr lang="es-MX" sz="1600" dirty="0" smtClean="0">
                <a:solidFill>
                  <a:schemeClr val="tx2">
                    <a:lumMod val="60000"/>
                    <a:lumOff val="40000"/>
                  </a:schemeClr>
                </a:solidFill>
                <a:latin typeface="Arial" panose="020B0604020202020204" pitchFamily="34" charset="0"/>
                <a:cs typeface="Arial" panose="020B0604020202020204" pitchFamily="34" charset="0"/>
              </a:rPr>
              <a:t>Todo técnico en piso es responsable de realizar las acciones preventivas al momento del diagnostico y/o instalación del acumulador, haciendo las sugerencias al cliente de las acciones preventivas a realizar en una fecha especifica.</a:t>
            </a:r>
          </a:p>
          <a:p>
            <a:pPr marL="285750" indent="-285750">
              <a:buFont typeface="Arial" panose="020B0604020202020204" pitchFamily="34" charset="0"/>
              <a:buChar char="•"/>
            </a:pPr>
            <a:endParaRPr lang="es-MX" sz="1600" dirty="0" smtClean="0">
              <a:solidFill>
                <a:schemeClr val="tx2">
                  <a:lumMod val="60000"/>
                  <a:lumOff val="4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s-MX" sz="1600" dirty="0" smtClean="0">
              <a:solidFill>
                <a:schemeClr val="tx2">
                  <a:lumMod val="60000"/>
                  <a:lumOff val="4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s-MX" sz="1600" dirty="0">
              <a:solidFill>
                <a:schemeClr val="tx2">
                  <a:lumMod val="60000"/>
                  <a:lumOff val="40000"/>
                </a:schemeClr>
              </a:solidFill>
              <a:latin typeface="Arial" panose="020B0604020202020204" pitchFamily="34" charset="0"/>
              <a:cs typeface="Arial" panose="020B0604020202020204" pitchFamily="34" charset="0"/>
            </a:endParaRPr>
          </a:p>
        </p:txBody>
      </p:sp>
      <p:pic>
        <p:nvPicPr>
          <p:cNvPr id="10" name="Imagen 9"/>
          <p:cNvPicPr>
            <a:picLocks noChangeAspect="1"/>
          </p:cNvPicPr>
          <p:nvPr/>
        </p:nvPicPr>
        <p:blipFill>
          <a:blip r:embed="rId4"/>
          <a:stretch>
            <a:fillRect/>
          </a:stretch>
        </p:blipFill>
        <p:spPr>
          <a:xfrm>
            <a:off x="5314079" y="2988096"/>
            <a:ext cx="2162554" cy="28834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11 Rectángulo"/>
          <p:cNvSpPr/>
          <p:nvPr/>
        </p:nvSpPr>
        <p:spPr>
          <a:xfrm>
            <a:off x="1547421" y="3913615"/>
            <a:ext cx="3888431" cy="584775"/>
          </a:xfrm>
          <a:prstGeom prst="rect">
            <a:avLst/>
          </a:prstGeom>
        </p:spPr>
        <p:txBody>
          <a:bodyPr wrap="square">
            <a:spAutoFit/>
          </a:bodyPr>
          <a:lstStyle/>
          <a:p>
            <a:pPr algn="ctr"/>
            <a:r>
              <a:rPr lang="es-MX" sz="1600" dirty="0" smtClean="0">
                <a:solidFill>
                  <a:srgbClr val="0070C0"/>
                </a:solidFill>
                <a:latin typeface="Arial" panose="020B0604020202020204" pitchFamily="34" charset="0"/>
                <a:cs typeface="Arial" panose="020B0604020202020204" pitchFamily="34" charset="0"/>
              </a:rPr>
              <a:t>Explicación al cliente de las </a:t>
            </a:r>
          </a:p>
          <a:p>
            <a:pPr algn="ctr"/>
            <a:r>
              <a:rPr lang="es-MX" sz="1600" dirty="0" smtClean="0">
                <a:solidFill>
                  <a:srgbClr val="0070C0"/>
                </a:solidFill>
                <a:latin typeface="Arial" panose="020B0604020202020204" pitchFamily="34" charset="0"/>
                <a:cs typeface="Arial" panose="020B0604020202020204" pitchFamily="34" charset="0"/>
              </a:rPr>
              <a:t>funcionalidades del diagnostico  </a:t>
            </a:r>
            <a:endParaRPr lang="es-MX" sz="16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1892803"/>
      </p:ext>
    </p:extLst>
  </p:cSld>
  <p:clrMapOvr>
    <a:masterClrMapping/>
  </p:clrMapOvr>
  <p:transition advTm="0"/>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2369</TotalTime>
  <Words>256</Words>
  <Application>Microsoft Office PowerPoint</Application>
  <PresentationFormat>Presentación en pantalla (4:3)</PresentationFormat>
  <Paragraphs>34</Paragraphs>
  <Slides>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vt:i4>
      </vt:variant>
    </vt:vector>
  </HeadingPairs>
  <TitlesOfParts>
    <vt:vector size="6" baseType="lpstr">
      <vt:lpstr>Arial</vt:lpstr>
      <vt:lpstr>Calibri</vt:lpstr>
      <vt:lpstr>Tema de Office</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ACTIVIDAD PLAN DE DESARROLLO EDCII</dc:title>
  <dc:creator>Javier</dc:creator>
  <cp:lastModifiedBy>Raymundo Garabito</cp:lastModifiedBy>
  <cp:revision>219</cp:revision>
  <dcterms:created xsi:type="dcterms:W3CDTF">2010-08-12T19:21:43Z</dcterms:created>
  <dcterms:modified xsi:type="dcterms:W3CDTF">2017-07-25T17:41:59Z</dcterms:modified>
</cp:coreProperties>
</file>