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858000" cy="9144000" type="letter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21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m\Desktop\Formato%20Soporte%20de%20presencutacion%20de%20IM%20(Autoguardado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Hoja_de_c_lculo_de_Microsoft_Excel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m\Desktop\Formato%20Soporte%20de%20presencutacion%20de%20IM%20(Autoguardado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PRESENCIA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Sheet1!$M$7:$M$18</c:f>
              <c:strCache>
                <c:ptCount val="12"/>
                <c:pt idx="0">
                  <c:v>LTH</c:v>
                </c:pt>
                <c:pt idx="1">
                  <c:v>AMERICA</c:v>
                </c:pt>
                <c:pt idx="2">
                  <c:v>HIC TEC</c:v>
                </c:pt>
                <c:pt idx="3">
                  <c:v>TAXI</c:v>
                </c:pt>
                <c:pt idx="4">
                  <c:v>CRONOS</c:v>
                </c:pt>
                <c:pt idx="5">
                  <c:v>ESP</c:v>
                </c:pt>
                <c:pt idx="6">
                  <c:v>OPTIMA</c:v>
                </c:pt>
                <c:pt idx="7">
                  <c:v>AGM</c:v>
                </c:pt>
                <c:pt idx="8">
                  <c:v>SUV</c:v>
                </c:pt>
                <c:pt idx="9">
                  <c:v>DUTY</c:v>
                </c:pt>
                <c:pt idx="10">
                  <c:v>FUL</c:v>
                </c:pt>
                <c:pt idx="11">
                  <c:v>DINER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Sheet1!$M$7:$M$18</c:f>
              <c:strCache>
                <c:ptCount val="12"/>
                <c:pt idx="0">
                  <c:v>LTH</c:v>
                </c:pt>
                <c:pt idx="1">
                  <c:v>AMERICA</c:v>
                </c:pt>
                <c:pt idx="2">
                  <c:v>HIC TEC</c:v>
                </c:pt>
                <c:pt idx="3">
                  <c:v>TAXI</c:v>
                </c:pt>
                <c:pt idx="4">
                  <c:v>CRONOS</c:v>
                </c:pt>
                <c:pt idx="5">
                  <c:v>ESP</c:v>
                </c:pt>
                <c:pt idx="6">
                  <c:v>OPTIMA</c:v>
                </c:pt>
                <c:pt idx="7">
                  <c:v>AGM</c:v>
                </c:pt>
                <c:pt idx="8">
                  <c:v>SUV</c:v>
                </c:pt>
                <c:pt idx="9">
                  <c:v>DUTY</c:v>
                </c:pt>
                <c:pt idx="10">
                  <c:v>FUL</c:v>
                </c:pt>
                <c:pt idx="11">
                  <c:v>DINER</c:v>
                </c:pt>
              </c:strCache>
            </c:strRef>
          </c:cat>
          <c:val>
            <c:numRef>
              <c:f>Sheet1!$U$7:$U$18</c:f>
              <c:numCache>
                <c:formatCode>0.0%</c:formatCode>
                <c:ptCount val="12"/>
                <c:pt idx="0">
                  <c:v>0.86298076923076927</c:v>
                </c:pt>
                <c:pt idx="1">
                  <c:v>0.38701923076923078</c:v>
                </c:pt>
                <c:pt idx="2">
                  <c:v>0.22115384615384615</c:v>
                </c:pt>
                <c:pt idx="3">
                  <c:v>0.20432692307692307</c:v>
                </c:pt>
                <c:pt idx="4">
                  <c:v>0.22115384615384615</c:v>
                </c:pt>
                <c:pt idx="5">
                  <c:v>0.12259615384615384</c:v>
                </c:pt>
                <c:pt idx="6">
                  <c:v>8.6538461538461536E-2</c:v>
                </c:pt>
                <c:pt idx="7">
                  <c:v>2.403846153846154E-2</c:v>
                </c:pt>
                <c:pt idx="8">
                  <c:v>1.201923076923077E-2</c:v>
                </c:pt>
                <c:pt idx="9">
                  <c:v>4.807692307692308E-3</c:v>
                </c:pt>
                <c:pt idx="10">
                  <c:v>2.403846153846154E-3</c:v>
                </c:pt>
                <c:pt idx="11">
                  <c:v>2.403846153846154E-3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Lit>
              <c:formatCode>General</c:formatCode>
              <c:ptCount val="1"/>
              <c:pt idx="0">
                <c:v>1</c:v>
              </c:pt>
            </c:numLit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PRESENCIA COMPETENCIA </a:t>
            </a:r>
          </a:p>
        </c:rich>
      </c:tx>
      <c:layout>
        <c:manualLayout>
          <c:xMode val="edge"/>
          <c:yMode val="edge"/>
          <c:x val="0.21483687335206708"/>
          <c:y val="7.8649171087539806E-3"/>
        </c:manualLayout>
      </c:layout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'Sheet1 (2)'!$M$7:$M$14</c:f>
              <c:strCache>
                <c:ptCount val="8"/>
                <c:pt idx="0">
                  <c:v>GONHER</c:v>
                </c:pt>
                <c:pt idx="1">
                  <c:v>CALLE</c:v>
                </c:pt>
                <c:pt idx="2">
                  <c:v>DURACELL</c:v>
                </c:pt>
                <c:pt idx="3">
                  <c:v>OMEGA</c:v>
                </c:pt>
                <c:pt idx="4">
                  <c:v>NAPA</c:v>
                </c:pt>
                <c:pt idx="5">
                  <c:v>AC DELCO</c:v>
                </c:pt>
                <c:pt idx="6">
                  <c:v>MOTORCRAFT</c:v>
                </c:pt>
                <c:pt idx="7">
                  <c:v>VOLTAR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'Sheet1 (2)'!$M$7:$M$14</c:f>
              <c:strCache>
                <c:ptCount val="8"/>
                <c:pt idx="0">
                  <c:v>GONHER</c:v>
                </c:pt>
                <c:pt idx="1">
                  <c:v>CALLE</c:v>
                </c:pt>
                <c:pt idx="2">
                  <c:v>DURACELL</c:v>
                </c:pt>
                <c:pt idx="3">
                  <c:v>OMEGA</c:v>
                </c:pt>
                <c:pt idx="4">
                  <c:v>NAPA</c:v>
                </c:pt>
                <c:pt idx="5">
                  <c:v>AC DELCO</c:v>
                </c:pt>
                <c:pt idx="6">
                  <c:v>MOTORCRAFT</c:v>
                </c:pt>
                <c:pt idx="7">
                  <c:v>VOLTAR</c:v>
                </c:pt>
              </c:strCache>
            </c:strRef>
          </c:cat>
          <c:val>
            <c:numRef>
              <c:f>'Sheet1 (2)'!$U$7:$U$14</c:f>
              <c:numCache>
                <c:formatCode>0.0%</c:formatCode>
                <c:ptCount val="8"/>
                <c:pt idx="0">
                  <c:v>8.5365853658536592E-2</c:v>
                </c:pt>
                <c:pt idx="1">
                  <c:v>3.6585365853658534E-2</c:v>
                </c:pt>
                <c:pt idx="2">
                  <c:v>3.6585365853658534E-2</c:v>
                </c:pt>
                <c:pt idx="3">
                  <c:v>4.065040650406504E-2</c:v>
                </c:pt>
                <c:pt idx="4">
                  <c:v>2.8455284552845527E-2</c:v>
                </c:pt>
                <c:pt idx="5">
                  <c:v>2.032520325203252E-2</c:v>
                </c:pt>
                <c:pt idx="6">
                  <c:v>1.2195121951219513E-2</c:v>
                </c:pt>
                <c:pt idx="7">
                  <c:v>8.130081300813009E-3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Lit>
              <c:formatCode>General</c:formatCode>
              <c:ptCount val="1"/>
              <c:pt idx="0">
                <c:v>1</c:v>
              </c:pt>
            </c:numLit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s-MX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Sheet2!$B$5:$B$9</c:f>
              <c:strCache>
                <c:ptCount val="5"/>
                <c:pt idx="0">
                  <c:v>Refaccionaras</c:v>
                </c:pt>
                <c:pt idx="1">
                  <c:v>Taller Mecanico</c:v>
                </c:pt>
                <c:pt idx="2">
                  <c:v>Flotilla</c:v>
                </c:pt>
                <c:pt idx="3">
                  <c:v>Taller Electrico</c:v>
                </c:pt>
                <c:pt idx="4">
                  <c:v>Centro de Servicio LTH</c:v>
                </c:pt>
              </c:strCache>
            </c:strRef>
          </c:cat>
          <c:val>
            <c:numRef>
              <c:f>Sheet2!$D$5:$D$9</c:f>
              <c:numCache>
                <c:formatCode>0%</c:formatCode>
                <c:ptCount val="5"/>
                <c:pt idx="0">
                  <c:v>0.69477911646586343</c:v>
                </c:pt>
                <c:pt idx="1">
                  <c:v>0.10441767068273092</c:v>
                </c:pt>
                <c:pt idx="2">
                  <c:v>0.16867469879518071</c:v>
                </c:pt>
                <c:pt idx="3">
                  <c:v>2.0080321285140562E-2</c:v>
                </c:pt>
                <c:pt idx="4">
                  <c:v>1.2048192771084338E-2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Participación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Hoja1!$B$2</c:f>
              <c:strCache>
                <c:ptCount val="1"/>
                <c:pt idx="0">
                  <c:v>Parcipación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FF7BFC01-B39E-4259-B5F3-D83DAEE7ADB6}" type="VALUE">
                      <a:rPr lang="en-US"/>
                      <a:pPr/>
                      <a:t>[VALOR]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756394DA-C801-4D2F-9862-853B7E222A12}" type="VALUE">
                      <a:rPr lang="en-US"/>
                      <a:pPr/>
                      <a:t>[VALOR]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59%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51%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Hoja1!$A$3:$A$6</c:f>
              <c:strCache>
                <c:ptCount val="4"/>
                <c:pt idx="0">
                  <c:v>Batería</c:v>
                </c:pt>
                <c:pt idx="1">
                  <c:v>Moto-Batería</c:v>
                </c:pt>
                <c:pt idx="2">
                  <c:v>Filtros</c:v>
                </c:pt>
                <c:pt idx="3">
                  <c:v>Lubricantes</c:v>
                </c:pt>
              </c:strCache>
            </c:strRef>
          </c:cat>
          <c:val>
            <c:numRef>
              <c:f>Hoja1!$B$3:$B$6</c:f>
              <c:numCache>
                <c:formatCode>General</c:formatCode>
                <c:ptCount val="4"/>
                <c:pt idx="0">
                  <c:v>100</c:v>
                </c:pt>
                <c:pt idx="1">
                  <c:v>56</c:v>
                </c:pt>
                <c:pt idx="2">
                  <c:v>60</c:v>
                </c:pt>
                <c:pt idx="3">
                  <c:v>52</c:v>
                </c:pt>
              </c:numCache>
            </c:numRef>
          </c:val>
        </c:ser>
        <c:ser>
          <c:idx val="1"/>
          <c:order val="1"/>
          <c:tx>
            <c:strRef>
              <c:f>Hoja1!$C$2</c:f>
              <c:strCache>
                <c:ptCount val="1"/>
                <c:pt idx="0">
                  <c:v>Negocios (U)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249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Hoja1!$A$3:$A$6</c:f>
              <c:strCache>
                <c:ptCount val="4"/>
                <c:pt idx="0">
                  <c:v>Batería</c:v>
                </c:pt>
                <c:pt idx="1">
                  <c:v>Moto-Batería</c:v>
                </c:pt>
                <c:pt idx="2">
                  <c:v>Filtros</c:v>
                </c:pt>
                <c:pt idx="3">
                  <c:v>Lubricantes</c:v>
                </c:pt>
              </c:strCache>
            </c:strRef>
          </c:cat>
          <c:val>
            <c:numRef>
              <c:f>Hoja1!$C$3:$C$6</c:f>
              <c:numCache>
                <c:formatCode>General</c:formatCode>
                <c:ptCount val="4"/>
                <c:pt idx="0">
                  <c:v>246</c:v>
                </c:pt>
                <c:pt idx="1">
                  <c:v>138</c:v>
                </c:pt>
                <c:pt idx="2">
                  <c:v>147</c:v>
                </c:pt>
                <c:pt idx="3">
                  <c:v>128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1985043728"/>
        <c:axId val="-1985038288"/>
      </c:barChart>
      <c:catAx>
        <c:axId val="-198504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1985038288"/>
        <c:crosses val="autoZero"/>
        <c:auto val="1"/>
        <c:lblAlgn val="ctr"/>
        <c:lblOffset val="100"/>
        <c:noMultiLvlLbl val="0"/>
      </c:catAx>
      <c:valAx>
        <c:axId val="-198503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198504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31/10/2016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137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31/10/2016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49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31/10/2016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15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31/10/2016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279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31/10/2016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20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31/10/2016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2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31/10/2016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313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31/10/2016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256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31/10/2016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4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31/10/2016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656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31/10/2016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507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9E7B-BE63-43F9-9548-9CDB65011962}" type="datetimeFigureOut">
              <a:rPr lang="es-MX" smtClean="0"/>
              <a:t>31/10/2016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91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1612819"/>
            <a:ext cx="5829300" cy="3183467"/>
          </a:xfrm>
        </p:spPr>
        <p:txBody>
          <a:bodyPr/>
          <a:lstStyle/>
          <a:p>
            <a:r>
              <a:rPr lang="es-MX" dirty="0" smtClean="0"/>
              <a:t>Programa EDC-II</a:t>
            </a:r>
            <a:endParaRPr lang="es-MX" dirty="0"/>
          </a:p>
        </p:txBody>
      </p:sp>
      <p:pic>
        <p:nvPicPr>
          <p:cNvPr id="4" name="Picture 4" descr="C:\Users\Jaime Rivero García\Documents\Jaime-01\R.I.M.S.A\logo rimsa grand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6" y="708237"/>
            <a:ext cx="2333625" cy="237998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857249" y="5275721"/>
            <a:ext cx="5143500" cy="220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smtClean="0"/>
              <a:t>Actividad 145</a:t>
            </a:r>
          </a:p>
          <a:p>
            <a:endParaRPr lang="es-MX" sz="2400" dirty="0" smtClean="0"/>
          </a:p>
          <a:p>
            <a:r>
              <a:rPr lang="es-MX" sz="2400" b="1" dirty="0" smtClean="0"/>
              <a:t>“Crear censo de detallistas del territorio e identificar los detallistas a prospectar."</a:t>
            </a:r>
            <a:r>
              <a:rPr lang="es-MX" sz="2400" dirty="0" smtClean="0"/>
              <a:t> </a:t>
            </a:r>
            <a:endParaRPr lang="es-MX" sz="2400" dirty="0"/>
          </a:p>
        </p:txBody>
      </p:sp>
      <p:sp>
        <p:nvSpPr>
          <p:cNvPr id="7" name="Cuadro de texto 2"/>
          <p:cNvSpPr txBox="1"/>
          <p:nvPr/>
        </p:nvSpPr>
        <p:spPr>
          <a:xfrm>
            <a:off x="771525" y="7599740"/>
            <a:ext cx="5572125" cy="4660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endParaRPr lang="es-MX" sz="1000" dirty="0">
              <a:solidFill>
                <a:srgbClr val="4D4436"/>
              </a:solidFill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s-ES" sz="1000" dirty="0">
                <a:solidFill>
                  <a:srgbClr val="4D4436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es-MX" sz="1000" dirty="0">
              <a:solidFill>
                <a:srgbClr val="4D4436"/>
              </a:solidFill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73355" algn="ctr">
              <a:spcAft>
                <a:spcPts val="0"/>
              </a:spcAft>
            </a:pPr>
            <a:r>
              <a:rPr lang="es-ES" sz="1000" b="1" cap="all" dirty="0">
                <a:solidFill>
                  <a:srgbClr val="027E6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Representaciones </a:t>
            </a:r>
            <a:r>
              <a:rPr lang="es-ES" sz="1000" b="1" cap="all" dirty="0" smtClean="0">
                <a:solidFill>
                  <a:srgbClr val="027E6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industria </a:t>
            </a:r>
            <a:r>
              <a:rPr lang="es-ES" sz="1000" b="1" cap="all" dirty="0">
                <a:solidFill>
                  <a:srgbClr val="027E6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motrices, s.a. de </a:t>
            </a:r>
            <a:r>
              <a:rPr lang="es-ES" sz="1000" b="1" cap="all" dirty="0" err="1">
                <a:solidFill>
                  <a:srgbClr val="027E6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c.v.</a:t>
            </a:r>
            <a:endParaRPr lang="es-MX" sz="1000" b="1" cap="all" dirty="0">
              <a:solidFill>
                <a:srgbClr val="027E6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355" algn="ctr">
              <a:lnSpc>
                <a:spcPct val="115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s-ES" sz="850" dirty="0">
                <a:solidFill>
                  <a:srgbClr val="4D4436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Guadalupe Victoria No. 940, Veracruz, Ver. C.P. 91897</a:t>
            </a:r>
            <a:endParaRPr lang="es-MX" sz="850" dirty="0">
              <a:solidFill>
                <a:srgbClr val="4D4436"/>
              </a:solidFill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73355" algn="ctr">
              <a:lnSpc>
                <a:spcPct val="115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s-ES" sz="850" dirty="0">
                <a:solidFill>
                  <a:srgbClr val="4D4436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Teléfono: 01 (229) 934 9508 – www.rimsa.info</a:t>
            </a:r>
            <a:endParaRPr lang="es-MX" sz="850" dirty="0">
              <a:solidFill>
                <a:srgbClr val="4D4436"/>
              </a:solidFill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0"/>
              </a:lnSpc>
              <a:spcAft>
                <a:spcPts val="0"/>
              </a:spcAft>
            </a:pPr>
            <a:r>
              <a:rPr lang="es-ES" sz="1000" dirty="0">
                <a:solidFill>
                  <a:srgbClr val="4D4436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es-MX" sz="1000" dirty="0">
              <a:solidFill>
                <a:srgbClr val="4D4436"/>
              </a:solidFill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44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9" y="3263569"/>
            <a:ext cx="6599314" cy="3299657"/>
          </a:xfrm>
          <a:prstGeom prst="rect">
            <a:avLst/>
          </a:prstGeom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-304291" y="803431"/>
            <a:ext cx="7498995" cy="65338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altLang="es-MX" sz="3500" b="1" dirty="0" smtClean="0">
                <a:solidFill>
                  <a:schemeClr val="tx1"/>
                </a:solidFill>
              </a:rPr>
              <a:t>Clientes Nuevos y Recuperados</a:t>
            </a:r>
            <a:endParaRPr lang="es-MX" altLang="es-MX" sz="3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19604" y="385010"/>
            <a:ext cx="6272643" cy="118711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altLang="es-MX" sz="3500" b="1" dirty="0" smtClean="0">
                <a:solidFill>
                  <a:schemeClr val="tx1"/>
                </a:solidFill>
              </a:rPr>
              <a:t>Prospección de Clientes Nuevos </a:t>
            </a:r>
            <a:r>
              <a:rPr lang="es-MX" altLang="es-MX" sz="3500" b="1" dirty="0">
                <a:solidFill>
                  <a:schemeClr val="tx1"/>
                </a:solidFill>
              </a:rPr>
              <a:t>y</a:t>
            </a:r>
            <a:r>
              <a:rPr lang="es-MX" altLang="es-MX" sz="3500" b="1" dirty="0" smtClean="0">
                <a:solidFill>
                  <a:schemeClr val="tx1"/>
                </a:solidFill>
              </a:rPr>
              <a:t> Recuperados en Veracruz.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3" y="2116133"/>
            <a:ext cx="6272643" cy="22794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9" y="4602657"/>
            <a:ext cx="6616930" cy="37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4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0113" y="534838"/>
            <a:ext cx="571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Objetivo: </a:t>
            </a:r>
            <a:r>
              <a:rPr lang="es-MX" b="1" dirty="0"/>
              <a:t>Detectar nuevas oportunidades para generar nuevos negocios buscando incrementar la rentabilidad.</a:t>
            </a:r>
            <a:r>
              <a:rPr lang="es-MX" dirty="0"/>
              <a:t> </a:t>
            </a:r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1000664" y="2070340"/>
            <a:ext cx="50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/>
              <a:t>Indicadores del Negocio</a:t>
            </a:r>
            <a:endParaRPr lang="es-MX" sz="2800" b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66144"/>
              </p:ext>
            </p:extLst>
          </p:nvPr>
        </p:nvGraphicFramePr>
        <p:xfrm>
          <a:off x="800143" y="5871591"/>
          <a:ext cx="5290106" cy="1680185"/>
        </p:xfrm>
        <a:graphic>
          <a:graphicData uri="http://schemas.openxmlformats.org/drawingml/2006/table">
            <a:tbl>
              <a:tblPr/>
              <a:tblGrid>
                <a:gridCol w="1645383"/>
                <a:gridCol w="618186"/>
                <a:gridCol w="772732"/>
                <a:gridCol w="566671"/>
                <a:gridCol w="785611"/>
                <a:gridCol w="901523"/>
              </a:tblGrid>
              <a:tr h="3360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Cobertura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</a:t>
                      </a:r>
                      <a:r>
                        <a:rPr lang="es-MX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s-MX" sz="16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2016 vs. 2015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3603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Exclusivo JCI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+7.7%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Mixto JCI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-7.7%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Negocios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+15.49%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79417"/>
              </p:ext>
            </p:extLst>
          </p:nvPr>
        </p:nvGraphicFramePr>
        <p:xfrm>
          <a:off x="800142" y="5439079"/>
          <a:ext cx="4459906" cy="40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953"/>
                <a:gridCol w="2229953"/>
              </a:tblGrid>
              <a:tr h="408280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 smtClean="0">
                          <a:solidFill>
                            <a:schemeClr val="bg1"/>
                          </a:solidFill>
                        </a:rPr>
                        <a:t>Enero - Diciembre 2015</a:t>
                      </a:r>
                      <a:endParaRPr lang="es-MX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 smtClean="0">
                          <a:solidFill>
                            <a:schemeClr val="bg1"/>
                          </a:solidFill>
                        </a:rPr>
                        <a:t>Enero - Mayo 2016</a:t>
                      </a:r>
                      <a:endParaRPr lang="es-MX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445361" y="3807488"/>
            <a:ext cx="6172200" cy="77319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altLang="es-MX" sz="2800" b="1" dirty="0" smtClean="0">
                <a:solidFill>
                  <a:srgbClr val="000000"/>
                </a:solidFill>
              </a:rPr>
              <a:t>RIMSA vs. Competencia</a:t>
            </a:r>
            <a:endParaRPr lang="es-MX" altLang="es-MX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3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48067"/>
              </p:ext>
            </p:extLst>
          </p:nvPr>
        </p:nvGraphicFramePr>
        <p:xfrm>
          <a:off x="670561" y="1987702"/>
          <a:ext cx="5700755" cy="4537515"/>
        </p:xfrm>
        <a:graphic>
          <a:graphicData uri="http://schemas.openxmlformats.org/drawingml/2006/table">
            <a:tbl>
              <a:tblPr/>
              <a:tblGrid>
                <a:gridCol w="1540489"/>
                <a:gridCol w="721217"/>
                <a:gridCol w="798490"/>
                <a:gridCol w="721217"/>
                <a:gridCol w="875764"/>
                <a:gridCol w="1043578"/>
              </a:tblGrid>
              <a:tr h="302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Presencia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  <a:endParaRPr lang="es-MX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s-MX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</a:t>
                      </a:r>
                      <a:r>
                        <a:rPr lang="es-MX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2016 vs. 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30250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MX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302501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+10.1%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501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+0.2%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501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HIC TEC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+0.1%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501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+5.3%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501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CRONOS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+4.4%</a:t>
                      </a:r>
                      <a:endParaRPr lang="es-MX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501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ESPECIALES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+1.9%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501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501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501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+0.1%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501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HEYVY</a:t>
                      </a:r>
                      <a:r>
                        <a:rPr lang="es-MX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DUTY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+0.3%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501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 POWER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+0.3%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501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501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  <a:r>
                        <a:rPr lang="es-MX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+15.49%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90932"/>
              </p:ext>
            </p:extLst>
          </p:nvPr>
        </p:nvGraphicFramePr>
        <p:xfrm>
          <a:off x="1290985" y="1542100"/>
          <a:ext cx="4459906" cy="40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953"/>
                <a:gridCol w="2229953"/>
              </a:tblGrid>
              <a:tr h="407638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 smtClean="0">
                          <a:solidFill>
                            <a:schemeClr val="bg1"/>
                          </a:solidFill>
                        </a:rPr>
                        <a:t>Enero - Diciembre 2015</a:t>
                      </a:r>
                      <a:endParaRPr lang="es-MX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 smtClean="0">
                          <a:solidFill>
                            <a:schemeClr val="bg1"/>
                          </a:solidFill>
                        </a:rPr>
                        <a:t>Enero - Mayo 2016</a:t>
                      </a:r>
                      <a:endParaRPr lang="es-MX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226442" y="465099"/>
            <a:ext cx="6172200" cy="43204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altLang="es-MX" sz="3500" b="1" dirty="0" smtClean="0">
                <a:solidFill>
                  <a:srgbClr val="000000"/>
                </a:solidFill>
              </a:rPr>
              <a:t>Presencia</a:t>
            </a:r>
            <a:endParaRPr lang="es-MX" altLang="es-MX" sz="35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4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977821"/>
              </p:ext>
            </p:extLst>
          </p:nvPr>
        </p:nvGraphicFramePr>
        <p:xfrm>
          <a:off x="909276" y="1259457"/>
          <a:ext cx="4772025" cy="6020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228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43090" y="424965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 </a:t>
            </a:r>
            <a:r>
              <a:rPr lang="es-MX" sz="3500" b="1" dirty="0" smtClean="0">
                <a:latin typeface="+mj-lt"/>
              </a:rPr>
              <a:t>Competencia</a:t>
            </a:r>
            <a:endParaRPr lang="es-MX" sz="3500" b="1" dirty="0">
              <a:latin typeface="+mj-lt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3442"/>
              </p:ext>
            </p:extLst>
          </p:nvPr>
        </p:nvGraphicFramePr>
        <p:xfrm>
          <a:off x="460889" y="2938258"/>
          <a:ext cx="5884510" cy="3643607"/>
        </p:xfrm>
        <a:graphic>
          <a:graphicData uri="http://schemas.openxmlformats.org/drawingml/2006/table">
            <a:tbl>
              <a:tblPr/>
              <a:tblGrid>
                <a:gridCol w="1484065"/>
                <a:gridCol w="837127"/>
                <a:gridCol w="901521"/>
                <a:gridCol w="734096"/>
                <a:gridCol w="850006"/>
                <a:gridCol w="1077695"/>
              </a:tblGrid>
              <a:tr h="3312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Presencia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  <a:endParaRPr lang="es-MX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s-MX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</a:t>
                      </a:r>
                      <a:r>
                        <a:rPr lang="es-MX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2016 vs. 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33123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MX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CALE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DURACELL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OMEGA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+0.5%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 DELCO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MOTORCRAFT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+0.3%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82.75%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-17.25%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42655"/>
              </p:ext>
            </p:extLst>
          </p:nvPr>
        </p:nvGraphicFramePr>
        <p:xfrm>
          <a:off x="1173191" y="2479104"/>
          <a:ext cx="4459906" cy="40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953"/>
                <a:gridCol w="2229953"/>
              </a:tblGrid>
              <a:tr h="407638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 smtClean="0">
                          <a:solidFill>
                            <a:schemeClr val="bg1"/>
                          </a:solidFill>
                        </a:rPr>
                        <a:t>Enero - Diciembre 2015</a:t>
                      </a:r>
                      <a:endParaRPr lang="es-MX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 smtClean="0">
                          <a:solidFill>
                            <a:schemeClr val="bg1"/>
                          </a:solidFill>
                        </a:rPr>
                        <a:t>Enero - Mayo 2016</a:t>
                      </a:r>
                      <a:endParaRPr lang="es-MX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36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712780"/>
              </p:ext>
            </p:extLst>
          </p:nvPr>
        </p:nvGraphicFramePr>
        <p:xfrm>
          <a:off x="539740" y="1355418"/>
          <a:ext cx="5809302" cy="6270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712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94724"/>
              </p:ext>
            </p:extLst>
          </p:nvPr>
        </p:nvGraphicFramePr>
        <p:xfrm>
          <a:off x="1487973" y="1935818"/>
          <a:ext cx="3960440" cy="2808312"/>
        </p:xfrm>
        <a:graphic>
          <a:graphicData uri="http://schemas.openxmlformats.org/drawingml/2006/table">
            <a:tbl>
              <a:tblPr/>
              <a:tblGrid>
                <a:gridCol w="2532450"/>
                <a:gridCol w="713995"/>
                <a:gridCol w="713995"/>
              </a:tblGrid>
              <a:tr h="351039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 de Negocio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</a:t>
                      </a:r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Refaccionaras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Taller </a:t>
                      </a:r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Mecánico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Consumo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Taller </a:t>
                      </a:r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Eléctrico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 de Servicio LTH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l" fontAlgn="b"/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Clientes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2447"/>
              </p:ext>
            </p:extLst>
          </p:nvPr>
        </p:nvGraphicFramePr>
        <p:xfrm>
          <a:off x="1992029" y="1503770"/>
          <a:ext cx="2880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/>
                        <a:t>Enero - Mayo 2016</a:t>
                      </a:r>
                      <a:endParaRPr lang="es-MX" b="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266701" y="233591"/>
            <a:ext cx="6172200" cy="54005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altLang="es-MX" sz="3500" b="1" dirty="0" smtClean="0">
                <a:solidFill>
                  <a:schemeClr val="tx1"/>
                </a:solidFill>
              </a:rPr>
              <a:t>Tipo de Negocios</a:t>
            </a:r>
          </a:p>
        </p:txBody>
      </p:sp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453290"/>
              </p:ext>
            </p:extLst>
          </p:nvPr>
        </p:nvGraphicFramePr>
        <p:xfrm>
          <a:off x="794004" y="5034673"/>
          <a:ext cx="5348378" cy="4028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269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66700" y="291324"/>
            <a:ext cx="6172200" cy="54005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altLang="es-MX" sz="3500" b="1" dirty="0" smtClean="0">
                <a:solidFill>
                  <a:schemeClr val="tx1"/>
                </a:solidFill>
              </a:rPr>
              <a:t>Participación</a:t>
            </a:r>
            <a:endParaRPr lang="es-MX" altLang="es-MX" sz="35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01423"/>
              </p:ext>
            </p:extLst>
          </p:nvPr>
        </p:nvGraphicFramePr>
        <p:xfrm>
          <a:off x="1484247" y="1717845"/>
          <a:ext cx="3672407" cy="3004661"/>
        </p:xfrm>
        <a:graphic>
          <a:graphicData uri="http://schemas.openxmlformats.org/drawingml/2006/table">
            <a:tbl>
              <a:tblPr/>
              <a:tblGrid>
                <a:gridCol w="1468960"/>
                <a:gridCol w="934793"/>
                <a:gridCol w="1268654"/>
              </a:tblGrid>
              <a:tr h="972293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Negocios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Participación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</a:tr>
              <a:tr h="338728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Batería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8728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Moto-Bateria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8728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Filtros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8728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Lubricantes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8728">
                <a:tc>
                  <a:txBody>
                    <a:bodyPr/>
                    <a:lstStyle/>
                    <a:p>
                      <a:pPr algn="l" fontAlgn="b"/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8728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Negocios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94621"/>
              </p:ext>
            </p:extLst>
          </p:nvPr>
        </p:nvGraphicFramePr>
        <p:xfrm>
          <a:off x="1880290" y="1272577"/>
          <a:ext cx="2880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/>
                        <a:t>Enero - Mayo 2016</a:t>
                      </a:r>
                      <a:endParaRPr lang="es-MX" b="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004468"/>
              </p:ext>
            </p:extLst>
          </p:nvPr>
        </p:nvGraphicFramePr>
        <p:xfrm>
          <a:off x="471701" y="4950968"/>
          <a:ext cx="6140825" cy="4193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847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35712" y="509175"/>
            <a:ext cx="6172200" cy="54005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altLang="es-MX" sz="3500" b="1" dirty="0" smtClean="0">
                <a:solidFill>
                  <a:schemeClr val="tx1"/>
                </a:solidFill>
              </a:rPr>
              <a:t>Comercialización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" y="1921893"/>
            <a:ext cx="6468775" cy="29089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89" y="5143753"/>
            <a:ext cx="6253423" cy="375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98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</TotalTime>
  <Words>458</Words>
  <Application>Microsoft Office PowerPoint</Application>
  <PresentationFormat>Carta (216 x 279 mm)</PresentationFormat>
  <Paragraphs>249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Times New Roman</vt:lpstr>
      <vt:lpstr>Tema de Office</vt:lpstr>
      <vt:lpstr>Programa EDC-II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DESARROLLO COMERCIAL RIMSA</dc:creator>
  <cp:lastModifiedBy>DESARROLLO COMERCIAL RIMSA</cp:lastModifiedBy>
  <cp:revision>25</cp:revision>
  <cp:lastPrinted>2016-08-12T18:54:05Z</cp:lastPrinted>
  <dcterms:created xsi:type="dcterms:W3CDTF">2016-02-06T16:37:14Z</dcterms:created>
  <dcterms:modified xsi:type="dcterms:W3CDTF">2016-10-31T16:42:38Z</dcterms:modified>
</cp:coreProperties>
</file>