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461247"/>
            <a:ext cx="9144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0" y="4953000"/>
            <a:ext cx="9144000" cy="45291"/>
            <a:chOff x="0" y="1613647"/>
            <a:chExt cx="9144000" cy="4529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1572768"/>
            <a:ext cx="4910328" cy="2130552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3711388"/>
            <a:ext cx="4910328" cy="88696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43D1-92EE-446E-9787-985E4F9B231F}" type="datetimeFigureOut">
              <a:rPr lang="es-MX"/>
              <a:pPr/>
              <a:t>31/10/2016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1667-7291-42E8-B00B-345BA5840895}" type="slidenum">
              <a:rPr/>
              <a:pPr/>
              <a:t>‹Nº›</a:t>
            </a:fld>
            <a:endParaRPr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121024" y="85165"/>
            <a:ext cx="4433047" cy="4433047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79294" y="112058"/>
            <a:ext cx="4201255" cy="4201255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38100" dist="12700" dir="27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5" name="Oval 34"/>
          <p:cNvSpPr/>
          <p:nvPr/>
        </p:nvSpPr>
        <p:spPr>
          <a:xfrm>
            <a:off x="264460" y="138952"/>
            <a:ext cx="3988777" cy="4056383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38100" dist="12700" dir="27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Oval 36"/>
          <p:cNvSpPr/>
          <p:nvPr/>
        </p:nvSpPr>
        <p:spPr>
          <a:xfrm>
            <a:off x="264460" y="138953"/>
            <a:ext cx="3897026" cy="3897026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27000" dist="63500" dir="162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1178859"/>
            <a:ext cx="9144000" cy="45291"/>
            <a:chOff x="0" y="1613647"/>
            <a:chExt cx="9144000" cy="4529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0" y="5715000"/>
            <a:ext cx="9144000" cy="45291"/>
            <a:chOff x="0" y="1613647"/>
            <a:chExt cx="9144000" cy="45291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581400" cy="1252538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895600"/>
            <a:ext cx="3581400" cy="243840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6847C-1E01-4957-924A-C4E6281B554A}" type="datetime1">
              <a:rPr lang="es-MX"/>
              <a:pPr/>
              <a:t>31/10/2016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9841-B96A-4DD9-B158-9961937F6A4E}" type="slidenum">
              <a:rPr/>
              <a:pPr/>
              <a:t>‹Nº›</a:t>
            </a:fld>
            <a:endParaRPr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285131" y="1116106"/>
            <a:ext cx="4724400" cy="4724400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3386" y="1148001"/>
            <a:ext cx="4434840" cy="4434987"/>
          </a:xfrm>
          <a:prstGeom prst="ellipse">
            <a:avLst/>
          </a:prstGeom>
          <a:effectLst>
            <a:innerShdw blurRad="63500" dist="50800" dir="18900000">
              <a:prstClr val="black">
                <a:alpha val="30000"/>
              </a:prstClr>
            </a:inn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dirty="0" smtClean="0"/>
              <a:t>Haga clic en el icono para agregar una imagen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B344-C06F-4A61-8E88-066BC18D3FD7}" type="datetime1">
              <a:rPr lang="es-MX"/>
              <a:pPr/>
              <a:t>31/10/2016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9841-B96A-4DD9-B158-9961937F6A4E}" type="slidenum">
              <a:rPr/>
              <a:pPr/>
              <a:t>‹Nº›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6500" y="609600"/>
            <a:ext cx="1587500" cy="5516563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629400" cy="5516563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6499" y="6356350"/>
            <a:ext cx="1148229" cy="365125"/>
          </a:xfrm>
        </p:spPr>
        <p:txBody>
          <a:bodyPr/>
          <a:lstStyle/>
          <a:p>
            <a:fld id="{AC47F781-B320-4D55-BB44-A9CD6FB06E01}" type="datetime1">
              <a:rPr lang="es-MX"/>
              <a:pPr/>
              <a:t>31/10/2016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9841-B96A-4DD9-B158-9961937F6A4E}" type="slidenum">
              <a:rPr/>
              <a:pPr/>
              <a:t>‹Nº›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4065260" y="3406355"/>
            <a:ext cx="6858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A727-966C-481A-9A68-2D278D60C1E7}" type="datetime1">
              <a:rPr lang="es-MX"/>
              <a:pPr/>
              <a:t>31/10/2016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9841-B96A-4DD9-B158-9961937F6A4E}" type="slidenum">
              <a:rPr/>
              <a:pPr/>
              <a:t>‹Nº›</a:t>
            </a:fld>
            <a:endParaRPr/>
          </a:p>
        </p:txBody>
      </p:sp>
      <p:grpSp>
        <p:nvGrpSpPr>
          <p:cNvPr id="7" name="Group 10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0" y="1461247"/>
            <a:ext cx="9144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9"/>
          <p:cNvGrpSpPr/>
          <p:nvPr/>
        </p:nvGrpSpPr>
        <p:grpSpPr>
          <a:xfrm>
            <a:off x="0" y="4953000"/>
            <a:ext cx="9144000" cy="45291"/>
            <a:chOff x="0" y="1613647"/>
            <a:chExt cx="9144000" cy="4529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5376" y="1573306"/>
            <a:ext cx="3653117" cy="2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5376" y="3998259"/>
            <a:ext cx="3653117" cy="883024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5D1F-5403-44D8-A991-BD1FAB9FD03A}" type="datetime1">
              <a:rPr lang="es-MX"/>
              <a:pPr/>
              <a:t>31/10/2016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/>
              <a:t>
              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134471" y="685800"/>
            <a:ext cx="5268049" cy="526804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Oval 16"/>
          <p:cNvSpPr/>
          <p:nvPr/>
        </p:nvSpPr>
        <p:spPr>
          <a:xfrm>
            <a:off x="229676" y="712694"/>
            <a:ext cx="4983480" cy="4983480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38100" dist="12700" dir="27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241232" y="716992"/>
            <a:ext cx="4906459" cy="4852935"/>
          </a:xfrm>
          <a:prstGeom prst="ellipse">
            <a:avLst/>
          </a:prstGeom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>
            <a:normAutofit/>
          </a:bodyPr>
          <a:lstStyle>
            <a:lvl1pPr algn="r">
              <a:buNone/>
              <a:defRPr sz="1800"/>
            </a:lvl1pPr>
          </a:lstStyle>
          <a:p>
            <a:r>
              <a:rPr lang="es-ES_tradnl" dirty="0" smtClean="0"/>
              <a:t>Haga clic en el icono para agregar una imagen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8013" cy="1362075"/>
          </a:xfrm>
        </p:spPr>
        <p:txBody>
          <a:bodyPr anchor="b" anchorCtr="0">
            <a:normAutofit/>
          </a:bodyPr>
          <a:lstStyle>
            <a:lvl1pPr algn="ctr">
              <a:defRPr sz="4800" b="1" cap="none" baseline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29013"/>
            <a:ext cx="8228013" cy="1347787"/>
          </a:xfrm>
        </p:spPr>
        <p:txBody>
          <a:bodyPr anchor="t" anchorCtr="0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262D-4886-4956-9257-8B28C6108158}" type="datetime1">
              <a:rPr lang="es-MX"/>
              <a:pPr/>
              <a:t>31/10/2016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9841-B96A-4DD9-B158-9961937F6A4E}" type="slidenum">
              <a:rPr/>
              <a:pPr/>
              <a:t>‹Nº›</a:t>
            </a:fld>
            <a:endParaRPr/>
          </a:p>
        </p:txBody>
      </p:sp>
      <p:grpSp>
        <p:nvGrpSpPr>
          <p:cNvPr id="7" name="Group 7"/>
          <p:cNvGrpSpPr/>
          <p:nvPr/>
        </p:nvGrpSpPr>
        <p:grpSpPr>
          <a:xfrm>
            <a:off x="0" y="1447800"/>
            <a:ext cx="9144000" cy="45291"/>
            <a:chOff x="0" y="1613647"/>
            <a:chExt cx="9144000" cy="4529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0"/>
          <p:cNvGrpSpPr/>
          <p:nvPr/>
        </p:nvGrpSpPr>
        <p:grpSpPr>
          <a:xfrm>
            <a:off x="0" y="4939553"/>
            <a:ext cx="9144000" cy="45291"/>
            <a:chOff x="0" y="1613647"/>
            <a:chExt cx="9144000" cy="4529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1"/>
            <a:ext cx="3931920" cy="39803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057401"/>
            <a:ext cx="3931920" cy="39803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65C3-334B-4985-A3E4-672861C7BBCA}" type="datetime1">
              <a:rPr lang="es-MX"/>
              <a:pPr/>
              <a:t>31/10/2016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9841-B96A-4DD9-B158-9961937F6A4E}" type="slidenum">
              <a:rPr/>
              <a:pPr/>
              <a:t>‹Nº›</a:t>
            </a:fld>
            <a:endParaRPr/>
          </a:p>
        </p:txBody>
      </p:sp>
      <p:grpSp>
        <p:nvGrpSpPr>
          <p:cNvPr id="8" name="Group 16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34670"/>
            <a:ext cx="3931920" cy="744071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3931920" cy="352312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734670"/>
            <a:ext cx="3931920" cy="744071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514600"/>
            <a:ext cx="3931920" cy="352312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07B2-7117-407C-8B8D-E9DE932E22F2}" type="datetime1">
              <a:rPr lang="es-MX"/>
              <a:pPr/>
              <a:t>31/10/2016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9841-B96A-4DD9-B158-9961937F6A4E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9117-AF74-4375-AC45-966D0EEE67F3}" type="datetime1">
              <a:rPr lang="es-MX"/>
              <a:pPr/>
              <a:t>31/10/2016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9841-B96A-4DD9-B158-9961937F6A4E}" type="slidenum">
              <a:rPr/>
              <a:pPr/>
              <a:t>‹Nº›</a:t>
            </a:fld>
            <a:endParaRPr/>
          </a:p>
        </p:txBody>
      </p:sp>
      <p:grpSp>
        <p:nvGrpSpPr>
          <p:cNvPr id="6" name="Group 6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BE8-3F92-4E04-8543-75E36DDD6C61}" type="datetime1">
              <a:rPr lang="es-MX"/>
              <a:pPr/>
              <a:t>31/10/2016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9841-B96A-4DD9-B158-9961937F6A4E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58906"/>
            <a:ext cx="3602039" cy="116205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3388" y="273051"/>
            <a:ext cx="4206240" cy="57785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1905001"/>
            <a:ext cx="3602039" cy="3733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EAFD-ED2C-4088-963C-C862FC090A2F}" type="datetime1">
              <a:rPr lang="es-MX"/>
              <a:pPr/>
              <a:t>31/10/2016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9841-B96A-4DD9-B158-9961937F6A4E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82296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112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E5D1F-5403-44D8-A991-BD1FAB9FD03A}" type="datetime1">
              <a:rPr lang="es-MX"/>
              <a:pPr/>
              <a:t>31/10/2016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19841-B96A-4DD9-B158-9961937F6A4E}" type="slidenum">
              <a:rPr/>
              <a:p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8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"/>
        <a:defRPr sz="24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ct val="20000"/>
        </a:spcBef>
        <a:buClr>
          <a:schemeClr val="accent2"/>
        </a:buClr>
        <a:buSzPct val="90000"/>
        <a:buFont typeface="Wingdings" pitchFamily="2" charset="2"/>
        <a:buChar char=""/>
        <a:defRPr sz="22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"/>
        <a:defRPr sz="20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ct val="20000"/>
        </a:spcBef>
        <a:buClr>
          <a:schemeClr val="accent2"/>
        </a:buClr>
        <a:buSzPct val="90000"/>
        <a:buFont typeface="Wingdings" pitchFamily="2" charset="2"/>
        <a:buChar char=""/>
        <a:defRPr sz="18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"/>
        <a:defRPr sz="18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9200" y="1981201"/>
            <a:ext cx="7239000" cy="1523999"/>
          </a:xfrm>
        </p:spPr>
        <p:txBody>
          <a:bodyPr>
            <a:noAutofit/>
          </a:bodyPr>
          <a:lstStyle/>
          <a:p>
            <a:r>
              <a:rPr lang="es-ES_tradnl" sz="2300" dirty="0" smtClean="0">
                <a:solidFill>
                  <a:schemeClr val="tx2"/>
                </a:solidFill>
                <a:cs typeface="Arial Bold"/>
              </a:rPr>
              <a:t>Definir procedimiento a instructivo de manejo de usados en almacén y </a:t>
            </a:r>
            <a:r>
              <a:rPr lang="es-ES_tradnl" sz="2300" dirty="0" err="1" smtClean="0">
                <a:solidFill>
                  <a:schemeClr val="tx2"/>
                </a:solidFill>
                <a:cs typeface="Arial Bold"/>
              </a:rPr>
              <a:t>palletizarlos</a:t>
            </a:r>
            <a:r>
              <a:rPr lang="es-ES_tradnl" sz="2300" dirty="0" smtClean="0">
                <a:solidFill>
                  <a:schemeClr val="tx2"/>
                </a:solidFill>
                <a:cs typeface="Arial Bold"/>
              </a:rPr>
              <a:t> en base al instructivo.</a:t>
            </a:r>
            <a:endParaRPr lang="es-ES_tradnl" sz="2300" dirty="0">
              <a:solidFill>
                <a:schemeClr val="tx2"/>
              </a:solidFill>
              <a:cs typeface="Arial Bold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87626" y="3980329"/>
            <a:ext cx="4651248" cy="914400"/>
          </a:xfrm>
        </p:spPr>
        <p:txBody>
          <a:bodyPr/>
          <a:lstStyle/>
          <a:p>
            <a:r>
              <a:rPr lang="es-ES_tradnl" dirty="0" err="1" smtClean="0">
                <a:solidFill>
                  <a:srgbClr val="1F497D"/>
                </a:solidFill>
              </a:rPr>
              <a:t>Act</a:t>
            </a:r>
            <a:r>
              <a:rPr lang="es-ES_tradnl" dirty="0" smtClean="0">
                <a:solidFill>
                  <a:srgbClr val="1F497D"/>
                </a:solidFill>
              </a:rPr>
              <a:t>- 181 </a:t>
            </a:r>
          </a:p>
          <a:p>
            <a:endParaRPr lang="es-ES_tradnl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2087626" y="5181600"/>
            <a:ext cx="4758837" cy="131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072" y="0"/>
            <a:ext cx="36576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Descripción de la actividad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  <a:p>
            <a:r>
              <a:rPr lang="es-MX" dirty="0"/>
              <a:t>Dar de alta fotografía que evidencie el correcto manejo del producto en el almacén de residuos peligrosos, asó como procedimiento e instructivo referidos a este tema.</a:t>
            </a:r>
          </a:p>
          <a:p>
            <a:endParaRPr lang="es-ES_tradnl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Objetivo de la actividad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Incrementar </a:t>
            </a:r>
            <a:r>
              <a:rPr lang="es-MX" dirty="0"/>
              <a:t>la productividad y control en el almacén de usados, así como cumplir con la legislación ambiental.</a:t>
            </a:r>
          </a:p>
          <a:p>
            <a:endParaRPr lang="es-ES_tradnl" dirty="0" smtClean="0"/>
          </a:p>
          <a:p>
            <a:pPr>
              <a:buNone/>
            </a:pPr>
            <a:endParaRPr lang="es-ES_tradnl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5295901"/>
            <a:ext cx="36576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Requisitos y Responsable</a:t>
            </a:r>
            <a:br>
              <a:rPr lang="es-ES_tradnl" dirty="0" smtClean="0"/>
            </a:br>
            <a:r>
              <a:rPr lang="es-ES_tradnl" dirty="0" smtClean="0"/>
              <a:t> de la actividad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_tradnl" sz="2400" dirty="0" smtClean="0"/>
              <a:t>Requisitos</a:t>
            </a:r>
            <a:r>
              <a:rPr lang="es-ES_tradnl" sz="2400" dirty="0" smtClean="0"/>
              <a:t>: contar con todos los permisos de recolección de residuos peligrosos y el personal necesario para hacer este tipo de trabajo.</a:t>
            </a:r>
            <a:endParaRPr lang="es-ES_tradnl" sz="2400" dirty="0" smtClean="0"/>
          </a:p>
          <a:p>
            <a:endParaRPr lang="es-ES_tradnl" sz="2400" dirty="0" smtClean="0"/>
          </a:p>
          <a:p>
            <a:endParaRPr lang="es-ES_tradnl" sz="2400" dirty="0" smtClean="0"/>
          </a:p>
          <a:p>
            <a:pPr>
              <a:buNone/>
            </a:pPr>
            <a:endParaRPr lang="es-ES_tradnl" sz="2400" dirty="0" smtClean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_tradnl" sz="2400" dirty="0" smtClean="0"/>
              <a:t>Responsable de la </a:t>
            </a:r>
            <a:r>
              <a:rPr lang="es-ES_tradnl" sz="2400" dirty="0" smtClean="0"/>
              <a:t>actividad: Jefe de almacén/ auxiliar de almacén </a:t>
            </a:r>
            <a:endParaRPr lang="es-ES_tradnl" sz="2400" dirty="0" smtClean="0"/>
          </a:p>
          <a:p>
            <a:endParaRPr lang="es-ES_tradnl" sz="2400" dirty="0" smtClean="0"/>
          </a:p>
          <a:p>
            <a:pPr>
              <a:buNone/>
            </a:pPr>
            <a:endParaRPr lang="es-ES_tradnl" sz="2400" dirty="0" smtClean="0"/>
          </a:p>
          <a:p>
            <a:pPr>
              <a:buNone/>
            </a:pPr>
            <a:endParaRPr lang="es-ES_tradnl" sz="2400" dirty="0" smtClean="0"/>
          </a:p>
          <a:p>
            <a:pPr>
              <a:buNone/>
            </a:pPr>
            <a:endParaRPr lang="es-ES_tradnl" sz="24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5313829"/>
            <a:ext cx="36576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Evidencia </a:t>
            </a:r>
            <a:endParaRPr lang="es-MX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805740"/>
            <a:ext cx="4320480" cy="5033359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foque">
  <a:themeElements>
    <a:clrScheme name="Enfoque">
      <a:dk1>
        <a:sysClr val="windowText" lastClr="000000"/>
      </a:dk1>
      <a:lt1>
        <a:sysClr val="window" lastClr="FFFFFF"/>
      </a:lt1>
      <a:dk2>
        <a:srgbClr val="0064E2"/>
      </a:dk2>
      <a:lt2>
        <a:srgbClr val="B5D2F5"/>
      </a:lt2>
      <a:accent1>
        <a:srgbClr val="FFB91D"/>
      </a:accent1>
      <a:accent2>
        <a:srgbClr val="F97817"/>
      </a:accent2>
      <a:accent3>
        <a:srgbClr val="6DE304"/>
      </a:accent3>
      <a:accent4>
        <a:srgbClr val="FF0000"/>
      </a:accent4>
      <a:accent5>
        <a:srgbClr val="732BEA"/>
      </a:accent5>
      <a:accent6>
        <a:srgbClr val="C913AD"/>
      </a:accent6>
      <a:hlink>
        <a:srgbClr val="FFE400"/>
      </a:hlink>
      <a:folHlink>
        <a:srgbClr val="A3EC62"/>
      </a:folHlink>
    </a:clrScheme>
    <a:fontScheme name="Enfoque">
      <a:majorFont>
        <a:latin typeface="Corbel"/>
        <a:ea typeface=""/>
        <a:cs typeface=""/>
        <a:font script="Jpan" typeface="ＭＳ ゴシック"/>
      </a:majorFont>
      <a:minorFont>
        <a:latin typeface="Corbel"/>
        <a:ea typeface=""/>
        <a:cs typeface=""/>
        <a:font script="Jpan" typeface="ＭＳ ゴシック"/>
      </a:minorFont>
    </a:fontScheme>
    <a:fmtScheme name="Enfoque">
      <a:fillStyleLst>
        <a:solidFill>
          <a:schemeClr val="phClr"/>
        </a:solidFill>
        <a:solidFill>
          <a:schemeClr val="phClr"/>
        </a:solidFill>
        <a:solidFill>
          <a:schemeClr val="phClr">
            <a:satMod val="150000"/>
          </a:schemeClr>
        </a:soli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101600" dist="63500" dir="42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glow rad="101600">
              <a:schemeClr val="lt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soft" dir="r">
              <a:rot lat="0" lon="0" rev="5400000"/>
            </a:lightRig>
          </a:scene3d>
          <a:sp3d prstMaterial="softmetal">
            <a:bevelT w="31750" h="63500"/>
          </a:sp3d>
        </a:effectStyle>
      </a:effectStyleLst>
      <a:bgFillStyleLst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10000"/>
                <a:satMod val="250000"/>
              </a:schemeClr>
              <a:schemeClr val="phClr">
                <a:tint val="70000"/>
                <a:alpha val="80000"/>
                <a:sat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80000"/>
                <a:shade val="10000"/>
                <a:satMod val="250000"/>
              </a:schemeClr>
              <a:schemeClr val="phClr">
                <a:tint val="70000"/>
                <a:alpha val="80000"/>
                <a:sat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tint val="80000"/>
                <a:shade val="10000"/>
                <a:satMod val="250000"/>
              </a:schemeClr>
              <a:schemeClr val="phClr">
                <a:tint val="70000"/>
                <a:alpha val="8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Enfoque.thmx</Template>
  <TotalTime>254</TotalTime>
  <Words>113</Words>
  <Application>Microsoft Office PowerPoint</Application>
  <PresentationFormat>Presentación en pantalla 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Arial Bold</vt:lpstr>
      <vt:lpstr>Corbel</vt:lpstr>
      <vt:lpstr>Wingdings</vt:lpstr>
      <vt:lpstr>Enfoque</vt:lpstr>
      <vt:lpstr>Definir procedimiento a instructivo de manejo de usados en almacén y palletizarlos en base al instructivo.</vt:lpstr>
      <vt:lpstr>Descripción de la actividad</vt:lpstr>
      <vt:lpstr>Objetivo de la actividad</vt:lpstr>
      <vt:lpstr>Requisitos y Responsable  de la actividad</vt:lpstr>
      <vt:lpstr>Evidencia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Poner lavaojos y regadera al alcance del personal de diagnóstico de acumuladores</dc:title>
  <dc:creator>CECILIA  RDZ LUGO</dc:creator>
  <cp:lastModifiedBy>Alfredo García Rendón</cp:lastModifiedBy>
  <cp:revision>30</cp:revision>
  <dcterms:created xsi:type="dcterms:W3CDTF">2011-05-20T04:20:53Z</dcterms:created>
  <dcterms:modified xsi:type="dcterms:W3CDTF">2016-10-31T20:25:14Z</dcterms:modified>
</cp:coreProperties>
</file>