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03" r:id="rId2"/>
    <p:sldId id="329" r:id="rId3"/>
    <p:sldId id="321" r:id="rId4"/>
    <p:sldId id="314" r:id="rId5"/>
    <p:sldId id="323" r:id="rId6"/>
    <p:sldId id="325" r:id="rId7"/>
    <p:sldId id="324" r:id="rId8"/>
    <p:sldId id="326" r:id="rId9"/>
    <p:sldId id="327" r:id="rId10"/>
    <p:sldId id="328" r:id="rId11"/>
    <p:sldId id="330" r:id="rId12"/>
    <p:sldId id="301" r:id="rId13"/>
  </p:sldIdLst>
  <p:sldSz cx="9144000" cy="6858000" type="screen4x3"/>
  <p:notesSz cx="7102475" cy="93884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D004"/>
    <a:srgbClr val="00D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autoAdjust="0"/>
    <p:restoredTop sz="98273" autoAdjust="0"/>
  </p:normalViewPr>
  <p:slideViewPr>
    <p:cSldViewPr>
      <p:cViewPr>
        <p:scale>
          <a:sx n="80" d="100"/>
          <a:sy n="80" d="100"/>
        </p:scale>
        <p:origin x="-1110" y="-228"/>
      </p:cViewPr>
      <p:guideLst>
        <p:guide orient="horz" pos="4319"/>
        <p:guide pos="998"/>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8" d="100"/>
          <a:sy n="68" d="100"/>
        </p:scale>
        <p:origin x="-2808" y="-102"/>
      </p:cViewPr>
      <p:guideLst>
        <p:guide orient="horz" pos="2957"/>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3A001EBB-6FA1-4F28-90BD-383B44620BB8}" type="datetimeFigureOut">
              <a:rPr lang="es-MX" smtClean="0"/>
              <a:t>01/09/2017</a:t>
            </a:fld>
            <a:endParaRPr lang="es-MX"/>
          </a:p>
        </p:txBody>
      </p:sp>
      <p:sp>
        <p:nvSpPr>
          <p:cNvPr id="4" name="3 Marcador de pie de página"/>
          <p:cNvSpPr>
            <a:spLocks noGrp="1"/>
          </p:cNvSpPr>
          <p:nvPr>
            <p:ph type="ftr" sz="quarter" idx="2"/>
          </p:nvPr>
        </p:nvSpPr>
        <p:spPr>
          <a:xfrm>
            <a:off x="0" y="8916988"/>
            <a:ext cx="3078163" cy="4699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4022725" y="8916988"/>
            <a:ext cx="3078163" cy="469900"/>
          </a:xfrm>
          <a:prstGeom prst="rect">
            <a:avLst/>
          </a:prstGeom>
        </p:spPr>
        <p:txBody>
          <a:bodyPr vert="horz" lIns="91440" tIns="45720" rIns="91440" bIns="45720" rtlCol="0" anchor="b"/>
          <a:lstStyle>
            <a:lvl1pPr algn="r">
              <a:defRPr sz="1200"/>
            </a:lvl1pPr>
          </a:lstStyle>
          <a:p>
            <a:fld id="{F644BA31-2BBF-4903-8452-FC48D899691E}" type="slidenum">
              <a:rPr lang="es-MX" smtClean="0"/>
              <a:t>‹Nº›</a:t>
            </a:fld>
            <a:endParaRPr lang="es-MX"/>
          </a:p>
        </p:txBody>
      </p:sp>
    </p:spTree>
    <p:extLst>
      <p:ext uri="{BB962C8B-B14F-4D97-AF65-F5344CB8AC3E}">
        <p14:creationId xmlns:p14="http://schemas.microsoft.com/office/powerpoint/2010/main" val="455309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43B5DC3D-D856-4916-B786-D89BEF73BAB5}" type="datetimeFigureOut">
              <a:rPr lang="es-MX" smtClean="0"/>
              <a:t>01/09/2017</a:t>
            </a:fld>
            <a:endParaRPr lang="es-MX"/>
          </a:p>
        </p:txBody>
      </p:sp>
      <p:sp>
        <p:nvSpPr>
          <p:cNvPr id="4" name="3 Marcador de imagen de diapositiva"/>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709613" y="4459288"/>
            <a:ext cx="5683250" cy="4224337"/>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916988"/>
            <a:ext cx="3078163" cy="4699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4022725" y="8916988"/>
            <a:ext cx="3078163" cy="469900"/>
          </a:xfrm>
          <a:prstGeom prst="rect">
            <a:avLst/>
          </a:prstGeom>
        </p:spPr>
        <p:txBody>
          <a:bodyPr vert="horz" lIns="91440" tIns="45720" rIns="91440" bIns="45720" rtlCol="0" anchor="b"/>
          <a:lstStyle>
            <a:lvl1pPr algn="r">
              <a:defRPr sz="1200"/>
            </a:lvl1pPr>
          </a:lstStyle>
          <a:p>
            <a:fld id="{B4593AEB-CBD9-4845-9371-187C11BC46B6}" type="slidenum">
              <a:rPr lang="es-MX" smtClean="0"/>
              <a:t>‹Nº›</a:t>
            </a:fld>
            <a:endParaRPr lang="es-MX"/>
          </a:p>
        </p:txBody>
      </p:sp>
    </p:spTree>
    <p:extLst>
      <p:ext uri="{BB962C8B-B14F-4D97-AF65-F5344CB8AC3E}">
        <p14:creationId xmlns:p14="http://schemas.microsoft.com/office/powerpoint/2010/main" val="185793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9041709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362943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191596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dirty="0"/>
          </a:p>
        </p:txBody>
      </p:sp>
    </p:spTree>
    <p:extLst>
      <p:ext uri="{BB962C8B-B14F-4D97-AF65-F5344CB8AC3E}">
        <p14:creationId xmlns:p14="http://schemas.microsoft.com/office/powerpoint/2010/main" val="3559193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307286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35486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7214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25757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30566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66725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39B1CE-5846-4F70-83FB-6CDA617C0111}" type="datetimeFigureOut">
              <a:rPr lang="es-MX" smtClean="0"/>
              <a:pPr/>
              <a:t>01/09/2017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0183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600201"/>
            <a:ext cx="8229600" cy="4114800"/>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9B1CE-5846-4F70-83FB-6CDA617C0111}" type="datetimeFigureOut">
              <a:rPr lang="es-MX" smtClean="0"/>
              <a:pPr/>
              <a:t>01/09/2017</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C58C3-CAED-4491-AE86-76FB0E3862F5}" type="slidenum">
              <a:rPr lang="es-MX" smtClean="0"/>
              <a:pPr/>
              <a:t>‹Nº›</a:t>
            </a:fld>
            <a:endParaRPr lang="es-MX"/>
          </a:p>
        </p:txBody>
      </p:sp>
      <p:sp>
        <p:nvSpPr>
          <p:cNvPr id="10" name="Rectángulo 9"/>
          <p:cNvSpPr/>
          <p:nvPr userDrawn="1"/>
        </p:nvSpPr>
        <p:spPr>
          <a:xfrm>
            <a:off x="-4158" y="6004956"/>
            <a:ext cx="9144000" cy="152400"/>
          </a:xfrm>
          <a:prstGeom prst="rect">
            <a:avLst/>
          </a:prstGeom>
          <a:solidFill>
            <a:srgbClr val="01D0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9" name="Rectángulo 8"/>
          <p:cNvSpPr/>
          <p:nvPr userDrawn="1"/>
        </p:nvSpPr>
        <p:spPr>
          <a:xfrm>
            <a:off x="0" y="6172200"/>
            <a:ext cx="9144000" cy="685800"/>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1" name="CuadroTexto 10"/>
          <p:cNvSpPr txBox="1"/>
          <p:nvPr userDrawn="1"/>
        </p:nvSpPr>
        <p:spPr>
          <a:xfrm>
            <a:off x="381000" y="6474023"/>
            <a:ext cx="8763000" cy="307777"/>
          </a:xfrm>
          <a:prstGeom prst="rect">
            <a:avLst/>
          </a:prstGeom>
          <a:noFill/>
        </p:spPr>
        <p:txBody>
          <a:bodyPr wrap="square" rtlCol="0">
            <a:spAutoFit/>
          </a:bodyPr>
          <a:lstStyle/>
          <a:p>
            <a:r>
              <a:rPr lang="es-ES_tradnl" sz="1400" b="0" i="0" dirty="0" smtClean="0">
                <a:solidFill>
                  <a:schemeClr val="bg1"/>
                </a:solidFill>
                <a:latin typeface="Helvetica Neue"/>
                <a:cs typeface="Helvetica Neue"/>
              </a:rPr>
              <a:t>Nivel Intermedio </a:t>
            </a:r>
            <a:r>
              <a:rPr lang="es-ES_tradnl" sz="1400" b="1" i="0" dirty="0" smtClean="0">
                <a:solidFill>
                  <a:schemeClr val="bg1"/>
                </a:solidFill>
                <a:latin typeface="Helvetica Neue"/>
                <a:cs typeface="Helvetica Neue"/>
              </a:rPr>
              <a:t>						</a:t>
            </a:r>
            <a:endParaRPr lang="es-ES_tradnl" sz="1400" b="1" i="0" dirty="0">
              <a:solidFill>
                <a:schemeClr val="bg1"/>
              </a:solidFill>
              <a:latin typeface="Helvetica Neue"/>
              <a:cs typeface="Helvetica Neue"/>
            </a:endParaRPr>
          </a:p>
        </p:txBody>
      </p:sp>
      <p:cxnSp>
        <p:nvCxnSpPr>
          <p:cNvPr id="7" name="6 Conector recto"/>
          <p:cNvCxnSpPr/>
          <p:nvPr userDrawn="1"/>
        </p:nvCxnSpPr>
        <p:spPr>
          <a:xfrm>
            <a:off x="179512" y="541770"/>
            <a:ext cx="7992888" cy="0"/>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pic>
        <p:nvPicPr>
          <p:cNvPr id="13" name="Picture 253"/>
          <p:cNvPicPr>
            <a:picLocks noChangeAspect="1" noChangeArrowheads="1"/>
          </p:cNvPicPr>
          <p:nvPr userDrawn="1"/>
        </p:nvPicPr>
        <p:blipFill>
          <a:blip r:embed="rId13" cstate="print"/>
          <a:srcRect/>
          <a:stretch>
            <a:fillRect/>
          </a:stretch>
        </p:blipFill>
        <p:spPr bwMode="auto">
          <a:xfrm>
            <a:off x="7956376" y="-38934"/>
            <a:ext cx="1237226" cy="695321"/>
          </a:xfrm>
          <a:prstGeom prst="rect">
            <a:avLst/>
          </a:prstGeom>
          <a:ln>
            <a:noFill/>
          </a:ln>
          <a:effectLst>
            <a:softEdge rad="112500"/>
          </a:effectLst>
        </p:spPr>
      </p:pic>
      <p:pic>
        <p:nvPicPr>
          <p:cNvPr id="14" name="Picture 2"/>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l="29091" t="34068" r="35238" b="38387"/>
          <a:stretch/>
        </p:blipFill>
        <p:spPr bwMode="auto">
          <a:xfrm>
            <a:off x="7308304" y="6172200"/>
            <a:ext cx="1835696" cy="70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1 Imagen"/>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79512" y="47265"/>
            <a:ext cx="1944216" cy="482597"/>
          </a:xfrm>
          <a:prstGeom prst="rect">
            <a:avLst/>
          </a:prstGeom>
        </p:spPr>
      </p:pic>
    </p:spTree>
    <p:extLst>
      <p:ext uri="{BB962C8B-B14F-4D97-AF65-F5344CB8AC3E}">
        <p14:creationId xmlns:p14="http://schemas.microsoft.com/office/powerpoint/2010/main" val="259487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3000" b="1" i="0" kern="1200">
          <a:solidFill>
            <a:schemeClr val="tx1"/>
          </a:solidFill>
          <a:latin typeface="Helvetica Neue"/>
          <a:ea typeface="+mj-ea"/>
          <a:cs typeface="Helvetica Neue"/>
        </a:defRPr>
      </a:lvl1pPr>
    </p:titleStyle>
    <p:bodyStyle>
      <a:lvl1pPr marL="342900" indent="-342900" algn="l" defTabSz="914400" rtl="0" eaLnBrk="1" latinLnBrk="0" hangingPunct="1">
        <a:spcBef>
          <a:spcPct val="20000"/>
        </a:spcBef>
        <a:buFontTx/>
        <a:buNone/>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ourier New"/>
        <a:buChar char="o"/>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95536" y="1700808"/>
            <a:ext cx="8229600" cy="2448272"/>
          </a:xfrm>
          <a:prstGeom prst="rect">
            <a:avLst/>
          </a:prstGeom>
        </p:spPr>
        <p:txBody>
          <a:bodyPr>
            <a:noAutofit/>
          </a:bodyPr>
          <a:lstStyle/>
          <a:p>
            <a:pPr algn="ctr"/>
            <a:r>
              <a:rPr lang="es-ES_tradnl" sz="1800" dirty="0" err="1" smtClean="0">
                <a:latin typeface="Calibri" pitchFamily="34" charset="0"/>
              </a:rPr>
              <a:t>Act</a:t>
            </a:r>
            <a:r>
              <a:rPr lang="es-ES_tradnl" sz="1800" dirty="0" smtClean="0">
                <a:latin typeface="Calibri" pitchFamily="34" charset="0"/>
              </a:rPr>
              <a:t>. </a:t>
            </a:r>
            <a:r>
              <a:rPr lang="es-MX" sz="1800" dirty="0" smtClean="0">
                <a:latin typeface="Calibri" pitchFamily="34" charset="0"/>
              </a:rPr>
              <a:t>60</a:t>
            </a:r>
            <a:br>
              <a:rPr lang="es-MX" sz="1800" dirty="0" smtClean="0">
                <a:latin typeface="Calibri" pitchFamily="34" charset="0"/>
              </a:rPr>
            </a:br>
            <a:r>
              <a:rPr lang="es-MX" sz="1800" dirty="0" smtClean="0">
                <a:latin typeface="Calibri" pitchFamily="34" charset="0"/>
              </a:rPr>
              <a:t>Definir </a:t>
            </a:r>
            <a:r>
              <a:rPr lang="es-MX" sz="1800" dirty="0">
                <a:latin typeface="Calibri" pitchFamily="34" charset="0"/>
              </a:rPr>
              <a:t>objetivos </a:t>
            </a:r>
            <a:r>
              <a:rPr lang="es-MX" sz="1800" dirty="0" smtClean="0">
                <a:latin typeface="Calibri" pitchFamily="34" charset="0"/>
              </a:rPr>
              <a:t>de comercialización </a:t>
            </a:r>
            <a:r>
              <a:rPr lang="es-MX" sz="1800" dirty="0">
                <a:latin typeface="Calibri" pitchFamily="34" charset="0"/>
              </a:rPr>
              <a:t>y documentarlos en </a:t>
            </a:r>
            <a:r>
              <a:rPr lang="es-MX" sz="1800" dirty="0" err="1" smtClean="0">
                <a:latin typeface="Calibri" pitchFamily="34" charset="0"/>
              </a:rPr>
              <a:t>Scorecard</a:t>
            </a:r>
            <a:r>
              <a:rPr lang="es-MX" sz="1800" dirty="0">
                <a:latin typeface="Calibri" pitchFamily="34" charset="0"/>
              </a:rPr>
              <a:t/>
            </a:r>
            <a:br>
              <a:rPr lang="es-MX" sz="1800" dirty="0">
                <a:latin typeface="Calibri" pitchFamily="34" charset="0"/>
              </a:rPr>
            </a:br>
            <a:r>
              <a:rPr lang="es-MX" sz="1400" b="0" dirty="0" smtClean="0">
                <a:latin typeface="Calibri" pitchFamily="34" charset="0"/>
              </a:rPr>
              <a:t/>
            </a:r>
            <a:br>
              <a:rPr lang="es-MX" sz="1400" b="0" dirty="0" smtClean="0">
                <a:latin typeface="Calibri" pitchFamily="34" charset="0"/>
              </a:rPr>
            </a:br>
            <a:r>
              <a:rPr lang="es-MX" sz="1400" b="0" dirty="0">
                <a:latin typeface="Calibri" pitchFamily="34" charset="0"/>
              </a:rPr>
              <a:t/>
            </a:r>
            <a:br>
              <a:rPr lang="es-MX" sz="1400" b="0" dirty="0">
                <a:latin typeface="Calibri" pitchFamily="34" charset="0"/>
              </a:rPr>
            </a:br>
            <a:r>
              <a:rPr lang="es-MX" sz="1400" b="0" dirty="0">
                <a:latin typeface="Calibri" pitchFamily="34" charset="0"/>
              </a:rPr>
              <a:t> Objetivo: Identificar el desempeño mínimo esperado en la comercialización de las marcas en sus clientes de mayoreo, que nos permita identificar á</a:t>
            </a:r>
            <a:r>
              <a:rPr lang="es-MX" sz="1400" b="0" dirty="0" smtClean="0">
                <a:latin typeface="Calibri" pitchFamily="34" charset="0"/>
              </a:rPr>
              <a:t>reas </a:t>
            </a:r>
            <a:r>
              <a:rPr lang="es-MX" sz="1400" b="0" dirty="0">
                <a:latin typeface="Calibri" pitchFamily="34" charset="0"/>
              </a:rPr>
              <a:t>de oportunidad para la mejora de la rentabilidad del negocio.</a:t>
            </a:r>
            <a:r>
              <a:rPr lang="es-MX" sz="1400" b="0" dirty="0" smtClean="0">
                <a:latin typeface="Calibri" pitchFamily="34" charset="0"/>
              </a:rPr>
              <a:t/>
            </a:r>
            <a:br>
              <a:rPr lang="es-MX" sz="1400" b="0" dirty="0" smtClean="0">
                <a:latin typeface="Calibri" pitchFamily="34" charset="0"/>
              </a:rPr>
            </a:br>
            <a:r>
              <a:rPr lang="es-MX" sz="1400" b="0" dirty="0">
                <a:latin typeface="Calibri" pitchFamily="34" charset="0"/>
              </a:rPr>
              <a:t/>
            </a:r>
            <a:br>
              <a:rPr lang="es-MX" sz="1400" b="0" dirty="0">
                <a:latin typeface="Calibri" pitchFamily="34" charset="0"/>
              </a:rPr>
            </a:br>
            <a:r>
              <a:rPr lang="es-MX" sz="1400" b="0" dirty="0">
                <a:latin typeface="Calibri" pitchFamily="34" charset="0"/>
              </a:rPr>
              <a:t>Descripción: Una vez definidos los objetivos de comercialización a nivel negocio, unidad de negocio y vendedor, darlos de alta en el </a:t>
            </a:r>
            <a:r>
              <a:rPr lang="es-MX" sz="1400" b="0" dirty="0" err="1">
                <a:latin typeface="Calibri" pitchFamily="34" charset="0"/>
              </a:rPr>
              <a:t>Scorecard</a:t>
            </a:r>
            <a:r>
              <a:rPr lang="es-MX" sz="1400" b="0" dirty="0">
                <a:latin typeface="Calibri" pitchFamily="34" charset="0"/>
              </a:rPr>
              <a:t>. Anexar </a:t>
            </a:r>
            <a:r>
              <a:rPr lang="es-MX" sz="1400" b="0" dirty="0" err="1">
                <a:latin typeface="Calibri" pitchFamily="34" charset="0"/>
              </a:rPr>
              <a:t>scorecard</a:t>
            </a:r>
            <a:r>
              <a:rPr lang="es-MX" sz="1400" b="0" dirty="0">
                <a:latin typeface="Calibri" pitchFamily="34" charset="0"/>
              </a:rPr>
              <a:t> donde se pueda identificar los objetivos de cada mes del año a nivel negocio, unidad de negocio y vendedor.</a:t>
            </a:r>
            <a:r>
              <a:rPr lang="es-MX" sz="1800" b="0" dirty="0">
                <a:latin typeface="Calibri" pitchFamily="34" charset="0"/>
              </a:rPr>
              <a:t/>
            </a:r>
            <a:br>
              <a:rPr lang="es-MX" sz="1800" b="0" dirty="0">
                <a:latin typeface="Calibri" pitchFamily="34" charset="0"/>
              </a:rPr>
            </a:br>
            <a:r>
              <a:rPr lang="es-MX" sz="1800" b="0" dirty="0" smtClean="0">
                <a:latin typeface="Calibri" pitchFamily="34" charset="0"/>
              </a:rPr>
              <a:t/>
            </a:r>
            <a:br>
              <a:rPr lang="es-MX" sz="1800" b="0" dirty="0" smtClean="0">
                <a:latin typeface="Calibri" pitchFamily="34" charset="0"/>
              </a:rPr>
            </a:br>
            <a:r>
              <a:rPr lang="es-MX" sz="1800" b="0" dirty="0">
                <a:latin typeface="Calibri" pitchFamily="34" charset="0"/>
              </a:rPr>
              <a:t/>
            </a:r>
            <a:br>
              <a:rPr lang="es-MX" sz="1800" b="0" dirty="0">
                <a:latin typeface="Calibri" pitchFamily="34" charset="0"/>
              </a:rPr>
            </a:br>
            <a:r>
              <a:rPr lang="es-MX" sz="1800" b="0" dirty="0" smtClean="0">
                <a:latin typeface="Calibri" pitchFamily="34" charset="0"/>
              </a:rPr>
              <a:t/>
            </a:r>
            <a:br>
              <a:rPr lang="es-MX" sz="1800" b="0" dirty="0" smtClean="0">
                <a:latin typeface="Calibri" pitchFamily="34" charset="0"/>
              </a:rPr>
            </a:br>
            <a:endParaRPr lang="es-MX" sz="1800" b="0" dirty="0">
              <a:latin typeface="Calibri" pitchFamily="34" charset="0"/>
            </a:endParaRPr>
          </a:p>
        </p:txBody>
      </p:sp>
      <p:sp>
        <p:nvSpPr>
          <p:cNvPr id="3" name="2 CuadroTexto"/>
          <p:cNvSpPr txBox="1"/>
          <p:nvPr/>
        </p:nvSpPr>
        <p:spPr>
          <a:xfrm>
            <a:off x="395536" y="721038"/>
            <a:ext cx="4536504" cy="584775"/>
          </a:xfrm>
          <a:prstGeom prst="rect">
            <a:avLst/>
          </a:prstGeom>
          <a:noFill/>
        </p:spPr>
        <p:txBody>
          <a:bodyPr wrap="square" rtlCol="0">
            <a:spAutoFit/>
          </a:bodyPr>
          <a:lstStyle/>
          <a:p>
            <a:r>
              <a:rPr lang="es-MX" sz="3200" b="1" dirty="0" smtClean="0">
                <a:latin typeface="Helvetica Neue"/>
              </a:rPr>
              <a:t>Actividad EDC-II</a:t>
            </a:r>
            <a:endParaRPr lang="es-MX" sz="3200" b="1" dirty="0">
              <a:latin typeface="Helvetica Neue"/>
            </a:endParaRPr>
          </a:p>
        </p:txBody>
      </p:sp>
    </p:spTree>
    <p:extLst>
      <p:ext uri="{BB962C8B-B14F-4D97-AF65-F5344CB8AC3E}">
        <p14:creationId xmlns:p14="http://schemas.microsoft.com/office/powerpoint/2010/main" val="125378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545296" y="692696"/>
            <a:ext cx="5994270"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LONAS Y PENDONES</a:t>
            </a:r>
            <a:endPar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934" y="1556792"/>
            <a:ext cx="962025" cy="4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1 Tabla"/>
          <p:cNvGraphicFramePr>
            <a:graphicFrameLocks noGrp="1"/>
          </p:cNvGraphicFramePr>
          <p:nvPr/>
        </p:nvGraphicFramePr>
        <p:xfrm>
          <a:off x="3865049" y="1596782"/>
          <a:ext cx="1413902" cy="4121637"/>
        </p:xfrm>
        <a:graphic>
          <a:graphicData uri="http://schemas.openxmlformats.org/drawingml/2006/table">
            <a:tbl>
              <a:tblPr/>
              <a:tblGrid>
                <a:gridCol w="372992"/>
                <a:gridCol w="346970"/>
                <a:gridCol w="346970"/>
                <a:gridCol w="346970"/>
              </a:tblGrid>
              <a:tr h="182532">
                <a:tc>
                  <a:txBody>
                    <a:bodyPr/>
                    <a:lstStyle/>
                    <a:p>
                      <a:pPr algn="ctr" fontAlgn="ctr"/>
                      <a:r>
                        <a:rPr lang="es-MX" sz="800" b="0" i="0" u="none" strike="noStrike">
                          <a:solidFill>
                            <a:srgbClr val="000000"/>
                          </a:solidFill>
                          <a:effectLst/>
                          <a:latin typeface="Calibri"/>
                        </a:rPr>
                        <a:t>25%</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s-MX" sz="800" b="1" i="0" u="none" strike="noStrike">
                          <a:solidFill>
                            <a:srgbClr val="000000"/>
                          </a:solidFill>
                          <a:effectLst/>
                          <a:latin typeface="Calibri"/>
                        </a:rPr>
                        <a:t>Objetivo JCI</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MX"/>
                    </a:p>
                  </a:txBody>
                  <a:tcPr/>
                </a:tc>
                <a:tc>
                  <a:txBody>
                    <a:bodyPr/>
                    <a:lstStyle/>
                    <a:p>
                      <a:pPr algn="l" fontAlgn="b"/>
                      <a:r>
                        <a:rPr lang="es-MX" sz="800" b="0" i="0" u="none" strike="noStrike">
                          <a:solidFill>
                            <a:srgbClr val="000000"/>
                          </a:solidFill>
                          <a:effectLst/>
                          <a:latin typeface="Calibri"/>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9402">
                <a:tc gridSpan="4">
                  <a:txBody>
                    <a:bodyPr/>
                    <a:lstStyle/>
                    <a:p>
                      <a:pPr algn="ctr" fontAlgn="ctr"/>
                      <a:r>
                        <a:rPr lang="es-MX" sz="1300" b="1" i="1" u="none" strike="noStrike">
                          <a:solidFill>
                            <a:srgbClr val="000000"/>
                          </a:solidFill>
                          <a:effectLst/>
                          <a:latin typeface="Arial"/>
                        </a:rPr>
                        <a:t>LONAS/PENDONES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1912243">
                <a:tc>
                  <a:txBody>
                    <a:bodyPr/>
                    <a:lstStyle/>
                    <a:p>
                      <a:pPr algn="ctr" fontAlgn="ctr"/>
                      <a:r>
                        <a:rPr lang="es-MX" sz="800" b="1" i="0" u="none" strike="noStrike">
                          <a:solidFill>
                            <a:srgbClr val="000000"/>
                          </a:solidFill>
                          <a:effectLst/>
                          <a:latin typeface="Arial"/>
                        </a:rPr>
                        <a:t>% Alcanzado</a:t>
                      </a:r>
                    </a:p>
                  </a:txBody>
                  <a:tcPr marL="0" marR="0" marT="0"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800" b="1" i="0" u="none" strike="noStrike">
                          <a:solidFill>
                            <a:srgbClr val="000000"/>
                          </a:solidFill>
                          <a:effectLst/>
                          <a:latin typeface="Arial"/>
                        </a:rPr>
                        <a:t>Total de Clientes</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800" b="1" i="0" u="none" strike="noStrike">
                          <a:solidFill>
                            <a:srgbClr val="000000"/>
                          </a:solidFill>
                          <a:effectLst/>
                          <a:latin typeface="Arial"/>
                        </a:rPr>
                        <a:t>Kit Promocional 16-17</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800" b="1" i="0" u="none" strike="noStrike">
                          <a:solidFill>
                            <a:srgbClr val="000000"/>
                          </a:solidFill>
                          <a:effectLst/>
                          <a:latin typeface="Arial"/>
                        </a:rPr>
                        <a:t>#  POR CUBRIR</a:t>
                      </a:r>
                    </a:p>
                  </a:txBody>
                  <a:tcPr marL="0" marR="0" marT="0" marB="0" vert="vert27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32946">
                <a:tc>
                  <a:txBody>
                    <a:bodyPr/>
                    <a:lstStyle/>
                    <a:p>
                      <a:pPr algn="ctr" fontAlgn="ctr"/>
                      <a:r>
                        <a:rPr lang="es-MX" sz="900" b="0" i="0" u="none" strike="noStrike">
                          <a:solidFill>
                            <a:srgbClr val="000000"/>
                          </a:solidFill>
                          <a:effectLst/>
                          <a:latin typeface="Arial"/>
                        </a:rPr>
                        <a:t>87%</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2946">
                <a:tc>
                  <a:txBody>
                    <a:bodyPr/>
                    <a:lstStyle/>
                    <a:p>
                      <a:pPr algn="ctr" fontAlgn="ctr"/>
                      <a:r>
                        <a:rPr lang="es-MX" sz="900" b="0" i="0" u="none" strike="noStrike">
                          <a:solidFill>
                            <a:srgbClr val="000000"/>
                          </a:solidFill>
                          <a:effectLst/>
                          <a:latin typeface="Arial"/>
                        </a:rPr>
                        <a:t>93%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2946">
                <a:tc>
                  <a:txBody>
                    <a:bodyPr/>
                    <a:lstStyle/>
                    <a:p>
                      <a:pPr algn="ctr" fontAlgn="ctr"/>
                      <a:r>
                        <a:rPr lang="es-MX" sz="900" b="0" i="0" u="none" strike="noStrike">
                          <a:solidFill>
                            <a:srgbClr val="000000"/>
                          </a:solidFill>
                          <a:effectLst/>
                          <a:latin typeface="Arial"/>
                        </a:rPr>
                        <a:t>75%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12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2946">
                <a:tc>
                  <a:txBody>
                    <a:bodyPr/>
                    <a:lstStyle/>
                    <a:p>
                      <a:pPr algn="ctr" fontAlgn="ctr"/>
                      <a:r>
                        <a:rPr lang="es-MX" sz="900" b="0" i="0" u="none" strike="noStrike">
                          <a:solidFill>
                            <a:srgbClr val="000000"/>
                          </a:solidFill>
                          <a:effectLst/>
                          <a:latin typeface="Arial"/>
                        </a:rPr>
                        <a:t>77%</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2946">
                <a:tc>
                  <a:txBody>
                    <a:bodyPr/>
                    <a:lstStyle/>
                    <a:p>
                      <a:pPr algn="ctr" fontAlgn="ctr"/>
                      <a:r>
                        <a:rPr lang="es-MX" sz="900" b="0" i="0" u="none" strike="noStrike">
                          <a:solidFill>
                            <a:srgbClr val="000000"/>
                          </a:solidFill>
                          <a:effectLst/>
                          <a:latin typeface="Arial"/>
                        </a:rPr>
                        <a:t>89%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2946">
                <a:tc>
                  <a:txBody>
                    <a:bodyPr/>
                    <a:lstStyle/>
                    <a:p>
                      <a:pPr algn="ctr" fontAlgn="ctr"/>
                      <a:r>
                        <a:rPr lang="es-MX" sz="900" b="0" i="0" u="none" strike="noStrike">
                          <a:solidFill>
                            <a:srgbClr val="000000"/>
                          </a:solidFill>
                          <a:effectLst/>
                          <a:latin typeface="Arial"/>
                        </a:rPr>
                        <a:t>100%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2946">
                <a:tc>
                  <a:txBody>
                    <a:bodyPr/>
                    <a:lstStyle/>
                    <a:p>
                      <a:pPr algn="ctr" fontAlgn="ctr"/>
                      <a:r>
                        <a:rPr lang="es-MX" sz="900" b="1" i="0" u="none" strike="noStrike">
                          <a:solidFill>
                            <a:srgbClr val="000000"/>
                          </a:solidFill>
                          <a:effectLst/>
                          <a:latin typeface="Arial"/>
                        </a:rPr>
                        <a:t>85%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900" b="1" i="0" u="none" strike="noStrike">
                          <a:solidFill>
                            <a:srgbClr val="000000"/>
                          </a:solidFill>
                          <a:effectLst/>
                          <a:latin typeface="Arial"/>
                        </a:rPr>
                        <a:t>191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900" b="1" i="0" u="none" strike="noStrike">
                          <a:solidFill>
                            <a:srgbClr val="000000"/>
                          </a:solidFill>
                          <a:effectLst/>
                          <a:latin typeface="Arial"/>
                        </a:rPr>
                        <a:t>163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900" b="1" i="0" u="none" strike="noStrike" dirty="0">
                          <a:solidFill>
                            <a:srgbClr val="000000"/>
                          </a:solidFill>
                          <a:effectLst/>
                          <a:latin typeface="Arial"/>
                        </a:rPr>
                        <a:t>28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697681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895350" y="2039302"/>
          <a:ext cx="7353300" cy="3236595"/>
        </p:xfrm>
        <a:graphic>
          <a:graphicData uri="http://schemas.openxmlformats.org/drawingml/2006/table">
            <a:tbl>
              <a:tblPr/>
              <a:tblGrid>
                <a:gridCol w="1419838"/>
                <a:gridCol w="1486542"/>
                <a:gridCol w="889384"/>
                <a:gridCol w="889384"/>
                <a:gridCol w="889384"/>
                <a:gridCol w="889384"/>
                <a:gridCol w="889384"/>
              </a:tblGrid>
              <a:tr h="238125">
                <a:tc gridSpan="2">
                  <a:txBody>
                    <a:bodyPr/>
                    <a:lstStyle/>
                    <a:p>
                      <a:pPr algn="l" fontAlgn="b"/>
                      <a:r>
                        <a:rPr lang="es-MX" sz="1400" b="1" i="0" u="none" strike="noStrike">
                          <a:solidFill>
                            <a:srgbClr val="FFFFFF"/>
                          </a:solidFill>
                          <a:effectLst/>
                          <a:latin typeface="Calibri"/>
                        </a:rPr>
                        <a:t>Control de Comercialización DC 2017</a:t>
                      </a:r>
                    </a:p>
                  </a:txBody>
                  <a:tcPr marL="0" marR="0" marT="0" marB="0" anchor="b">
                    <a:lnL>
                      <a:noFill/>
                    </a:lnL>
                    <a:lnR>
                      <a:noFill/>
                    </a:lnR>
                    <a:lnT>
                      <a:noFill/>
                    </a:lnT>
                    <a:lnB>
                      <a:noFill/>
                    </a:lnB>
                    <a:solidFill>
                      <a:srgbClr val="002060"/>
                    </a:solidFill>
                  </a:tcPr>
                </a:tc>
                <a:tc hMerge="1">
                  <a:txBody>
                    <a:bodyPr/>
                    <a:lstStyle/>
                    <a:p>
                      <a:endParaRPr lang="es-MX"/>
                    </a:p>
                  </a:txBody>
                  <a:tcPr/>
                </a:tc>
                <a:tc>
                  <a:txBody>
                    <a:bodyPr/>
                    <a:lstStyle/>
                    <a:p>
                      <a:pPr algn="ctr" fontAlgn="ctr"/>
                      <a:r>
                        <a:rPr lang="es-MX" sz="1400" b="0" i="0" u="none" strike="noStrike">
                          <a:solidFill>
                            <a:srgbClr val="000000"/>
                          </a:solidFill>
                          <a:effectLst/>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s-MX" sz="1400" b="0" i="0" u="none" strike="noStrike">
                          <a:solidFill>
                            <a:srgbClr val="000000"/>
                          </a:solidFill>
                          <a:effectLst/>
                          <a:latin typeface="Calibri"/>
                        </a:rPr>
                        <a:t> </a:t>
                      </a:r>
                    </a:p>
                  </a:txBody>
                  <a:tcPr marL="0" marR="0" marT="0" marB="0" anchor="ctr">
                    <a:lnL>
                      <a:noFill/>
                    </a:lnL>
                    <a:lnR>
                      <a:noFill/>
                    </a:lnR>
                    <a:lnT>
                      <a:noFill/>
                    </a:lnT>
                    <a:lnB>
                      <a:noFill/>
                    </a:lnB>
                    <a:solidFill>
                      <a:srgbClr val="FFFFFF"/>
                    </a:solidFill>
                  </a:tcPr>
                </a:tc>
                <a:tc>
                  <a:txBody>
                    <a:bodyPr/>
                    <a:lstStyle/>
                    <a:p>
                      <a:pPr algn="ctr" fontAlgn="ctr"/>
                      <a:r>
                        <a:rPr lang="es-MX" sz="1400" b="0" i="0" u="none" strike="noStrike">
                          <a:solidFill>
                            <a:srgbClr val="000000"/>
                          </a:solidFill>
                          <a:effectLst/>
                          <a:latin typeface="Calibri"/>
                        </a:rPr>
                        <a:t> </a:t>
                      </a:r>
                    </a:p>
                  </a:txBody>
                  <a:tcPr marL="0" marR="0" marT="0" marB="0" anchor="ctr">
                    <a:lnL>
                      <a:noFill/>
                    </a:lnL>
                    <a:lnR>
                      <a:noFill/>
                    </a:lnR>
                    <a:lnT>
                      <a:noFill/>
                    </a:lnT>
                    <a:lnB>
                      <a:noFill/>
                    </a:lnB>
                    <a:solidFill>
                      <a:srgbClr val="FFFFFF"/>
                    </a:solidFill>
                  </a:tcPr>
                </a:tc>
                <a:tc>
                  <a:txBody>
                    <a:bodyPr/>
                    <a:lstStyle/>
                    <a:p>
                      <a:pPr algn="l" fontAlgn="b"/>
                      <a:r>
                        <a:rPr lang="es-MX" sz="14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c>
                  <a:txBody>
                    <a:bodyPr/>
                    <a:lstStyle/>
                    <a:p>
                      <a:pPr algn="l" fontAlgn="b"/>
                      <a:r>
                        <a:rPr lang="es-MX" sz="1100" b="0" i="0" u="none" strike="noStrike">
                          <a:solidFill>
                            <a:srgbClr val="000000"/>
                          </a:solidFill>
                          <a:effectLst/>
                          <a:latin typeface="Calibri"/>
                        </a:rPr>
                        <a:t> </a:t>
                      </a:r>
                    </a:p>
                  </a:txBody>
                  <a:tcPr marL="0" marR="0" marT="0" marB="0" anchor="b">
                    <a:lnL>
                      <a:noFill/>
                    </a:lnL>
                    <a:lnR>
                      <a:noFill/>
                    </a:lnR>
                    <a:lnT>
                      <a:noFill/>
                    </a:lnT>
                    <a:lnB>
                      <a:noFill/>
                    </a:lnB>
                    <a:solidFill>
                      <a:srgbClr val="FFFFFF"/>
                    </a:solidFill>
                  </a:tcPr>
                </a:tc>
              </a:tr>
              <a:tr h="247650">
                <a:tc>
                  <a:txBody>
                    <a:bodyPr/>
                    <a:lstStyle/>
                    <a:p>
                      <a:pPr algn="l" fontAlgn="b"/>
                      <a:r>
                        <a:rPr lang="es-MX" sz="1400" b="1" i="0" u="none" strike="noStrike">
                          <a:solidFill>
                            <a:srgbClr val="000000"/>
                          </a:solidFill>
                          <a:effectLst/>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MX" sz="1400" b="0" i="0" u="none" strike="noStrike">
                          <a:solidFill>
                            <a:srgbClr val="000000"/>
                          </a:solidFill>
                          <a:effectLst/>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400" b="0" i="0" u="none" strike="noStrike">
                          <a:solidFill>
                            <a:srgbClr val="000000"/>
                          </a:solidFill>
                          <a:effectLst/>
                          <a:latin typeface="Calibri"/>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400" b="0" i="0" u="none" strike="noStrike">
                          <a:solidFill>
                            <a:srgbClr val="000000"/>
                          </a:solidFill>
                          <a:effectLst/>
                          <a:latin typeface="Calibri"/>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400" b="0" i="0" u="none" strike="noStrike">
                          <a:solidFill>
                            <a:srgbClr val="000000"/>
                          </a:solidFill>
                          <a:effectLst/>
                          <a:latin typeface="Calibri"/>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MX" sz="1400" b="0" i="0" u="none" strike="noStrike">
                          <a:solidFill>
                            <a:srgbClr val="000000"/>
                          </a:solidFill>
                          <a:effectLst/>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MX" sz="1100" b="0" i="0" u="none" strike="noStrike">
                          <a:solidFill>
                            <a:srgbClr val="000000"/>
                          </a:solidFill>
                          <a:effectLst/>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390525">
                <a:tc>
                  <a:txBody>
                    <a:bodyPr/>
                    <a:lstStyle/>
                    <a:p>
                      <a:pPr algn="ctr" fontAlgn="ctr"/>
                      <a:r>
                        <a:rPr lang="es-MX" sz="1400" b="1" i="0" u="none" strike="noStrike">
                          <a:solidFill>
                            <a:srgbClr val="FFFFFF"/>
                          </a:solidFill>
                          <a:effectLst/>
                          <a:latin typeface="Calibri"/>
                        </a:rPr>
                        <a:t>Total de Clientes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1400" b="1" i="0" u="none" strike="noStrike">
                          <a:solidFill>
                            <a:srgbClr val="FFFFFF"/>
                          </a:solidFill>
                          <a:effectLst/>
                          <a:latin typeface="Calibri"/>
                        </a:rPr>
                        <a:t>191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a:txBody>
                    <a:bodyPr/>
                    <a:lstStyle/>
                    <a:p>
                      <a:pPr algn="ctr" fontAlgn="ctr"/>
                      <a:r>
                        <a:rPr lang="es-MX" sz="1100" b="1" i="0" u="none" strike="noStrike">
                          <a:solidFill>
                            <a:srgbClr val="FFFFFF"/>
                          </a:solidFill>
                          <a:effectLst/>
                          <a:latin typeface="Calibri"/>
                        </a:rPr>
                        <a:t>REAL</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MX" sz="1100" b="1" i="0" u="none" strike="noStrike">
                          <a:solidFill>
                            <a:srgbClr val="FFFFFF"/>
                          </a:solidFill>
                          <a:effectLst/>
                          <a:latin typeface="Calibri"/>
                        </a:rPr>
                        <a:t>OBJETIVO JCI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MX" sz="1100" b="1" i="0" u="none" strike="noStrike">
                          <a:solidFill>
                            <a:srgbClr val="FFFFFF"/>
                          </a:solidFill>
                          <a:effectLst/>
                          <a:latin typeface="Calibri"/>
                        </a:rPr>
                        <a:t>DIF VS OBJ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MX" sz="1100" b="1" i="0" u="none" strike="noStrike">
                          <a:solidFill>
                            <a:srgbClr val="FFFFFF"/>
                          </a:solidFill>
                          <a:effectLst/>
                          <a:latin typeface="Calibri"/>
                        </a:rPr>
                        <a:t>PUNTOS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MX" sz="1100" b="1" i="0" u="none" strike="noStrike">
                          <a:solidFill>
                            <a:srgbClr val="FFFFFF"/>
                          </a:solidFill>
                          <a:effectLst/>
                          <a:latin typeface="Calibri"/>
                        </a:rPr>
                        <a:t>VALOR EN PUNTOS</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0D0D"/>
                    </a:solidFill>
                  </a:tcPr>
                </a:tc>
              </a:tr>
              <a:tr h="247650">
                <a:tc>
                  <a:txBody>
                    <a:bodyPr/>
                    <a:lstStyle/>
                    <a:p>
                      <a:pPr algn="l" fontAlgn="b"/>
                      <a:r>
                        <a:rPr lang="es-MX" sz="14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r" fontAlgn="b"/>
                      <a:r>
                        <a:rPr lang="es-MX" sz="1400" b="0" i="0" u="none" strike="noStrike">
                          <a:solidFill>
                            <a:srgbClr val="000000"/>
                          </a:solidFill>
                          <a:effectLst/>
                          <a:latin typeface="Calibri"/>
                        </a:rPr>
                        <a:t>Laminas o Posters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MX" sz="1100" b="0" i="0" u="none" strike="noStrike">
                          <a:solidFill>
                            <a:srgbClr val="000000"/>
                          </a:solidFill>
                          <a:effectLst/>
                          <a:latin typeface="Calibri"/>
                        </a:rPr>
                        <a:t>73.3%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247650">
                <a:tc>
                  <a:txBody>
                    <a:bodyPr/>
                    <a:lstStyle/>
                    <a:p>
                      <a:pPr algn="l" fontAlgn="b"/>
                      <a:r>
                        <a:rPr lang="es-MX" sz="14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r" fontAlgn="b"/>
                      <a:r>
                        <a:rPr lang="es-MX" sz="1400" b="0" i="0" u="none" strike="noStrike">
                          <a:solidFill>
                            <a:srgbClr val="000000"/>
                          </a:solidFill>
                          <a:effectLst/>
                          <a:latin typeface="Calibri"/>
                        </a:rPr>
                        <a:t>Tablas de Aplicación</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MX" sz="1100" b="0" i="0" u="none" strike="noStrike">
                          <a:solidFill>
                            <a:srgbClr val="000000"/>
                          </a:solidFill>
                          <a:effectLst/>
                          <a:latin typeface="Calibri"/>
                        </a:rPr>
                        <a:t>72.3%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247650">
                <a:tc>
                  <a:txBody>
                    <a:bodyPr/>
                    <a:lstStyle/>
                    <a:p>
                      <a:pPr algn="l" fontAlgn="b"/>
                      <a:r>
                        <a:rPr lang="es-MX" sz="14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r" fontAlgn="b"/>
                      <a:r>
                        <a:rPr lang="es-MX" sz="1400" b="0" i="0" u="none" strike="noStrike">
                          <a:solidFill>
                            <a:srgbClr val="000000"/>
                          </a:solidFill>
                          <a:effectLst/>
                          <a:latin typeface="Calibri"/>
                        </a:rPr>
                        <a:t>Exhibidores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MX" sz="1100" b="0" i="0" u="none" strike="noStrike">
                          <a:solidFill>
                            <a:srgbClr val="000000"/>
                          </a:solidFill>
                          <a:effectLst/>
                          <a:latin typeface="Calibri"/>
                        </a:rPr>
                        <a:t>73.3%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247650">
                <a:tc>
                  <a:txBody>
                    <a:bodyPr/>
                    <a:lstStyle/>
                    <a:p>
                      <a:pPr algn="l" fontAlgn="b"/>
                      <a:r>
                        <a:rPr lang="es-MX" sz="14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r" fontAlgn="b"/>
                      <a:r>
                        <a:rPr lang="es-MX" sz="1400" b="0" i="0" u="none" strike="noStrike">
                          <a:solidFill>
                            <a:srgbClr val="000000"/>
                          </a:solidFill>
                          <a:effectLst/>
                          <a:latin typeface="Calibri"/>
                        </a:rPr>
                        <a:t>Anuncios de Banqueta</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MX" sz="1100" b="0" i="0" u="none" strike="noStrike">
                          <a:solidFill>
                            <a:srgbClr val="000000"/>
                          </a:solidFill>
                          <a:effectLst/>
                          <a:latin typeface="Calibri"/>
                        </a:rPr>
                        <a:t>24.6%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247650">
                <a:tc>
                  <a:txBody>
                    <a:bodyPr/>
                    <a:lstStyle/>
                    <a:p>
                      <a:pPr algn="l" fontAlgn="b"/>
                      <a:r>
                        <a:rPr lang="es-MX" sz="14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r" fontAlgn="b"/>
                      <a:r>
                        <a:rPr lang="es-MX" sz="1400" b="0" i="0" u="none" strike="noStrike">
                          <a:solidFill>
                            <a:srgbClr val="000000"/>
                          </a:solidFill>
                          <a:effectLst/>
                          <a:latin typeface="Calibri"/>
                        </a:rPr>
                        <a:t>Fachadas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MX" sz="1100" b="0" i="0" u="none" strike="noStrike">
                          <a:solidFill>
                            <a:srgbClr val="000000"/>
                          </a:solidFill>
                          <a:effectLst/>
                          <a:latin typeface="Calibri"/>
                        </a:rPr>
                        <a:t>26.2%</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247650">
                <a:tc>
                  <a:txBody>
                    <a:bodyPr/>
                    <a:lstStyle/>
                    <a:p>
                      <a:pPr algn="l" fontAlgn="b"/>
                      <a:r>
                        <a:rPr lang="es-MX" sz="14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r" fontAlgn="b"/>
                      <a:r>
                        <a:rPr lang="es-MX" sz="1400" b="0" i="0" u="none" strike="noStrike">
                          <a:solidFill>
                            <a:srgbClr val="000000"/>
                          </a:solidFill>
                          <a:effectLst/>
                          <a:latin typeface="Calibri"/>
                        </a:rPr>
                        <a:t>Anuncios Luminosos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MX" sz="1100" b="0" i="0" u="none" strike="noStrike">
                          <a:solidFill>
                            <a:srgbClr val="000000"/>
                          </a:solidFill>
                          <a:effectLst/>
                          <a:latin typeface="Calibri"/>
                        </a:rPr>
                        <a:t>7.9%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247650">
                <a:tc>
                  <a:txBody>
                    <a:bodyPr/>
                    <a:lstStyle/>
                    <a:p>
                      <a:pPr algn="l" fontAlgn="b"/>
                      <a:r>
                        <a:rPr lang="es-MX" sz="14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r" fontAlgn="b"/>
                      <a:r>
                        <a:rPr lang="es-MX" sz="1400" b="0" i="0" u="none" strike="noStrike">
                          <a:solidFill>
                            <a:srgbClr val="000000"/>
                          </a:solidFill>
                          <a:effectLst/>
                          <a:latin typeface="Calibri"/>
                        </a:rPr>
                        <a:t>Listas de Precios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MX" sz="1100" b="0" i="0" u="none" strike="noStrike">
                          <a:solidFill>
                            <a:srgbClr val="000000"/>
                          </a:solidFill>
                          <a:effectLst/>
                          <a:latin typeface="Calibri"/>
                        </a:rPr>
                        <a:t>85.3%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s-MX" sz="1100" b="0" i="0" u="none" strike="noStrike">
                          <a:solidFill>
                            <a:srgbClr val="000000"/>
                          </a:solidFill>
                          <a:effectLst/>
                          <a:latin typeface="Calibri"/>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s-MX" sz="1100" b="0" i="0" u="none" strike="noStrike">
                          <a:solidFill>
                            <a:srgbClr val="000000"/>
                          </a:solidFill>
                          <a:effectLst/>
                          <a:latin typeface="Calibri"/>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s-MX" sz="1100" b="0" i="0" u="none" strike="noStrike">
                          <a:solidFill>
                            <a:srgbClr val="000000"/>
                          </a:solidFill>
                          <a:effectLst/>
                          <a:latin typeface="Calibri"/>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s-MX" sz="1100" b="0" i="0" u="none" strike="noStrike">
                          <a:solidFill>
                            <a:srgbClr val="000000"/>
                          </a:solidFill>
                          <a:effectLst/>
                          <a:latin typeface="Calibri"/>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r>
              <a:tr h="247650">
                <a:tc>
                  <a:txBody>
                    <a:bodyPr/>
                    <a:lstStyle/>
                    <a:p>
                      <a:pPr algn="l" fontAlgn="b"/>
                      <a:r>
                        <a:rPr lang="es-MX" sz="1400" b="0" i="0" u="none" strike="noStrike">
                          <a:solidFill>
                            <a:srgbClr val="000000"/>
                          </a:solidFill>
                          <a:effectLst/>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r" fontAlgn="b"/>
                      <a:r>
                        <a:rPr lang="es-MX" sz="1400" b="0" i="0" u="none" strike="noStrike">
                          <a:solidFill>
                            <a:srgbClr val="000000"/>
                          </a:solidFill>
                          <a:effectLst/>
                          <a:latin typeface="Calibri"/>
                        </a:rPr>
                        <a:t>Lonas y pendones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MX" sz="1100" b="0" i="0" u="none" strike="noStrike">
                          <a:solidFill>
                            <a:srgbClr val="000000"/>
                          </a:solidFill>
                          <a:effectLst/>
                          <a:latin typeface="Calibri"/>
                        </a:rPr>
                        <a:t>85.3%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MX" sz="1100" b="0" i="0" u="none" strike="noStrike">
                          <a:solidFill>
                            <a:srgbClr val="000000"/>
                          </a:solidFill>
                          <a:effectLst/>
                          <a:latin typeface="Calibri"/>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r h="200025">
                <a:tc>
                  <a:txBody>
                    <a:bodyPr/>
                    <a:lstStyle/>
                    <a:p>
                      <a:pPr algn="l" fontAlgn="b"/>
                      <a:r>
                        <a:rPr lang="es-MX" sz="1100" b="0" i="0" u="none" strike="noStrike">
                          <a:solidFill>
                            <a:srgbClr val="000000"/>
                          </a:solidFill>
                          <a:effectLst/>
                          <a:latin typeface="Calibri"/>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100" b="0" i="0" u="none" strike="noStrike">
                          <a:solidFill>
                            <a:srgbClr val="000000"/>
                          </a:solidFill>
                          <a:effectLst/>
                          <a:latin typeface="Calibri"/>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gridSpan="4">
                  <a:txBody>
                    <a:bodyPr/>
                    <a:lstStyle/>
                    <a:p>
                      <a:pPr algn="l" fontAlgn="ctr"/>
                      <a:r>
                        <a:rPr lang="es-MX" sz="1100" b="0" i="0" u="none" strike="noStrike">
                          <a:solidFill>
                            <a:srgbClr val="000000"/>
                          </a:solidFill>
                          <a:effectLst/>
                          <a:latin typeface="Calibri"/>
                        </a:rPr>
                        <a:t>NIVEL DE COMERCIALIZACIÓN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pPr algn="ctr" fontAlgn="b"/>
                      <a:r>
                        <a:rPr lang="es-MX" sz="1100" b="1" i="0" u="none" strike="noStrike" dirty="0">
                          <a:solidFill>
                            <a:srgbClr val="000000"/>
                          </a:solidFill>
                          <a:effectLst/>
                          <a:latin typeface="Calibri"/>
                        </a:rPr>
                        <a:t>102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2142435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708920"/>
            <a:ext cx="9144000" cy="720080"/>
          </a:xfrm>
          <a:prstGeom prst="rect">
            <a:avLst/>
          </a:prstGeom>
        </p:spPr>
        <p:txBody>
          <a:bodyPr>
            <a:normAutofit/>
          </a:bodyPr>
          <a:lstStyle/>
          <a:p>
            <a:pPr algn="ctr"/>
            <a:r>
              <a:rPr lang="es-ES_tradnl" sz="3600" dirty="0" smtClean="0"/>
              <a:t>¡Gracias por su Atención!</a:t>
            </a:r>
            <a:endParaRPr lang="es-ES_tradnl"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2204864"/>
            <a:ext cx="8229600" cy="2044823"/>
          </a:xfrm>
        </p:spPr>
        <p:txBody>
          <a:bodyPr>
            <a:noAutofit/>
          </a:bodyPr>
          <a:lstStyle/>
          <a:p>
            <a:pPr algn="ctr">
              <a:spcBef>
                <a:spcPct val="0"/>
              </a:spcBef>
            </a:pPr>
            <a:r>
              <a:rPr lang="es-MX" sz="1800" b="1" dirty="0">
                <a:latin typeface="Calibri" pitchFamily="34" charset="0"/>
                <a:ea typeface="+mj-ea"/>
                <a:cs typeface="Helvetica Neue"/>
              </a:rPr>
              <a:t>Para la revisión del status de herramientas de comercialización, se presentan </a:t>
            </a:r>
            <a:r>
              <a:rPr lang="es-MX" sz="1800" b="1" dirty="0" smtClean="0">
                <a:latin typeface="Calibri" pitchFamily="34" charset="0"/>
                <a:ea typeface="+mj-ea"/>
                <a:cs typeface="Helvetica Neue"/>
              </a:rPr>
              <a:t>la estadística que </a:t>
            </a:r>
            <a:r>
              <a:rPr lang="es-MX" sz="1800" b="1" dirty="0">
                <a:latin typeface="Calibri" pitchFamily="34" charset="0"/>
                <a:ea typeface="+mj-ea"/>
                <a:cs typeface="Helvetica Neue"/>
              </a:rPr>
              <a:t>arroja el archivo que </a:t>
            </a:r>
            <a:r>
              <a:rPr lang="es-MX" sz="1800" b="1" dirty="0" smtClean="0">
                <a:latin typeface="Calibri" pitchFamily="34" charset="0"/>
                <a:ea typeface="+mj-ea"/>
                <a:cs typeface="Helvetica Neue"/>
              </a:rPr>
              <a:t>lleva </a:t>
            </a:r>
            <a:r>
              <a:rPr lang="es-MX" sz="1800" b="1" dirty="0">
                <a:latin typeface="Calibri" pitchFamily="34" charset="0"/>
                <a:ea typeface="+mj-ea"/>
                <a:cs typeface="Helvetica Neue"/>
              </a:rPr>
              <a:t>REMOSA para el control de este rubro. </a:t>
            </a:r>
          </a:p>
          <a:p>
            <a:pPr algn="ctr">
              <a:spcBef>
                <a:spcPct val="0"/>
              </a:spcBef>
            </a:pPr>
            <a:endParaRPr lang="es-MX" sz="1800" b="1" dirty="0">
              <a:latin typeface="Calibri" pitchFamily="34" charset="0"/>
              <a:ea typeface="+mj-ea"/>
              <a:cs typeface="Helvetica Neue"/>
            </a:endParaRPr>
          </a:p>
          <a:p>
            <a:pPr algn="ctr">
              <a:spcBef>
                <a:spcPct val="0"/>
              </a:spcBef>
            </a:pPr>
            <a:endParaRPr lang="es-MX" sz="1800" b="1" dirty="0">
              <a:latin typeface="Calibri" pitchFamily="34" charset="0"/>
              <a:ea typeface="+mj-ea"/>
              <a:cs typeface="Helvetica Neue"/>
            </a:endParaRPr>
          </a:p>
          <a:p>
            <a:pPr algn="ctr">
              <a:spcBef>
                <a:spcPct val="0"/>
              </a:spcBef>
            </a:pPr>
            <a:r>
              <a:rPr lang="es-MX" sz="1800" b="1" dirty="0">
                <a:latin typeface="Calibri" pitchFamily="34" charset="0"/>
                <a:ea typeface="+mj-ea"/>
                <a:cs typeface="Helvetica Neue"/>
              </a:rPr>
              <a:t>En </a:t>
            </a:r>
            <a:r>
              <a:rPr lang="es-MX" sz="1800" b="1" dirty="0" smtClean="0">
                <a:latin typeface="Calibri" pitchFamily="34" charset="0"/>
                <a:ea typeface="+mj-ea"/>
                <a:cs typeface="Helvetica Neue"/>
              </a:rPr>
              <a:t>las siguientes diapositivas </a:t>
            </a:r>
            <a:r>
              <a:rPr lang="es-MX" sz="1800" b="1" dirty="0">
                <a:latin typeface="Calibri" pitchFamily="34" charset="0"/>
                <a:ea typeface="+mj-ea"/>
                <a:cs typeface="Helvetica Neue"/>
              </a:rPr>
              <a:t>se muestran </a:t>
            </a:r>
            <a:r>
              <a:rPr lang="es-MX" sz="1800" b="1" dirty="0" smtClean="0">
                <a:latin typeface="Calibri" pitchFamily="34" charset="0"/>
                <a:ea typeface="+mj-ea"/>
                <a:cs typeface="Helvetica Neue"/>
              </a:rPr>
              <a:t>como evidencias los </a:t>
            </a:r>
            <a:r>
              <a:rPr lang="es-MX" sz="1800" b="1" dirty="0">
                <a:latin typeface="Calibri" pitchFamily="34" charset="0"/>
                <a:ea typeface="+mj-ea"/>
                <a:cs typeface="Helvetica Neue"/>
              </a:rPr>
              <a:t>porcentajes por ruta del material entregado y por </a:t>
            </a:r>
            <a:r>
              <a:rPr lang="es-MX" sz="1800" b="1" dirty="0" smtClean="0">
                <a:latin typeface="Calibri" pitchFamily="34" charset="0"/>
                <a:ea typeface="+mj-ea"/>
                <a:cs typeface="Helvetica Neue"/>
              </a:rPr>
              <a:t>entregar, así como el control por cliente.</a:t>
            </a:r>
            <a:endParaRPr lang="es-MX" sz="1800" b="1" dirty="0">
              <a:latin typeface="Calibri" pitchFamily="34" charset="0"/>
              <a:ea typeface="+mj-ea"/>
              <a:cs typeface="Helvetica Neue"/>
            </a:endParaRPr>
          </a:p>
          <a:p>
            <a:pPr algn="ctr">
              <a:spcBef>
                <a:spcPct val="0"/>
              </a:spcBef>
            </a:pPr>
            <a:endParaRPr lang="es-MX" sz="1800" b="1" dirty="0">
              <a:latin typeface="Calibri" pitchFamily="34" charset="0"/>
              <a:ea typeface="+mj-ea"/>
              <a:cs typeface="Helvetica Neue"/>
            </a:endParaRPr>
          </a:p>
        </p:txBody>
      </p:sp>
    </p:spTree>
    <p:extLst>
      <p:ext uri="{BB962C8B-B14F-4D97-AF65-F5344CB8AC3E}">
        <p14:creationId xmlns:p14="http://schemas.microsoft.com/office/powerpoint/2010/main" val="684022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1316171934"/>
              </p:ext>
            </p:extLst>
          </p:nvPr>
        </p:nvGraphicFramePr>
        <p:xfrm>
          <a:off x="3832560" y="1600201"/>
          <a:ext cx="1478880" cy="4114797"/>
        </p:xfrm>
        <a:graphic>
          <a:graphicData uri="http://schemas.openxmlformats.org/drawingml/2006/table">
            <a:tbl>
              <a:tblPr/>
              <a:tblGrid>
                <a:gridCol w="387903"/>
                <a:gridCol w="363659"/>
                <a:gridCol w="363659"/>
                <a:gridCol w="363659"/>
              </a:tblGrid>
              <a:tr h="190921">
                <a:tc>
                  <a:txBody>
                    <a:bodyPr/>
                    <a:lstStyle/>
                    <a:p>
                      <a:pPr algn="ctr" fontAlgn="ctr"/>
                      <a:r>
                        <a:rPr lang="es-MX" sz="900" b="1" i="0" u="none" strike="noStrike" dirty="0">
                          <a:solidFill>
                            <a:srgbClr val="000000"/>
                          </a:solidFill>
                          <a:effectLst/>
                          <a:latin typeface="Calibri"/>
                        </a:rPr>
                        <a:t>80%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s-MX" sz="900" b="1" i="0" u="none" strike="noStrike">
                          <a:solidFill>
                            <a:srgbClr val="000000"/>
                          </a:solidFill>
                          <a:effectLst/>
                          <a:latin typeface="Calibri"/>
                        </a:rPr>
                        <a:t>Objetivo JCI</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MX"/>
                    </a:p>
                  </a:txBody>
                  <a:tcPr/>
                </a:tc>
                <a:tc>
                  <a:txBody>
                    <a:bodyPr/>
                    <a:lstStyle/>
                    <a:p>
                      <a:pPr algn="ctr" fontAlgn="ctr"/>
                      <a:r>
                        <a:rPr lang="es-MX" sz="900" b="1" i="0" u="none" strike="noStrike">
                          <a:solidFill>
                            <a:srgbClr val="000000"/>
                          </a:solidFill>
                          <a:effectLst/>
                          <a:latin typeface="Calibri"/>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8195">
                <a:tc gridSpan="4">
                  <a:txBody>
                    <a:bodyPr/>
                    <a:lstStyle/>
                    <a:p>
                      <a:pPr algn="ctr" fontAlgn="ctr"/>
                      <a:r>
                        <a:rPr lang="es-MX" sz="1300" b="1" i="1" u="none" strike="noStrike">
                          <a:solidFill>
                            <a:srgbClr val="000000"/>
                          </a:solidFill>
                          <a:effectLst/>
                          <a:latin typeface="Arial"/>
                        </a:rPr>
                        <a:t>LAMINAS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2000124">
                <a:tc>
                  <a:txBody>
                    <a:bodyPr/>
                    <a:lstStyle/>
                    <a:p>
                      <a:pPr algn="ctr" fontAlgn="ctr"/>
                      <a:r>
                        <a:rPr lang="es-MX" sz="900" b="1" i="0" u="none" strike="noStrike">
                          <a:solidFill>
                            <a:srgbClr val="000000"/>
                          </a:solidFill>
                          <a:effectLst/>
                          <a:latin typeface="Arial"/>
                        </a:rPr>
                        <a:t>% Alcanzado</a:t>
                      </a:r>
                    </a:p>
                  </a:txBody>
                  <a:tcPr marL="0" marR="0" marT="0"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900" b="1" i="0" u="none" strike="noStrike">
                          <a:solidFill>
                            <a:srgbClr val="000000"/>
                          </a:solidFill>
                          <a:effectLst/>
                          <a:latin typeface="Arial"/>
                        </a:rPr>
                        <a:t>Total de Clientes</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900" b="1" i="0" u="none" strike="noStrike">
                          <a:solidFill>
                            <a:srgbClr val="000000"/>
                          </a:solidFill>
                          <a:effectLst/>
                          <a:latin typeface="Arial"/>
                        </a:rPr>
                        <a:t>Laminas o Posters 16-17</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900" b="1" i="0" u="none" strike="noStrike" dirty="0">
                          <a:solidFill>
                            <a:srgbClr val="000000"/>
                          </a:solidFill>
                          <a:effectLst/>
                          <a:latin typeface="Arial"/>
                        </a:rPr>
                        <a:t>#  POR CUBRIR</a:t>
                      </a:r>
                    </a:p>
                  </a:txBody>
                  <a:tcPr marL="0" marR="0" marT="0" marB="0" vert="vert27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43651">
                <a:tc>
                  <a:txBody>
                    <a:bodyPr/>
                    <a:lstStyle/>
                    <a:p>
                      <a:pPr algn="ctr" fontAlgn="ctr"/>
                      <a:r>
                        <a:rPr lang="es-MX" sz="1000" b="0" i="0" u="none" strike="noStrike">
                          <a:solidFill>
                            <a:srgbClr val="000000"/>
                          </a:solidFill>
                          <a:effectLst/>
                          <a:latin typeface="Arial"/>
                        </a:rPr>
                        <a:t>71%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73%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56%</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21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93%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78%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85%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1" i="0" u="none" strike="noStrike">
                          <a:solidFill>
                            <a:srgbClr val="000000"/>
                          </a:solidFill>
                          <a:effectLst/>
                          <a:latin typeface="Arial"/>
                        </a:rPr>
                        <a:t>73%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1000" b="1" i="0" u="none" strike="noStrike">
                          <a:solidFill>
                            <a:srgbClr val="000000"/>
                          </a:solidFill>
                          <a:effectLst/>
                          <a:latin typeface="Arial"/>
                        </a:rPr>
                        <a:t>191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1000" b="1" i="0" u="none" strike="noStrike">
                          <a:solidFill>
                            <a:srgbClr val="000000"/>
                          </a:solidFill>
                          <a:effectLst/>
                          <a:latin typeface="Arial"/>
                        </a:rPr>
                        <a:t>140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1000" b="1" i="0" u="none" strike="noStrike" dirty="0">
                          <a:solidFill>
                            <a:srgbClr val="000000"/>
                          </a:solidFill>
                          <a:effectLst/>
                          <a:latin typeface="Arial"/>
                        </a:rPr>
                        <a:t>51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004" y="1484784"/>
            <a:ext cx="962025" cy="4212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3096360" y="692696"/>
            <a:ext cx="2892138"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LÁMINAS</a:t>
            </a:r>
          </a:p>
        </p:txBody>
      </p:sp>
      <p:cxnSp>
        <p:nvCxnSpPr>
          <p:cNvPr id="5" name="4 Conector recto de flecha"/>
          <p:cNvCxnSpPr/>
          <p:nvPr/>
        </p:nvCxnSpPr>
        <p:spPr>
          <a:xfrm flipH="1" flipV="1">
            <a:off x="2123728" y="2139246"/>
            <a:ext cx="1584176" cy="1937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395536" y="1616026"/>
            <a:ext cx="2160240" cy="523220"/>
          </a:xfrm>
          <a:prstGeom prst="rect">
            <a:avLst/>
          </a:prstGeom>
          <a:noFill/>
          <a:ln>
            <a:solidFill>
              <a:srgbClr val="00B0F0"/>
            </a:solidFill>
          </a:ln>
        </p:spPr>
        <p:txBody>
          <a:bodyPr wrap="square" rtlCol="0">
            <a:spAutoFit/>
          </a:bodyPr>
          <a:lstStyle/>
          <a:p>
            <a:pPr algn="ctr"/>
            <a:r>
              <a:rPr lang="es-MX" sz="1400" dirty="0" smtClean="0"/>
              <a:t>Porcentaje real por ruta arrojado por el censo.</a:t>
            </a:r>
            <a:endParaRPr lang="es-MX" sz="1400" dirty="0"/>
          </a:p>
        </p:txBody>
      </p:sp>
      <p:cxnSp>
        <p:nvCxnSpPr>
          <p:cNvPr id="9" name="8 Conector recto de flecha"/>
          <p:cNvCxnSpPr/>
          <p:nvPr/>
        </p:nvCxnSpPr>
        <p:spPr>
          <a:xfrm flipH="1" flipV="1">
            <a:off x="2085002" y="3645024"/>
            <a:ext cx="1622902" cy="1937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522986" y="3107867"/>
            <a:ext cx="2160240" cy="523220"/>
          </a:xfrm>
          <a:prstGeom prst="rect">
            <a:avLst/>
          </a:prstGeom>
          <a:noFill/>
          <a:ln>
            <a:solidFill>
              <a:srgbClr val="00B0F0"/>
            </a:solidFill>
          </a:ln>
        </p:spPr>
        <p:txBody>
          <a:bodyPr wrap="square" rtlCol="0">
            <a:spAutoFit/>
          </a:bodyPr>
          <a:lstStyle/>
          <a:p>
            <a:pPr algn="ctr"/>
            <a:r>
              <a:rPr lang="es-MX" sz="1400" dirty="0" smtClean="0"/>
              <a:t>Porcentaje total de láminas en campo a nivel negocio.</a:t>
            </a:r>
            <a:endParaRPr lang="es-MX" sz="1400" dirty="0"/>
          </a:p>
        </p:txBody>
      </p:sp>
      <p:cxnSp>
        <p:nvCxnSpPr>
          <p:cNvPr id="11" name="10 Conector recto de flecha"/>
          <p:cNvCxnSpPr>
            <a:endCxn id="14" idx="1"/>
          </p:cNvCxnSpPr>
          <p:nvPr/>
        </p:nvCxnSpPr>
        <p:spPr>
          <a:xfrm flipV="1">
            <a:off x="4355976" y="3000438"/>
            <a:ext cx="1641816" cy="1073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5997792" y="2846549"/>
            <a:ext cx="2160240" cy="307777"/>
          </a:xfrm>
          <a:prstGeom prst="rect">
            <a:avLst/>
          </a:prstGeom>
          <a:noFill/>
          <a:ln>
            <a:solidFill>
              <a:srgbClr val="00B0F0"/>
            </a:solidFill>
          </a:ln>
        </p:spPr>
        <p:txBody>
          <a:bodyPr wrap="square" rtlCol="0">
            <a:spAutoFit/>
          </a:bodyPr>
          <a:lstStyle/>
          <a:p>
            <a:pPr algn="ctr"/>
            <a:r>
              <a:rPr lang="es-MX" sz="1400" dirty="0" smtClean="0"/>
              <a:t>Total de clientes por RUTA.</a:t>
            </a:r>
            <a:endParaRPr lang="es-MX" sz="1400" dirty="0"/>
          </a:p>
        </p:txBody>
      </p:sp>
      <p:cxnSp>
        <p:nvCxnSpPr>
          <p:cNvPr id="16" name="15 Conector recto de flecha"/>
          <p:cNvCxnSpPr>
            <a:endCxn id="19" idx="1"/>
          </p:cNvCxnSpPr>
          <p:nvPr/>
        </p:nvCxnSpPr>
        <p:spPr>
          <a:xfrm flipV="1">
            <a:off x="4369898" y="4478022"/>
            <a:ext cx="1656311" cy="1071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6026209" y="4216412"/>
            <a:ext cx="2160240" cy="523220"/>
          </a:xfrm>
          <a:prstGeom prst="rect">
            <a:avLst/>
          </a:prstGeom>
          <a:noFill/>
          <a:ln>
            <a:solidFill>
              <a:srgbClr val="00B0F0"/>
            </a:solidFill>
          </a:ln>
        </p:spPr>
        <p:txBody>
          <a:bodyPr wrap="square" rtlCol="0">
            <a:spAutoFit/>
          </a:bodyPr>
          <a:lstStyle/>
          <a:p>
            <a:pPr algn="ctr"/>
            <a:r>
              <a:rPr lang="es-MX" sz="1400" dirty="0" smtClean="0"/>
              <a:t>Son 189 clientes en total a evaluar nivel negocio.</a:t>
            </a:r>
            <a:endParaRPr lang="es-MX" sz="1400" dirty="0"/>
          </a:p>
        </p:txBody>
      </p:sp>
      <p:cxnSp>
        <p:nvCxnSpPr>
          <p:cNvPr id="20" name="19 Conector recto de flecha"/>
          <p:cNvCxnSpPr>
            <a:endCxn id="23" idx="1"/>
          </p:cNvCxnSpPr>
          <p:nvPr/>
        </p:nvCxnSpPr>
        <p:spPr>
          <a:xfrm flipV="1">
            <a:off x="4716016" y="3806912"/>
            <a:ext cx="1280616" cy="529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5996632" y="3437580"/>
            <a:ext cx="2160240" cy="738664"/>
          </a:xfrm>
          <a:prstGeom prst="rect">
            <a:avLst/>
          </a:prstGeom>
          <a:noFill/>
          <a:ln>
            <a:solidFill>
              <a:srgbClr val="00B0F0"/>
            </a:solidFill>
          </a:ln>
        </p:spPr>
        <p:txBody>
          <a:bodyPr wrap="square" rtlCol="0">
            <a:spAutoFit/>
          </a:bodyPr>
          <a:lstStyle/>
          <a:p>
            <a:pPr algn="ctr"/>
            <a:r>
              <a:rPr lang="es-MX" sz="1400" dirty="0" smtClean="0"/>
              <a:t>Número de láminas entregadas según el censo por RUTA</a:t>
            </a:r>
            <a:endParaRPr lang="es-MX" sz="1400" dirty="0"/>
          </a:p>
        </p:txBody>
      </p:sp>
      <p:cxnSp>
        <p:nvCxnSpPr>
          <p:cNvPr id="27" name="26 Conector recto de flecha"/>
          <p:cNvCxnSpPr/>
          <p:nvPr/>
        </p:nvCxnSpPr>
        <p:spPr>
          <a:xfrm flipV="1">
            <a:off x="4717750" y="5046888"/>
            <a:ext cx="1270748" cy="535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5997792" y="4879555"/>
            <a:ext cx="2160240" cy="523220"/>
          </a:xfrm>
          <a:prstGeom prst="rect">
            <a:avLst/>
          </a:prstGeom>
          <a:noFill/>
          <a:ln>
            <a:solidFill>
              <a:srgbClr val="00B0F0"/>
            </a:solidFill>
          </a:ln>
        </p:spPr>
        <p:txBody>
          <a:bodyPr wrap="square" rtlCol="0">
            <a:spAutoFit/>
          </a:bodyPr>
          <a:lstStyle/>
          <a:p>
            <a:pPr algn="ctr"/>
            <a:r>
              <a:rPr lang="es-MX" sz="1400" dirty="0" smtClean="0"/>
              <a:t>Total de negocios con láminas.</a:t>
            </a:r>
            <a:endParaRPr lang="es-MX" sz="1400" dirty="0"/>
          </a:p>
        </p:txBody>
      </p:sp>
      <p:sp>
        <p:nvSpPr>
          <p:cNvPr id="30" name="29 CuadroTexto"/>
          <p:cNvSpPr txBox="1"/>
          <p:nvPr/>
        </p:nvSpPr>
        <p:spPr>
          <a:xfrm>
            <a:off x="5996632" y="5549946"/>
            <a:ext cx="2160240" cy="523220"/>
          </a:xfrm>
          <a:prstGeom prst="rect">
            <a:avLst/>
          </a:prstGeom>
          <a:noFill/>
          <a:ln>
            <a:solidFill>
              <a:srgbClr val="00B0F0"/>
            </a:solidFill>
          </a:ln>
        </p:spPr>
        <p:txBody>
          <a:bodyPr wrap="square" rtlCol="0">
            <a:spAutoFit/>
          </a:bodyPr>
          <a:lstStyle/>
          <a:p>
            <a:pPr algn="ctr"/>
            <a:r>
              <a:rPr lang="es-MX" sz="1400" dirty="0" smtClean="0"/>
              <a:t>Total de negocios que faltan por cubrir.</a:t>
            </a:r>
            <a:endParaRPr lang="es-MX" sz="1400" dirty="0"/>
          </a:p>
        </p:txBody>
      </p:sp>
      <p:cxnSp>
        <p:nvCxnSpPr>
          <p:cNvPr id="31" name="30 Conector recto de flecha"/>
          <p:cNvCxnSpPr>
            <a:endCxn id="30" idx="1"/>
          </p:cNvCxnSpPr>
          <p:nvPr/>
        </p:nvCxnSpPr>
        <p:spPr>
          <a:xfrm>
            <a:off x="5176884" y="5582850"/>
            <a:ext cx="819748" cy="228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569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76607" y="692696"/>
            <a:ext cx="6931641"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TABLAS DE APLICACIÓN</a:t>
            </a:r>
            <a:endPar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934" y="1556792"/>
            <a:ext cx="962025" cy="4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1 Tabla"/>
          <p:cNvGraphicFramePr>
            <a:graphicFrameLocks noGrp="1"/>
          </p:cNvGraphicFramePr>
          <p:nvPr/>
        </p:nvGraphicFramePr>
        <p:xfrm>
          <a:off x="3814377" y="1600201"/>
          <a:ext cx="1515246" cy="4114797"/>
        </p:xfrm>
        <a:graphic>
          <a:graphicData uri="http://schemas.openxmlformats.org/drawingml/2006/table">
            <a:tbl>
              <a:tblPr/>
              <a:tblGrid>
                <a:gridCol w="424269"/>
                <a:gridCol w="363659"/>
                <a:gridCol w="363659"/>
                <a:gridCol w="363659"/>
              </a:tblGrid>
              <a:tr h="190921">
                <a:tc>
                  <a:txBody>
                    <a:bodyPr/>
                    <a:lstStyle/>
                    <a:p>
                      <a:pPr algn="ctr" fontAlgn="ctr"/>
                      <a:r>
                        <a:rPr lang="es-MX" sz="900" b="1" i="0" u="none" strike="noStrike">
                          <a:solidFill>
                            <a:srgbClr val="000000"/>
                          </a:solidFill>
                          <a:effectLst/>
                          <a:latin typeface="Calibri"/>
                        </a:rPr>
                        <a:t>90%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s-MX" sz="900" b="1" i="0" u="none" strike="noStrike">
                          <a:solidFill>
                            <a:srgbClr val="000000"/>
                          </a:solidFill>
                          <a:effectLst/>
                          <a:latin typeface="Calibri"/>
                        </a:rPr>
                        <a:t>Objetivo JCI</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MX"/>
                    </a:p>
                  </a:txBody>
                  <a:tcPr/>
                </a:tc>
                <a:tc>
                  <a:txBody>
                    <a:bodyPr/>
                    <a:lstStyle/>
                    <a:p>
                      <a:pPr algn="ctr" fontAlgn="ctr"/>
                      <a:r>
                        <a:rPr lang="es-MX" sz="900" b="1" i="0" u="none" strike="noStrike">
                          <a:solidFill>
                            <a:srgbClr val="000000"/>
                          </a:solidFill>
                          <a:effectLst/>
                          <a:latin typeface="Calibri"/>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8195">
                <a:tc gridSpan="4">
                  <a:txBody>
                    <a:bodyPr/>
                    <a:lstStyle/>
                    <a:p>
                      <a:pPr algn="ctr" fontAlgn="ctr"/>
                      <a:r>
                        <a:rPr lang="es-MX" sz="1300" b="1" i="1" u="none" strike="noStrike">
                          <a:solidFill>
                            <a:srgbClr val="000000"/>
                          </a:solidFill>
                          <a:effectLst/>
                          <a:latin typeface="Arial"/>
                        </a:rPr>
                        <a:t>TABLA APLICAC</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2000124">
                <a:tc>
                  <a:txBody>
                    <a:bodyPr/>
                    <a:lstStyle/>
                    <a:p>
                      <a:pPr algn="ctr" fontAlgn="ctr"/>
                      <a:r>
                        <a:rPr lang="es-MX" sz="900" b="1" i="0" u="none" strike="noStrike">
                          <a:solidFill>
                            <a:srgbClr val="000000"/>
                          </a:solidFill>
                          <a:effectLst/>
                          <a:latin typeface="Arial"/>
                        </a:rPr>
                        <a:t>% Alcanzado</a:t>
                      </a:r>
                    </a:p>
                  </a:txBody>
                  <a:tcPr marL="0" marR="0" marT="0"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900" b="1" i="0" u="none" strike="noStrike">
                          <a:solidFill>
                            <a:srgbClr val="000000"/>
                          </a:solidFill>
                          <a:effectLst/>
                          <a:latin typeface="Arial"/>
                        </a:rPr>
                        <a:t>Total de Clientes</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900" b="1" i="0" u="none" strike="noStrike">
                          <a:solidFill>
                            <a:srgbClr val="000000"/>
                          </a:solidFill>
                          <a:effectLst/>
                          <a:latin typeface="Arial"/>
                        </a:rPr>
                        <a:t>Tablas de Aplicación 16-17</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900" b="1" i="0" u="none" strike="noStrike">
                          <a:solidFill>
                            <a:srgbClr val="000000"/>
                          </a:solidFill>
                          <a:effectLst/>
                          <a:latin typeface="Arial"/>
                        </a:rPr>
                        <a:t>#  POR CUBRIR</a:t>
                      </a:r>
                    </a:p>
                  </a:txBody>
                  <a:tcPr marL="0" marR="0" marT="0" marB="0" vert="vert27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43651">
                <a:tc>
                  <a:txBody>
                    <a:bodyPr/>
                    <a:lstStyle/>
                    <a:p>
                      <a:pPr algn="ctr" fontAlgn="ctr"/>
                      <a:r>
                        <a:rPr lang="es-MX" sz="1000" b="0" i="0" u="none" strike="noStrike">
                          <a:solidFill>
                            <a:srgbClr val="000000"/>
                          </a:solidFill>
                          <a:effectLst/>
                          <a:latin typeface="Arial"/>
                        </a:rPr>
                        <a:t>89%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80%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52%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23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63%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89%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77%</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1" i="0" u="none" strike="noStrike">
                          <a:solidFill>
                            <a:srgbClr val="000000"/>
                          </a:solidFill>
                          <a:effectLst/>
                          <a:latin typeface="Arial"/>
                        </a:rPr>
                        <a:t>72%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1000" b="1" i="0" u="none" strike="noStrike">
                          <a:solidFill>
                            <a:srgbClr val="000000"/>
                          </a:solidFill>
                          <a:effectLst/>
                          <a:latin typeface="Arial"/>
                        </a:rPr>
                        <a:t>191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1000" b="1" i="0" u="none" strike="noStrike">
                          <a:solidFill>
                            <a:srgbClr val="000000"/>
                          </a:solidFill>
                          <a:effectLst/>
                          <a:latin typeface="Arial"/>
                        </a:rPr>
                        <a:t>138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1000" b="1" i="0" u="none" strike="noStrike" dirty="0">
                          <a:solidFill>
                            <a:srgbClr val="000000"/>
                          </a:solidFill>
                          <a:effectLst/>
                          <a:latin typeface="Arial"/>
                        </a:rPr>
                        <a:t>53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3295063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517035" y="692696"/>
            <a:ext cx="4050789"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EXHIBIDORES</a:t>
            </a:r>
            <a:endPar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934" y="1556792"/>
            <a:ext cx="962025" cy="4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1 Tabla"/>
          <p:cNvGraphicFramePr>
            <a:graphicFrameLocks noGrp="1"/>
          </p:cNvGraphicFramePr>
          <p:nvPr/>
        </p:nvGraphicFramePr>
        <p:xfrm>
          <a:off x="3851046" y="1600199"/>
          <a:ext cx="1441908" cy="4114803"/>
        </p:xfrm>
        <a:graphic>
          <a:graphicData uri="http://schemas.openxmlformats.org/drawingml/2006/table">
            <a:tbl>
              <a:tblPr/>
              <a:tblGrid>
                <a:gridCol w="369414"/>
                <a:gridCol w="357498"/>
                <a:gridCol w="357498"/>
                <a:gridCol w="357498"/>
              </a:tblGrid>
              <a:tr h="257398">
                <a:tc>
                  <a:txBody>
                    <a:bodyPr/>
                    <a:lstStyle/>
                    <a:p>
                      <a:pPr algn="ctr" fontAlgn="ctr"/>
                      <a:r>
                        <a:rPr lang="es-MX" sz="800" b="1" i="0" u="none" strike="noStrike">
                          <a:solidFill>
                            <a:srgbClr val="000000"/>
                          </a:solidFill>
                          <a:effectLst/>
                          <a:latin typeface="Calibri"/>
                        </a:rPr>
                        <a:t>75%</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800" b="1" i="0" u="none" strike="noStrike">
                          <a:solidFill>
                            <a:srgbClr val="000000"/>
                          </a:solidFill>
                          <a:effectLst/>
                          <a:latin typeface="Calibri"/>
                        </a:rPr>
                        <a:t>Objetivo JCI</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800" b="1" i="0" u="none" strike="noStrike">
                          <a:solidFill>
                            <a:srgbClr val="000000"/>
                          </a:solidFill>
                          <a:effectLst/>
                          <a:latin typeface="Calibri"/>
                        </a:rPr>
                        <a:t> </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800" b="1" i="0" u="none" strike="noStrike">
                          <a:solidFill>
                            <a:srgbClr val="000000"/>
                          </a:solidFill>
                          <a:effectLst/>
                          <a:latin typeface="Calibri"/>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4499">
                <a:tc gridSpan="4">
                  <a:txBody>
                    <a:bodyPr/>
                    <a:lstStyle/>
                    <a:p>
                      <a:pPr algn="ctr" fontAlgn="ctr"/>
                      <a:r>
                        <a:rPr lang="es-MX" sz="1300" b="1" i="1" u="none" strike="noStrike">
                          <a:solidFill>
                            <a:srgbClr val="000000"/>
                          </a:solidFill>
                          <a:effectLst/>
                          <a:latin typeface="Arial"/>
                        </a:rPr>
                        <a:t>EXHIBIDORES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1966238">
                <a:tc>
                  <a:txBody>
                    <a:bodyPr/>
                    <a:lstStyle/>
                    <a:p>
                      <a:pPr algn="ctr" fontAlgn="ctr"/>
                      <a:r>
                        <a:rPr lang="es-MX" sz="800" b="1" i="0" u="none" strike="noStrike">
                          <a:solidFill>
                            <a:srgbClr val="000000"/>
                          </a:solidFill>
                          <a:effectLst/>
                          <a:latin typeface="Arial"/>
                        </a:rPr>
                        <a:t>% Alcanzado</a:t>
                      </a:r>
                    </a:p>
                  </a:txBody>
                  <a:tcPr marL="0" marR="0" marT="0"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800" b="1" i="0" u="none" strike="noStrike">
                          <a:solidFill>
                            <a:srgbClr val="000000"/>
                          </a:solidFill>
                          <a:effectLst/>
                          <a:latin typeface="Arial"/>
                        </a:rPr>
                        <a:t>Total de Clientes</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800" b="1" i="0" u="none" strike="noStrike">
                          <a:solidFill>
                            <a:srgbClr val="000000"/>
                          </a:solidFill>
                          <a:effectLst/>
                          <a:latin typeface="Arial"/>
                        </a:rPr>
                        <a:t>Exhibidores 16-17</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800" b="1" i="0" u="none" strike="noStrike">
                          <a:solidFill>
                            <a:srgbClr val="000000"/>
                          </a:solidFill>
                          <a:effectLst/>
                          <a:latin typeface="Arial"/>
                        </a:rPr>
                        <a:t>#  POR CUBRIR</a:t>
                      </a:r>
                    </a:p>
                  </a:txBody>
                  <a:tcPr marL="0" marR="0" marT="0" marB="0" vert="vert27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39524">
                <a:tc>
                  <a:txBody>
                    <a:bodyPr/>
                    <a:lstStyle/>
                    <a:p>
                      <a:pPr algn="ctr" fontAlgn="ctr"/>
                      <a:r>
                        <a:rPr lang="es-MX" sz="900" b="0" i="0" u="none" strike="noStrike">
                          <a:solidFill>
                            <a:srgbClr val="000000"/>
                          </a:solidFill>
                          <a:effectLst/>
                          <a:latin typeface="Arial"/>
                        </a:rPr>
                        <a:t>84%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73%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73%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73%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89%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54%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1" i="0" u="none" strike="noStrike">
                          <a:solidFill>
                            <a:srgbClr val="000000"/>
                          </a:solidFill>
                          <a:effectLst/>
                          <a:latin typeface="Arial"/>
                        </a:rPr>
                        <a:t>73%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900" b="1" i="0" u="none" strike="noStrike">
                          <a:solidFill>
                            <a:srgbClr val="000000"/>
                          </a:solidFill>
                          <a:effectLst/>
                          <a:latin typeface="Arial"/>
                        </a:rPr>
                        <a:t>191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900" b="1" i="0" u="none" strike="noStrike">
                          <a:solidFill>
                            <a:srgbClr val="000000"/>
                          </a:solidFill>
                          <a:effectLst/>
                          <a:latin typeface="Arial"/>
                        </a:rPr>
                        <a:t>140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900" b="1" i="0" u="none" strike="noStrike" dirty="0">
                          <a:solidFill>
                            <a:srgbClr val="000000"/>
                          </a:solidFill>
                          <a:effectLst/>
                          <a:latin typeface="Arial"/>
                        </a:rPr>
                        <a:t>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4132755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887555" y="692696"/>
            <a:ext cx="7309758"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ANUNCIO DE BANQUETA</a:t>
            </a:r>
            <a:endPar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934" y="1556792"/>
            <a:ext cx="962025" cy="4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1 Tabla"/>
          <p:cNvGraphicFramePr>
            <a:graphicFrameLocks noGrp="1"/>
          </p:cNvGraphicFramePr>
          <p:nvPr/>
        </p:nvGraphicFramePr>
        <p:xfrm>
          <a:off x="3857004" y="1600199"/>
          <a:ext cx="1429992" cy="4114803"/>
        </p:xfrm>
        <a:graphic>
          <a:graphicData uri="http://schemas.openxmlformats.org/drawingml/2006/table">
            <a:tbl>
              <a:tblPr/>
              <a:tblGrid>
                <a:gridCol w="357498"/>
                <a:gridCol w="357498"/>
                <a:gridCol w="357498"/>
                <a:gridCol w="357498"/>
              </a:tblGrid>
              <a:tr h="257398">
                <a:tc>
                  <a:txBody>
                    <a:bodyPr/>
                    <a:lstStyle/>
                    <a:p>
                      <a:pPr algn="ctr" fontAlgn="ctr"/>
                      <a:r>
                        <a:rPr lang="es-MX" sz="800" b="1" i="0" u="none" strike="noStrike">
                          <a:solidFill>
                            <a:srgbClr val="000000"/>
                          </a:solidFill>
                          <a:effectLst/>
                          <a:latin typeface="Calibri"/>
                        </a:rPr>
                        <a:t>25%</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800" b="1" i="0" u="none" strike="noStrike">
                          <a:solidFill>
                            <a:srgbClr val="000000"/>
                          </a:solidFill>
                          <a:effectLst/>
                          <a:latin typeface="Calibri"/>
                        </a:rPr>
                        <a:t>Objetivo JCI</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800" b="1" i="0" u="none" strike="noStrike">
                          <a:solidFill>
                            <a:srgbClr val="BFBFBF"/>
                          </a:solidFill>
                          <a:effectLst/>
                          <a:latin typeface="Calibri"/>
                        </a:rPr>
                        <a:t> </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800" b="1" i="0" u="none" strike="noStrike">
                          <a:solidFill>
                            <a:srgbClr val="000000"/>
                          </a:solidFill>
                          <a:effectLst/>
                          <a:latin typeface="Calibri"/>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4499">
                <a:tc gridSpan="4">
                  <a:txBody>
                    <a:bodyPr/>
                    <a:lstStyle/>
                    <a:p>
                      <a:pPr algn="ctr" fontAlgn="ctr"/>
                      <a:r>
                        <a:rPr lang="es-MX" sz="1300" b="1" i="1" u="none" strike="noStrike">
                          <a:solidFill>
                            <a:srgbClr val="000000"/>
                          </a:solidFill>
                          <a:effectLst/>
                          <a:latin typeface="Arial"/>
                        </a:rPr>
                        <a:t>ANUNCIO BANQ</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1966238">
                <a:tc>
                  <a:txBody>
                    <a:bodyPr/>
                    <a:lstStyle/>
                    <a:p>
                      <a:pPr algn="ctr" fontAlgn="ctr"/>
                      <a:r>
                        <a:rPr lang="es-MX" sz="800" b="1" i="0" u="none" strike="noStrike">
                          <a:solidFill>
                            <a:srgbClr val="000000"/>
                          </a:solidFill>
                          <a:effectLst/>
                          <a:latin typeface="Arial"/>
                        </a:rPr>
                        <a:t>% Alcanzado</a:t>
                      </a:r>
                    </a:p>
                  </a:txBody>
                  <a:tcPr marL="0" marR="0" marT="0"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800" b="1" i="0" u="none" strike="noStrike">
                          <a:solidFill>
                            <a:srgbClr val="000000"/>
                          </a:solidFill>
                          <a:effectLst/>
                          <a:latin typeface="Arial"/>
                        </a:rPr>
                        <a:t>Total de Clientes</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800" b="1" i="0" u="none" strike="noStrike">
                          <a:solidFill>
                            <a:srgbClr val="000000"/>
                          </a:solidFill>
                          <a:effectLst/>
                          <a:latin typeface="Arial"/>
                        </a:rPr>
                        <a:t>Anuncios de Banqueta 16-17</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800" b="1" i="0" u="none" strike="noStrike">
                          <a:solidFill>
                            <a:srgbClr val="000000"/>
                          </a:solidFill>
                          <a:effectLst/>
                          <a:latin typeface="Arial"/>
                        </a:rPr>
                        <a:t>#  POR CUBRIR</a:t>
                      </a:r>
                    </a:p>
                  </a:txBody>
                  <a:tcPr marL="0" marR="0" marT="0" marB="0" vert="vert27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39524">
                <a:tc>
                  <a:txBody>
                    <a:bodyPr/>
                    <a:lstStyle/>
                    <a:p>
                      <a:pPr algn="ctr" fontAlgn="ctr"/>
                      <a:r>
                        <a:rPr lang="es-MX" sz="900" b="0" i="0" u="none" strike="noStrike">
                          <a:solidFill>
                            <a:srgbClr val="000000"/>
                          </a:solidFill>
                          <a:effectLst/>
                          <a:latin typeface="Arial"/>
                        </a:rPr>
                        <a:t>29%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27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23%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31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25%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36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13%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33%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31%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18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1" i="0" u="none" strike="noStrike">
                          <a:solidFill>
                            <a:srgbClr val="000000"/>
                          </a:solidFill>
                          <a:effectLst/>
                          <a:latin typeface="Arial"/>
                        </a:rPr>
                        <a:t>25%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900" b="1" i="0" u="none" strike="noStrike">
                          <a:solidFill>
                            <a:srgbClr val="000000"/>
                          </a:solidFill>
                          <a:effectLst/>
                          <a:latin typeface="Arial"/>
                        </a:rPr>
                        <a:t>191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900" b="1" i="0" u="none" strike="noStrike">
                          <a:solidFill>
                            <a:srgbClr val="000000"/>
                          </a:solidFill>
                          <a:effectLst/>
                          <a:latin typeface="Arial"/>
                        </a:rPr>
                        <a:t>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900" b="1" i="0" u="none" strike="noStrike" dirty="0">
                          <a:solidFill>
                            <a:srgbClr val="000000"/>
                          </a:solidFill>
                          <a:effectLst/>
                          <a:latin typeface="Arial"/>
                        </a:rPr>
                        <a:t>144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513080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909353" y="692696"/>
            <a:ext cx="3266152"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FACHADAS</a:t>
            </a:r>
            <a:endPar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934" y="1556792"/>
            <a:ext cx="962025" cy="4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1 Tabla"/>
          <p:cNvGraphicFramePr>
            <a:graphicFrameLocks noGrp="1"/>
          </p:cNvGraphicFramePr>
          <p:nvPr/>
        </p:nvGraphicFramePr>
        <p:xfrm>
          <a:off x="3857004" y="1600199"/>
          <a:ext cx="1429992" cy="4114803"/>
        </p:xfrm>
        <a:graphic>
          <a:graphicData uri="http://schemas.openxmlformats.org/drawingml/2006/table">
            <a:tbl>
              <a:tblPr/>
              <a:tblGrid>
                <a:gridCol w="357498"/>
                <a:gridCol w="357498"/>
                <a:gridCol w="357498"/>
                <a:gridCol w="357498"/>
              </a:tblGrid>
              <a:tr h="257398">
                <a:tc>
                  <a:txBody>
                    <a:bodyPr/>
                    <a:lstStyle/>
                    <a:p>
                      <a:pPr algn="ctr" fontAlgn="ctr"/>
                      <a:r>
                        <a:rPr lang="es-MX" sz="800" b="1" i="0" u="none" strike="noStrike">
                          <a:solidFill>
                            <a:srgbClr val="000000"/>
                          </a:solidFill>
                          <a:effectLst/>
                          <a:latin typeface="Calibri"/>
                        </a:rPr>
                        <a:t>30%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800" b="1" i="0" u="none" strike="noStrike">
                          <a:solidFill>
                            <a:srgbClr val="000000"/>
                          </a:solidFill>
                          <a:effectLst/>
                          <a:latin typeface="Calibri"/>
                        </a:rPr>
                        <a:t>Objetivo JCI</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800" b="1" i="0" u="none" strike="noStrike">
                          <a:solidFill>
                            <a:srgbClr val="000000"/>
                          </a:solidFill>
                          <a:effectLst/>
                          <a:latin typeface="Calibri"/>
                        </a:rPr>
                        <a:t> </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800" b="1" i="0" u="none" strike="noStrike">
                          <a:solidFill>
                            <a:srgbClr val="000000"/>
                          </a:solidFill>
                          <a:effectLst/>
                          <a:latin typeface="Calibri"/>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4499">
                <a:tc gridSpan="4">
                  <a:txBody>
                    <a:bodyPr/>
                    <a:lstStyle/>
                    <a:p>
                      <a:pPr algn="ctr" fontAlgn="ctr"/>
                      <a:r>
                        <a:rPr lang="es-MX" sz="1300" b="1" i="1" u="none" strike="noStrike">
                          <a:solidFill>
                            <a:srgbClr val="000000"/>
                          </a:solidFill>
                          <a:effectLst/>
                          <a:latin typeface="Arial"/>
                        </a:rPr>
                        <a:t>FACHADAS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1966238">
                <a:tc>
                  <a:txBody>
                    <a:bodyPr/>
                    <a:lstStyle/>
                    <a:p>
                      <a:pPr algn="ctr" fontAlgn="ctr"/>
                      <a:r>
                        <a:rPr lang="es-MX" sz="800" b="1" i="0" u="none" strike="noStrike">
                          <a:solidFill>
                            <a:srgbClr val="000000"/>
                          </a:solidFill>
                          <a:effectLst/>
                          <a:latin typeface="Arial"/>
                        </a:rPr>
                        <a:t>% Alcanzado</a:t>
                      </a:r>
                    </a:p>
                  </a:txBody>
                  <a:tcPr marL="0" marR="0" marT="0"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800" b="1" i="0" u="none" strike="noStrike">
                          <a:solidFill>
                            <a:srgbClr val="000000"/>
                          </a:solidFill>
                          <a:effectLst/>
                          <a:latin typeface="Arial"/>
                        </a:rPr>
                        <a:t>Total de Clientes</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800" b="1" i="0" u="none" strike="noStrike">
                          <a:solidFill>
                            <a:srgbClr val="000000"/>
                          </a:solidFill>
                          <a:effectLst/>
                          <a:latin typeface="Arial"/>
                        </a:rPr>
                        <a:t>Fachadas 16-17</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800" b="1" i="0" u="none" strike="noStrike">
                          <a:solidFill>
                            <a:srgbClr val="000000"/>
                          </a:solidFill>
                          <a:effectLst/>
                          <a:latin typeface="Arial"/>
                        </a:rPr>
                        <a:t>#  POR CUBRIR</a:t>
                      </a:r>
                    </a:p>
                  </a:txBody>
                  <a:tcPr marL="0" marR="0" marT="0" marB="0" vert="vert27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39524">
                <a:tc>
                  <a:txBody>
                    <a:bodyPr/>
                    <a:lstStyle/>
                    <a:p>
                      <a:pPr algn="ctr" fontAlgn="ctr"/>
                      <a:r>
                        <a:rPr lang="es-MX" sz="900" b="0" i="0" u="none" strike="noStrike">
                          <a:solidFill>
                            <a:srgbClr val="000000"/>
                          </a:solidFill>
                          <a:effectLst/>
                          <a:latin typeface="Arial"/>
                        </a:rPr>
                        <a:t>34%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25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20%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32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19%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39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23%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23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44%</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0" i="0" u="none" strike="noStrike">
                          <a:solidFill>
                            <a:srgbClr val="000000"/>
                          </a:solidFill>
                          <a:effectLst/>
                          <a:latin typeface="Arial"/>
                        </a:rPr>
                        <a:t>35%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17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524">
                <a:tc>
                  <a:txBody>
                    <a:bodyPr/>
                    <a:lstStyle/>
                    <a:p>
                      <a:pPr algn="ctr" fontAlgn="ctr"/>
                      <a:r>
                        <a:rPr lang="es-MX" sz="900" b="1" i="0" u="none" strike="noStrike">
                          <a:solidFill>
                            <a:srgbClr val="000000"/>
                          </a:solidFill>
                          <a:effectLst/>
                          <a:latin typeface="Arial"/>
                        </a:rPr>
                        <a:t>26%</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900" b="1" i="0" u="none" strike="noStrike">
                          <a:solidFill>
                            <a:srgbClr val="000000"/>
                          </a:solidFill>
                          <a:effectLst/>
                          <a:latin typeface="Arial"/>
                        </a:rPr>
                        <a:t>191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900" b="1" i="0" u="none" strike="noStrike">
                          <a:solidFill>
                            <a:srgbClr val="000000"/>
                          </a:solidFill>
                          <a:effectLst/>
                          <a:latin typeface="Arial"/>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900" b="1" i="0" u="none" strike="noStrike" dirty="0">
                          <a:solidFill>
                            <a:srgbClr val="000000"/>
                          </a:solidFill>
                          <a:effectLst/>
                          <a:latin typeface="Arial"/>
                        </a:rPr>
                        <a:t>141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2319308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349538" y="692696"/>
            <a:ext cx="6385787"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ANUNCIO LUMINOSO</a:t>
            </a:r>
            <a:endPar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934" y="1556792"/>
            <a:ext cx="962025" cy="4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1 Tabla"/>
          <p:cNvGraphicFramePr>
            <a:graphicFrameLocks noGrp="1"/>
          </p:cNvGraphicFramePr>
          <p:nvPr/>
        </p:nvGraphicFramePr>
        <p:xfrm>
          <a:off x="3887910" y="1593626"/>
          <a:ext cx="1368180" cy="4127949"/>
        </p:xfrm>
        <a:graphic>
          <a:graphicData uri="http://schemas.openxmlformats.org/drawingml/2006/table">
            <a:tbl>
              <a:tblPr/>
              <a:tblGrid>
                <a:gridCol w="342045"/>
                <a:gridCol w="342045"/>
                <a:gridCol w="342045"/>
                <a:gridCol w="342045"/>
              </a:tblGrid>
              <a:tr h="246272">
                <a:tc>
                  <a:txBody>
                    <a:bodyPr/>
                    <a:lstStyle/>
                    <a:p>
                      <a:pPr algn="ctr" fontAlgn="ctr"/>
                      <a:r>
                        <a:rPr lang="es-MX" sz="800" b="1" i="0" u="none" strike="noStrike">
                          <a:solidFill>
                            <a:srgbClr val="000000"/>
                          </a:solidFill>
                          <a:effectLst/>
                          <a:latin typeface="Calibri"/>
                        </a:rPr>
                        <a:t>10%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800" b="1" i="0" u="none" strike="noStrike">
                          <a:solidFill>
                            <a:srgbClr val="000000"/>
                          </a:solidFill>
                          <a:effectLst/>
                          <a:latin typeface="Calibri"/>
                        </a:rPr>
                        <a:t>Objetivo JCI</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MX" sz="800" b="1" i="0" u="none" strike="noStrike">
                          <a:solidFill>
                            <a:srgbClr val="000000"/>
                          </a:solidFill>
                          <a:effectLst/>
                          <a:latin typeface="Calibri"/>
                        </a:rPr>
                        <a:t> </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800" b="1" i="0" u="none" strike="noStrike">
                          <a:solidFill>
                            <a:srgbClr val="000000"/>
                          </a:solidFill>
                          <a:effectLst/>
                          <a:latin typeface="Calibri"/>
                        </a:rPr>
                        <a:t> </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3090">
                <a:tc gridSpan="4">
                  <a:txBody>
                    <a:bodyPr/>
                    <a:lstStyle/>
                    <a:p>
                      <a:pPr algn="ctr" fontAlgn="ctr"/>
                      <a:r>
                        <a:rPr lang="es-MX" sz="1300" b="1" i="1" u="none" strike="noStrike">
                          <a:solidFill>
                            <a:srgbClr val="000000"/>
                          </a:solidFill>
                          <a:effectLst/>
                          <a:latin typeface="Arial"/>
                        </a:rPr>
                        <a:t>ANUNCIO LUMINO</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1881247">
                <a:tc>
                  <a:txBody>
                    <a:bodyPr/>
                    <a:lstStyle/>
                    <a:p>
                      <a:pPr algn="ctr" fontAlgn="ctr"/>
                      <a:r>
                        <a:rPr lang="es-MX" sz="800" b="1" i="0" u="none" strike="noStrike">
                          <a:solidFill>
                            <a:srgbClr val="000000"/>
                          </a:solidFill>
                          <a:effectLst/>
                          <a:latin typeface="Arial"/>
                        </a:rPr>
                        <a:t>% Alcanzado</a:t>
                      </a:r>
                    </a:p>
                  </a:txBody>
                  <a:tcPr marL="0" marR="0" marT="0"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800" b="1" i="0" u="none" strike="noStrike">
                          <a:solidFill>
                            <a:srgbClr val="000000"/>
                          </a:solidFill>
                          <a:effectLst/>
                          <a:latin typeface="Arial"/>
                        </a:rPr>
                        <a:t>Total de Clientes</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800" b="1" i="0" u="none" strike="noStrike">
                          <a:solidFill>
                            <a:srgbClr val="000000"/>
                          </a:solidFill>
                          <a:effectLst/>
                          <a:latin typeface="Arial"/>
                        </a:rPr>
                        <a:t>Anuncios Luminosos 16-17</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800" b="1" i="0" u="none" strike="noStrike">
                          <a:solidFill>
                            <a:srgbClr val="000000"/>
                          </a:solidFill>
                          <a:effectLst/>
                          <a:latin typeface="Arial"/>
                        </a:rPr>
                        <a:t>#  POR CUBRIR</a:t>
                      </a:r>
                    </a:p>
                  </a:txBody>
                  <a:tcPr marL="0" marR="0" marT="0" marB="0" vert="vert27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29170">
                <a:tc>
                  <a:txBody>
                    <a:bodyPr/>
                    <a:lstStyle/>
                    <a:p>
                      <a:pPr algn="ctr" fontAlgn="ctr"/>
                      <a:r>
                        <a:rPr lang="es-MX" sz="900" b="0" i="0" u="none" strike="noStrike">
                          <a:solidFill>
                            <a:srgbClr val="000000"/>
                          </a:solidFill>
                          <a:effectLst/>
                          <a:latin typeface="Arial"/>
                        </a:rPr>
                        <a:t>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36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9170">
                <a:tc>
                  <a:txBody>
                    <a:bodyPr/>
                    <a:lstStyle/>
                    <a:p>
                      <a:pPr algn="ctr" fontAlgn="ctr"/>
                      <a:r>
                        <a:rPr lang="es-MX" sz="900" b="0" i="0" u="none" strike="noStrike">
                          <a:solidFill>
                            <a:srgbClr val="000000"/>
                          </a:solidFill>
                          <a:effectLst/>
                          <a:latin typeface="Arial"/>
                        </a:rPr>
                        <a:t>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39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9170">
                <a:tc>
                  <a:txBody>
                    <a:bodyPr/>
                    <a:lstStyle/>
                    <a:p>
                      <a:pPr algn="ctr" fontAlgn="ctr"/>
                      <a:r>
                        <a:rPr lang="es-MX" sz="900" b="0" i="0" u="none" strike="noStrike">
                          <a:solidFill>
                            <a:srgbClr val="000000"/>
                          </a:solidFill>
                          <a:effectLst/>
                          <a:latin typeface="Arial"/>
                        </a:rPr>
                        <a:t>15%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41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9170">
                <a:tc>
                  <a:txBody>
                    <a:bodyPr/>
                    <a:lstStyle/>
                    <a:p>
                      <a:pPr algn="ctr" fontAlgn="ctr"/>
                      <a:r>
                        <a:rPr lang="es-MX" sz="900" b="0" i="0" u="none" strike="noStrike">
                          <a:solidFill>
                            <a:srgbClr val="000000"/>
                          </a:solidFill>
                          <a:effectLst/>
                          <a:latin typeface="Arial"/>
                        </a:rPr>
                        <a:t>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29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9170">
                <a:tc>
                  <a:txBody>
                    <a:bodyPr/>
                    <a:lstStyle/>
                    <a:p>
                      <a:pPr algn="ctr" fontAlgn="ctr"/>
                      <a:r>
                        <a:rPr lang="es-MX" sz="900" b="0" i="0" u="none" strike="noStrike">
                          <a:solidFill>
                            <a:srgbClr val="000000"/>
                          </a:solidFill>
                          <a:effectLst/>
                          <a:latin typeface="Arial"/>
                        </a:rPr>
                        <a:t>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9170">
                <a:tc>
                  <a:txBody>
                    <a:bodyPr/>
                    <a:lstStyle/>
                    <a:p>
                      <a:pPr algn="ctr" fontAlgn="ctr"/>
                      <a:r>
                        <a:rPr lang="es-MX" sz="900" b="0" i="0" u="none" strike="noStrike">
                          <a:solidFill>
                            <a:srgbClr val="000000"/>
                          </a:solidFill>
                          <a:effectLst/>
                          <a:latin typeface="Arial"/>
                        </a:rPr>
                        <a:t>15%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1"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900" b="0" i="0" u="none" strike="noStrike">
                          <a:solidFill>
                            <a:srgbClr val="000000"/>
                          </a:solidFill>
                          <a:effectLst/>
                          <a:latin typeface="Arial"/>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900" b="0" i="0" u="none" strike="noStrike">
                          <a:solidFill>
                            <a:srgbClr val="000000"/>
                          </a:solidFill>
                          <a:effectLst/>
                          <a:latin typeface="Arial"/>
                        </a:rPr>
                        <a:t>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9170">
                <a:tc>
                  <a:txBody>
                    <a:bodyPr/>
                    <a:lstStyle/>
                    <a:p>
                      <a:pPr algn="ctr" fontAlgn="ctr"/>
                      <a:r>
                        <a:rPr lang="es-MX" sz="900" b="1" i="0" u="none" strike="noStrike">
                          <a:solidFill>
                            <a:srgbClr val="000000"/>
                          </a:solidFill>
                          <a:effectLst/>
                          <a:latin typeface="Arial"/>
                        </a:rPr>
                        <a:t>8%</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900" b="1" i="0" u="none" strike="noStrike">
                          <a:solidFill>
                            <a:srgbClr val="000000"/>
                          </a:solidFill>
                          <a:effectLst/>
                          <a:latin typeface="Arial"/>
                        </a:rPr>
                        <a:t>191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900" b="1" i="0" u="none" strike="noStrike">
                          <a:solidFill>
                            <a:srgbClr val="000000"/>
                          </a:solidFill>
                          <a:effectLst/>
                          <a:latin typeface="Arial"/>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900" b="1" i="0" u="none" strike="noStrike" dirty="0">
                          <a:solidFill>
                            <a:srgbClr val="000000"/>
                          </a:solidFill>
                          <a:effectLst/>
                          <a:latin typeface="Arial"/>
                        </a:rPr>
                        <a:t>176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408964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772666" y="692696"/>
            <a:ext cx="5539530" cy="923330"/>
          </a:xfrm>
          <a:prstGeom prst="rect">
            <a:avLst/>
          </a:prstGeom>
          <a:noFill/>
        </p:spPr>
        <p:txBody>
          <a:bodyPr wrap="none" lIns="91440" tIns="45720" rIns="91440" bIns="45720">
            <a:spAutoFit/>
          </a:bodyPr>
          <a:lstStyle/>
          <a:p>
            <a:pPr algn="ctr"/>
            <a:r>
              <a:rPr lang="es-E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LISTAS DE PRECIOS</a:t>
            </a:r>
            <a:endParaRPr lang="es-E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934" y="1556792"/>
            <a:ext cx="962025" cy="41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1 Tabla"/>
          <p:cNvGraphicFramePr>
            <a:graphicFrameLocks noGrp="1"/>
          </p:cNvGraphicFramePr>
          <p:nvPr/>
        </p:nvGraphicFramePr>
        <p:xfrm>
          <a:off x="3838621" y="1600201"/>
          <a:ext cx="1466758" cy="4114797"/>
        </p:xfrm>
        <a:graphic>
          <a:graphicData uri="http://schemas.openxmlformats.org/drawingml/2006/table">
            <a:tbl>
              <a:tblPr/>
              <a:tblGrid>
                <a:gridCol w="375781"/>
                <a:gridCol w="363659"/>
                <a:gridCol w="363659"/>
                <a:gridCol w="363659"/>
              </a:tblGrid>
              <a:tr h="190921">
                <a:tc>
                  <a:txBody>
                    <a:bodyPr/>
                    <a:lstStyle/>
                    <a:p>
                      <a:pPr algn="ctr" fontAlgn="ctr"/>
                      <a:r>
                        <a:rPr lang="es-MX" sz="900" b="0" i="0" u="none" strike="noStrike">
                          <a:solidFill>
                            <a:srgbClr val="000000"/>
                          </a:solidFill>
                          <a:effectLst/>
                          <a:latin typeface="Calibri"/>
                        </a:rPr>
                        <a:t>100%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s-MX" sz="900" b="1" i="0" u="none" strike="noStrike">
                          <a:solidFill>
                            <a:srgbClr val="000000"/>
                          </a:solidFill>
                          <a:effectLst/>
                          <a:latin typeface="Calibri"/>
                        </a:rPr>
                        <a:t>Objetivo JCI</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MX"/>
                    </a:p>
                  </a:txBody>
                  <a:tcPr/>
                </a:tc>
                <a:tc>
                  <a:txBody>
                    <a:bodyPr/>
                    <a:lstStyle/>
                    <a:p>
                      <a:pPr algn="l" fontAlgn="b"/>
                      <a:r>
                        <a:rPr lang="es-MX" sz="900" b="0" i="0" u="none" strike="noStrike">
                          <a:solidFill>
                            <a:srgbClr val="000000"/>
                          </a:solidFill>
                          <a:effectLst/>
                          <a:latin typeface="Calibri"/>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8195">
                <a:tc gridSpan="4">
                  <a:txBody>
                    <a:bodyPr/>
                    <a:lstStyle/>
                    <a:p>
                      <a:pPr algn="ctr" fontAlgn="ctr"/>
                      <a:r>
                        <a:rPr lang="es-MX" sz="1300" b="1" i="1" u="none" strike="noStrike">
                          <a:solidFill>
                            <a:srgbClr val="000000"/>
                          </a:solidFill>
                          <a:effectLst/>
                          <a:latin typeface="Arial"/>
                        </a:rPr>
                        <a:t>LISTAS PRECIOS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s-MX"/>
                    </a:p>
                  </a:txBody>
                  <a:tcPr/>
                </a:tc>
                <a:tc hMerge="1">
                  <a:txBody>
                    <a:bodyPr/>
                    <a:lstStyle/>
                    <a:p>
                      <a:endParaRPr lang="es-MX"/>
                    </a:p>
                  </a:txBody>
                  <a:tcPr/>
                </a:tc>
                <a:tc hMerge="1">
                  <a:txBody>
                    <a:bodyPr/>
                    <a:lstStyle/>
                    <a:p>
                      <a:endParaRPr lang="es-MX"/>
                    </a:p>
                  </a:txBody>
                  <a:tcPr/>
                </a:tc>
              </a:tr>
              <a:tr h="2000124">
                <a:tc>
                  <a:txBody>
                    <a:bodyPr/>
                    <a:lstStyle/>
                    <a:p>
                      <a:pPr algn="ctr" fontAlgn="ctr"/>
                      <a:r>
                        <a:rPr lang="es-MX" sz="900" b="1" i="0" u="none" strike="noStrike">
                          <a:solidFill>
                            <a:srgbClr val="000000"/>
                          </a:solidFill>
                          <a:effectLst/>
                          <a:latin typeface="Arial"/>
                        </a:rPr>
                        <a:t>% Alcanzado</a:t>
                      </a:r>
                    </a:p>
                  </a:txBody>
                  <a:tcPr marL="0" marR="0" marT="0"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900" b="1" i="0" u="none" strike="noStrike">
                          <a:solidFill>
                            <a:srgbClr val="000000"/>
                          </a:solidFill>
                          <a:effectLst/>
                          <a:latin typeface="Arial"/>
                        </a:rPr>
                        <a:t>Total de Clientes</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900" b="1" i="0" u="none" strike="noStrike">
                          <a:solidFill>
                            <a:srgbClr val="000000"/>
                          </a:solidFill>
                          <a:effectLst/>
                          <a:latin typeface="Arial"/>
                        </a:rPr>
                        <a:t>Lista de Precios 16-17</a:t>
                      </a:r>
                    </a:p>
                  </a:txBody>
                  <a:tcPr marL="0" marR="0"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900" b="1" i="0" u="none" strike="noStrike">
                          <a:solidFill>
                            <a:srgbClr val="000000"/>
                          </a:solidFill>
                          <a:effectLst/>
                          <a:latin typeface="Arial"/>
                        </a:rPr>
                        <a:t>#  POR CUBRIR</a:t>
                      </a:r>
                    </a:p>
                  </a:txBody>
                  <a:tcPr marL="0" marR="0" marT="0" marB="0" vert="vert27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43651">
                <a:tc>
                  <a:txBody>
                    <a:bodyPr/>
                    <a:lstStyle/>
                    <a:p>
                      <a:pPr algn="ctr" fontAlgn="ctr"/>
                      <a:r>
                        <a:rPr lang="es-MX" sz="1000" b="0" i="0" u="none" strike="noStrike">
                          <a:solidFill>
                            <a:srgbClr val="000000"/>
                          </a:solidFill>
                          <a:effectLst/>
                          <a:latin typeface="Arial"/>
                        </a:rPr>
                        <a:t>87%</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93%</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75%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12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77%</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89%</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0" i="0" u="none" strike="noStrike">
                          <a:solidFill>
                            <a:srgbClr val="000000"/>
                          </a:solidFill>
                          <a:effectLst/>
                          <a:latin typeface="Arial"/>
                        </a:rPr>
                        <a:t>100%</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1"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Arial"/>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0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3651">
                <a:tc>
                  <a:txBody>
                    <a:bodyPr/>
                    <a:lstStyle/>
                    <a:p>
                      <a:pPr algn="ctr" fontAlgn="ctr"/>
                      <a:r>
                        <a:rPr lang="es-MX" sz="1000" b="1" i="0" u="none" strike="noStrike">
                          <a:solidFill>
                            <a:srgbClr val="000000"/>
                          </a:solidFill>
                          <a:effectLst/>
                          <a:latin typeface="Arial"/>
                        </a:rPr>
                        <a:t>85%</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s-MX" sz="1000" b="1" i="0" u="none" strike="noStrike">
                          <a:solidFill>
                            <a:srgbClr val="000000"/>
                          </a:solidFill>
                          <a:effectLst/>
                          <a:latin typeface="Arial"/>
                        </a:rPr>
                        <a:t>191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ctr"/>
                      <a:r>
                        <a:rPr lang="es-MX" sz="1000" b="1" i="0" u="none" strike="noStrike">
                          <a:solidFill>
                            <a:srgbClr val="000000"/>
                          </a:solidFill>
                          <a:effectLst/>
                          <a:latin typeface="Arial"/>
                        </a:rPr>
                        <a:t>163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s-MX" sz="1000" b="1" i="0" u="none" strike="noStrike" dirty="0">
                          <a:solidFill>
                            <a:srgbClr val="000000"/>
                          </a:solidFill>
                          <a:effectLst/>
                          <a:latin typeface="Arial"/>
                        </a:rPr>
                        <a:t>28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1248353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5315</TotalTime>
  <Words>666</Words>
  <Application>Microsoft Office PowerPoint</Application>
  <PresentationFormat>Presentación en pantalla (4:3)</PresentationFormat>
  <Paragraphs>394</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Act. 60 Definir objetivos de comercialización y documentarlos en Scorecard    Objetivo: Identificar el desempeño mínimo esperado en la comercialización de las marcas en sus clientes de mayoreo, que nos permita identificar áreas de oportunidad para la mejora de la rentabilidad del negocio.  Descripción: Una vez definidos los objetivos de comercialización a nivel negocio, unidad de negocio y vendedor, darlos de alta en el Scorecard. Anexar scorecard donde se pueda identificar los objetivos de cada mes del año a nivel negocio, unidad de negocio y vendedor.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su Atención!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pmonk</dc:creator>
  <cp:lastModifiedBy>Centro Servicio</cp:lastModifiedBy>
  <cp:revision>199</cp:revision>
  <dcterms:created xsi:type="dcterms:W3CDTF">2013-02-07T01:20:31Z</dcterms:created>
  <dcterms:modified xsi:type="dcterms:W3CDTF">2017-09-01T23:21:43Z</dcterms:modified>
</cp:coreProperties>
</file>