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8" r:id="rId5"/>
    <p:sldId id="269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116" y="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03A-6F9A-4BD0-96F9-2B3D475B4B0C}" type="datetimeFigureOut">
              <a:rPr lang="es-MX" smtClean="0"/>
              <a:pPr/>
              <a:t>22/09/2017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9262-809D-49B3-AAEC-3325DFC6FC4D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03A-6F9A-4BD0-96F9-2B3D475B4B0C}" type="datetimeFigureOut">
              <a:rPr lang="es-MX" smtClean="0"/>
              <a:pPr/>
              <a:t>22/09/2017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9262-809D-49B3-AAEC-3325DFC6FC4D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03A-6F9A-4BD0-96F9-2B3D475B4B0C}" type="datetimeFigureOut">
              <a:rPr lang="es-MX" smtClean="0"/>
              <a:pPr/>
              <a:t>22/09/2017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9262-809D-49B3-AAEC-3325DFC6FC4D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03A-6F9A-4BD0-96F9-2B3D475B4B0C}" type="datetimeFigureOut">
              <a:rPr lang="es-MX" smtClean="0"/>
              <a:pPr/>
              <a:t>22/09/2017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9262-809D-49B3-AAEC-3325DFC6FC4D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03A-6F9A-4BD0-96F9-2B3D475B4B0C}" type="datetimeFigureOut">
              <a:rPr lang="es-MX" smtClean="0"/>
              <a:pPr/>
              <a:t>22/09/2017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9262-809D-49B3-AAEC-3325DFC6FC4D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03A-6F9A-4BD0-96F9-2B3D475B4B0C}" type="datetimeFigureOut">
              <a:rPr lang="es-MX" smtClean="0"/>
              <a:pPr/>
              <a:t>22/09/2017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9262-809D-49B3-AAEC-3325DFC6FC4D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03A-6F9A-4BD0-96F9-2B3D475B4B0C}" type="datetimeFigureOut">
              <a:rPr lang="es-MX" smtClean="0"/>
              <a:pPr/>
              <a:t>22/09/2017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9262-809D-49B3-AAEC-3325DFC6FC4D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03A-6F9A-4BD0-96F9-2B3D475B4B0C}" type="datetimeFigureOut">
              <a:rPr lang="es-MX" smtClean="0"/>
              <a:pPr/>
              <a:t>22/09/2017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9262-809D-49B3-AAEC-3325DFC6FC4D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03A-6F9A-4BD0-96F9-2B3D475B4B0C}" type="datetimeFigureOut">
              <a:rPr lang="es-MX" smtClean="0"/>
              <a:pPr/>
              <a:t>22/09/2017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9262-809D-49B3-AAEC-3325DFC6FC4D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03A-6F9A-4BD0-96F9-2B3D475B4B0C}" type="datetimeFigureOut">
              <a:rPr lang="es-MX" smtClean="0"/>
              <a:pPr/>
              <a:t>22/09/2017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9262-809D-49B3-AAEC-3325DFC6FC4D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03A-6F9A-4BD0-96F9-2B3D475B4B0C}" type="datetimeFigureOut">
              <a:rPr lang="es-MX" smtClean="0"/>
              <a:pPr/>
              <a:t>22/09/2017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9262-809D-49B3-AAEC-3325DFC6FC4D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8003A-6F9A-4BD0-96F9-2B3D475B4B0C}" type="datetimeFigureOut">
              <a:rPr lang="es-MX" smtClean="0"/>
              <a:pPr/>
              <a:t>22/09/2017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69262-809D-49B3-AAEC-3325DFC6FC4D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19 Grupo"/>
          <p:cNvGrpSpPr/>
          <p:nvPr/>
        </p:nvGrpSpPr>
        <p:grpSpPr>
          <a:xfrm>
            <a:off x="0" y="4984876"/>
            <a:ext cx="9003320" cy="1873124"/>
            <a:chOff x="70340" y="5084268"/>
            <a:chExt cx="9003320" cy="1873124"/>
          </a:xfrm>
        </p:grpSpPr>
        <p:pic>
          <p:nvPicPr>
            <p:cNvPr id="21" name="20 Imagen" descr="Camino LTH.jpg"/>
            <p:cNvPicPr>
              <a:picLocks noChangeAspect="1"/>
            </p:cNvPicPr>
            <p:nvPr/>
          </p:nvPicPr>
          <p:blipFill>
            <a:blip r:embed="rId2" cstate="print"/>
            <a:srcRect r="65672"/>
            <a:stretch>
              <a:fillRect/>
            </a:stretch>
          </p:blipFill>
          <p:spPr>
            <a:xfrm>
              <a:off x="70340" y="5085184"/>
              <a:ext cx="4644008" cy="187220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2" name="21 Imagen" descr="Camino LTH.jpg"/>
            <p:cNvPicPr>
              <a:picLocks noChangeAspect="1"/>
            </p:cNvPicPr>
            <p:nvPr/>
          </p:nvPicPr>
          <p:blipFill>
            <a:blip r:embed="rId2" cstate="print"/>
            <a:srcRect r="65672"/>
            <a:stretch>
              <a:fillRect/>
            </a:stretch>
          </p:blipFill>
          <p:spPr>
            <a:xfrm>
              <a:off x="4429652" y="5084268"/>
              <a:ext cx="4644008" cy="187220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4" name="3 Imagen" descr="LOGO CAMS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07485"/>
            <a:ext cx="894538" cy="1089267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 b="4565"/>
          <a:stretch>
            <a:fillRect/>
          </a:stretch>
        </p:blipFill>
        <p:spPr bwMode="auto">
          <a:xfrm>
            <a:off x="1006971" y="44624"/>
            <a:ext cx="1548805" cy="8053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9 Conector recto"/>
          <p:cNvCxnSpPr/>
          <p:nvPr/>
        </p:nvCxnSpPr>
        <p:spPr>
          <a:xfrm>
            <a:off x="2555776" y="476672"/>
            <a:ext cx="6516216" cy="0"/>
          </a:xfrm>
          <a:prstGeom prst="line">
            <a:avLst/>
          </a:prstGeom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2555776" y="620688"/>
            <a:ext cx="6516216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2819282" y="107340"/>
            <a:ext cx="609282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</a:t>
            </a:r>
            <a:r>
              <a:rPr lang="es-ES" sz="16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omercializadora</a:t>
            </a:r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s-ES" sz="16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</a:t>
            </a:r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a</a:t>
            </a:r>
            <a:r>
              <a:rPr lang="es-ES" sz="16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cumuladores</a:t>
            </a:r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y m</a:t>
            </a:r>
            <a:r>
              <a:rPr lang="es-ES" sz="16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etales</a:t>
            </a:r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s.a. de c.v.</a:t>
            </a:r>
            <a:endParaRPr lang="es-ES" b="1" i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45302" y="1147391"/>
            <a:ext cx="88191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/>
            <a:r>
              <a:rPr lang="es-ES" sz="4400" b="1" i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Actividad plan de desarrollo EDCII</a:t>
            </a:r>
            <a:endParaRPr lang="es-ES" sz="4400" b="1" i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-36512" y="2060848"/>
            <a:ext cx="2448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28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Descripción:</a:t>
            </a:r>
            <a:endParaRPr lang="es-ES" sz="2800" b="1" i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467544" y="2719652"/>
            <a:ext cx="835292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MX" sz="2000" b="1" i="1" dirty="0"/>
              <a:t>" Definir objetivos de cartera vencida y documentarlos en Scorecard."</a:t>
            </a:r>
            <a:endParaRPr lang="es-MX" sz="2000" i="1" dirty="0"/>
          </a:p>
        </p:txBody>
      </p:sp>
      <p:sp>
        <p:nvSpPr>
          <p:cNvPr id="16" name="15 Rectángulo"/>
          <p:cNvSpPr/>
          <p:nvPr/>
        </p:nvSpPr>
        <p:spPr>
          <a:xfrm>
            <a:off x="-36512" y="3769876"/>
            <a:ext cx="2448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28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Código:</a:t>
            </a:r>
            <a:endParaRPr lang="es-ES" sz="2800" b="1" i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39552" y="4263479"/>
            <a:ext cx="83529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MX" sz="2400" b="1" i="1" dirty="0" smtClean="0"/>
              <a:t>Act-058</a:t>
            </a:r>
            <a:endParaRPr lang="es-MX" sz="2400" i="1" dirty="0"/>
          </a:p>
        </p:txBody>
      </p:sp>
      <p:sp>
        <p:nvSpPr>
          <p:cNvPr id="18" name="17 Rectángulo"/>
          <p:cNvSpPr/>
          <p:nvPr/>
        </p:nvSpPr>
        <p:spPr>
          <a:xfrm>
            <a:off x="-36512" y="4705980"/>
            <a:ext cx="2664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28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Responsable:</a:t>
            </a:r>
            <a:endParaRPr lang="es-ES" sz="2800" b="1" i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39552" y="5301208"/>
            <a:ext cx="83529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MX" sz="2400" b="1" i="1" dirty="0" smtClean="0"/>
              <a:t>Jose </a:t>
            </a:r>
            <a:r>
              <a:rPr lang="es-MX" sz="2400" b="1" i="1" dirty="0"/>
              <a:t>M</a:t>
            </a:r>
            <a:r>
              <a:rPr lang="es-MX" sz="2400" b="1" i="1" dirty="0" smtClean="0"/>
              <a:t>anuel Garcia Flores / Crédito y Cobranza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 CAMS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07485"/>
            <a:ext cx="894538" cy="1089267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1006971" y="44624"/>
            <a:ext cx="1548805" cy="8053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9 Conector recto"/>
          <p:cNvCxnSpPr/>
          <p:nvPr/>
        </p:nvCxnSpPr>
        <p:spPr>
          <a:xfrm>
            <a:off x="2555776" y="476672"/>
            <a:ext cx="6516216" cy="0"/>
          </a:xfrm>
          <a:prstGeom prst="line">
            <a:avLst/>
          </a:prstGeom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2555776" y="620688"/>
            <a:ext cx="6516216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2819282" y="107340"/>
            <a:ext cx="609282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</a:t>
            </a:r>
            <a:r>
              <a:rPr lang="es-ES" sz="16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omercializadora</a:t>
            </a:r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s-ES" sz="16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</a:t>
            </a:r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a</a:t>
            </a:r>
            <a:r>
              <a:rPr lang="es-ES" sz="16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cumuladores</a:t>
            </a:r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y m</a:t>
            </a:r>
            <a:r>
              <a:rPr lang="es-ES" sz="16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etales</a:t>
            </a:r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s.a. de c.v.</a:t>
            </a:r>
            <a:endParaRPr lang="es-ES" b="1" i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286" y="1435423"/>
            <a:ext cx="88191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/>
            <a:r>
              <a:rPr lang="es-ES" sz="4400" b="1" i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Objetivo:</a:t>
            </a:r>
            <a:endParaRPr lang="es-ES" sz="4400" b="1" i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pSp>
        <p:nvGrpSpPr>
          <p:cNvPr id="15" name="14 Grupo"/>
          <p:cNvGrpSpPr/>
          <p:nvPr/>
        </p:nvGrpSpPr>
        <p:grpSpPr>
          <a:xfrm>
            <a:off x="0" y="4984876"/>
            <a:ext cx="9003320" cy="1873124"/>
            <a:chOff x="70340" y="5084268"/>
            <a:chExt cx="9003320" cy="1873124"/>
          </a:xfrm>
        </p:grpSpPr>
        <p:pic>
          <p:nvPicPr>
            <p:cNvPr id="16" name="15 Imagen" descr="Camino LTH.jpg"/>
            <p:cNvPicPr>
              <a:picLocks noChangeAspect="1"/>
            </p:cNvPicPr>
            <p:nvPr/>
          </p:nvPicPr>
          <p:blipFill>
            <a:blip r:embed="rId4" cstate="print"/>
            <a:srcRect r="65672"/>
            <a:stretch>
              <a:fillRect/>
            </a:stretch>
          </p:blipFill>
          <p:spPr>
            <a:xfrm>
              <a:off x="70340" y="5085184"/>
              <a:ext cx="4644008" cy="187220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7" name="16 Imagen" descr="Camino LTH.jpg"/>
            <p:cNvPicPr>
              <a:picLocks noChangeAspect="1"/>
            </p:cNvPicPr>
            <p:nvPr/>
          </p:nvPicPr>
          <p:blipFill>
            <a:blip r:embed="rId4" cstate="print"/>
            <a:srcRect r="65672"/>
            <a:stretch>
              <a:fillRect/>
            </a:stretch>
          </p:blipFill>
          <p:spPr>
            <a:xfrm>
              <a:off x="4429652" y="5084268"/>
              <a:ext cx="4644008" cy="187220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4" name="13 Rectángulo"/>
          <p:cNvSpPr/>
          <p:nvPr/>
        </p:nvSpPr>
        <p:spPr>
          <a:xfrm>
            <a:off x="483280" y="2127032"/>
            <a:ext cx="8352928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MX" sz="3200" b="1" i="1" dirty="0"/>
              <a:t>Identificar el desempeño mínimo esperado en la cobranza que permita identificar </a:t>
            </a:r>
            <a:r>
              <a:rPr lang="es-MX" sz="3200" b="1" i="1" dirty="0" smtClean="0"/>
              <a:t>áreas </a:t>
            </a:r>
            <a:r>
              <a:rPr lang="es-MX" sz="3200" b="1" i="1" dirty="0"/>
              <a:t>de oportunidad para la mejora del capital de trabajo</a:t>
            </a:r>
            <a:r>
              <a:rPr lang="es-MX" sz="3200" b="1" i="1" dirty="0" smtClean="0"/>
              <a:t>.</a:t>
            </a:r>
            <a:endParaRPr lang="es-MX" sz="3200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 CAMS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07485"/>
            <a:ext cx="894538" cy="1089267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1006971" y="44624"/>
            <a:ext cx="1548805" cy="8053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9 Conector recto"/>
          <p:cNvCxnSpPr/>
          <p:nvPr/>
        </p:nvCxnSpPr>
        <p:spPr>
          <a:xfrm>
            <a:off x="2555776" y="476672"/>
            <a:ext cx="6516216" cy="0"/>
          </a:xfrm>
          <a:prstGeom prst="line">
            <a:avLst/>
          </a:prstGeom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2555776" y="620688"/>
            <a:ext cx="6516216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2819282" y="107340"/>
            <a:ext cx="609282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</a:t>
            </a:r>
            <a:r>
              <a:rPr lang="es-ES" sz="16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omercializadora</a:t>
            </a:r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s-ES" sz="16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</a:t>
            </a:r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a</a:t>
            </a:r>
            <a:r>
              <a:rPr lang="es-ES" sz="16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cumuladores</a:t>
            </a:r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y m</a:t>
            </a:r>
            <a:r>
              <a:rPr lang="es-ES" sz="16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etales</a:t>
            </a:r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s.a. de c.v.</a:t>
            </a:r>
            <a:endParaRPr lang="es-ES" b="1" i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286" y="1268760"/>
            <a:ext cx="88191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/>
            <a:r>
              <a:rPr lang="es-ES" sz="4400" b="1" i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Procedimiento:</a:t>
            </a:r>
            <a:endParaRPr lang="es-ES" sz="4400" b="1" i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pSp>
        <p:nvGrpSpPr>
          <p:cNvPr id="15" name="14 Grupo"/>
          <p:cNvGrpSpPr/>
          <p:nvPr/>
        </p:nvGrpSpPr>
        <p:grpSpPr>
          <a:xfrm>
            <a:off x="0" y="4984876"/>
            <a:ext cx="9003320" cy="1873124"/>
            <a:chOff x="70340" y="5084268"/>
            <a:chExt cx="9003320" cy="1873124"/>
          </a:xfrm>
        </p:grpSpPr>
        <p:pic>
          <p:nvPicPr>
            <p:cNvPr id="16" name="15 Imagen" descr="Camino LTH.jpg"/>
            <p:cNvPicPr>
              <a:picLocks noChangeAspect="1"/>
            </p:cNvPicPr>
            <p:nvPr/>
          </p:nvPicPr>
          <p:blipFill>
            <a:blip r:embed="rId4" cstate="print"/>
            <a:srcRect r="65672"/>
            <a:stretch>
              <a:fillRect/>
            </a:stretch>
          </p:blipFill>
          <p:spPr>
            <a:xfrm>
              <a:off x="70340" y="5085184"/>
              <a:ext cx="4644008" cy="187220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7" name="16 Imagen" descr="Camino LTH.jpg"/>
            <p:cNvPicPr>
              <a:picLocks noChangeAspect="1"/>
            </p:cNvPicPr>
            <p:nvPr/>
          </p:nvPicPr>
          <p:blipFill>
            <a:blip r:embed="rId4" cstate="print"/>
            <a:srcRect r="65672"/>
            <a:stretch>
              <a:fillRect/>
            </a:stretch>
          </p:blipFill>
          <p:spPr>
            <a:xfrm>
              <a:off x="4429652" y="5084268"/>
              <a:ext cx="4644008" cy="187220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4" name="13 Rectángulo"/>
          <p:cNvSpPr/>
          <p:nvPr/>
        </p:nvSpPr>
        <p:spPr>
          <a:xfrm>
            <a:off x="427008" y="2067728"/>
            <a:ext cx="8352928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MX" sz="2800" b="1" i="1" dirty="0"/>
              <a:t>Una vez definidos los objetivos de cartera vencida nivel negocio, unidad de negocio y vendedor, darlos de alta en el Scorecard. Anexar scorecard donde se pueda identificar los objetivos de cada mes del año a nivel negocio, unidad de negocio y vendedor.</a:t>
            </a:r>
            <a:endParaRPr lang="es-MX" sz="28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 CAMS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07485"/>
            <a:ext cx="894538" cy="1089267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1006971" y="44624"/>
            <a:ext cx="1548805" cy="8053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9 Conector recto"/>
          <p:cNvCxnSpPr/>
          <p:nvPr/>
        </p:nvCxnSpPr>
        <p:spPr>
          <a:xfrm>
            <a:off x="2555776" y="476672"/>
            <a:ext cx="6516216" cy="0"/>
          </a:xfrm>
          <a:prstGeom prst="line">
            <a:avLst/>
          </a:prstGeom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2555776" y="620688"/>
            <a:ext cx="6516216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2819282" y="107340"/>
            <a:ext cx="609282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</a:t>
            </a:r>
            <a:r>
              <a:rPr lang="es-ES" sz="16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omercializadora</a:t>
            </a:r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s-ES" sz="16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</a:t>
            </a:r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a</a:t>
            </a:r>
            <a:r>
              <a:rPr lang="es-ES" sz="16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cumuladores</a:t>
            </a:r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y m</a:t>
            </a:r>
            <a:r>
              <a:rPr lang="es-ES" sz="16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etales</a:t>
            </a:r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s.a. de c.v.</a:t>
            </a:r>
            <a:endParaRPr lang="es-ES" b="1" i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grpSp>
        <p:nvGrpSpPr>
          <p:cNvPr id="2" name="14 Grupo"/>
          <p:cNvGrpSpPr/>
          <p:nvPr/>
        </p:nvGrpSpPr>
        <p:grpSpPr>
          <a:xfrm>
            <a:off x="0" y="4984876"/>
            <a:ext cx="9003320" cy="1873124"/>
            <a:chOff x="70340" y="5084268"/>
            <a:chExt cx="9003320" cy="1873124"/>
          </a:xfrm>
        </p:grpSpPr>
        <p:pic>
          <p:nvPicPr>
            <p:cNvPr id="16" name="15 Imagen" descr="Camino LTH.jpg"/>
            <p:cNvPicPr>
              <a:picLocks noChangeAspect="1"/>
            </p:cNvPicPr>
            <p:nvPr/>
          </p:nvPicPr>
          <p:blipFill>
            <a:blip r:embed="rId4" cstate="print"/>
            <a:srcRect r="65672"/>
            <a:stretch>
              <a:fillRect/>
            </a:stretch>
          </p:blipFill>
          <p:spPr>
            <a:xfrm>
              <a:off x="70340" y="5085184"/>
              <a:ext cx="4644008" cy="187220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7" name="16 Imagen" descr="Camino LTH.jpg"/>
            <p:cNvPicPr>
              <a:picLocks noChangeAspect="1"/>
            </p:cNvPicPr>
            <p:nvPr/>
          </p:nvPicPr>
          <p:blipFill>
            <a:blip r:embed="rId4" cstate="print"/>
            <a:srcRect r="65672"/>
            <a:stretch>
              <a:fillRect/>
            </a:stretch>
          </p:blipFill>
          <p:spPr>
            <a:xfrm>
              <a:off x="4429652" y="5084268"/>
              <a:ext cx="4644008" cy="187220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6" name="5 Rectángulo"/>
          <p:cNvSpPr/>
          <p:nvPr/>
        </p:nvSpPr>
        <p:spPr>
          <a:xfrm>
            <a:off x="4126242" y="970073"/>
            <a:ext cx="1120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/>
              <a:t>Scorecard</a:t>
            </a:r>
            <a:endParaRPr lang="es-MX" dirty="0"/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8" y="1299051"/>
            <a:ext cx="8802003" cy="2304097"/>
          </a:xfrm>
          <a:prstGeom prst="rect">
            <a:avLst/>
          </a:prstGeom>
        </p:spPr>
      </p:pic>
      <p:pic>
        <p:nvPicPr>
          <p:cNvPr id="21" name="20 Imagen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05" t="26813" b="13232"/>
          <a:stretch/>
        </p:blipFill>
        <p:spPr>
          <a:xfrm>
            <a:off x="6149770" y="4168490"/>
            <a:ext cx="2808049" cy="2003709"/>
          </a:xfrm>
          <a:prstGeom prst="rect">
            <a:avLst/>
          </a:prstGeom>
        </p:spPr>
      </p:pic>
      <p:pic>
        <p:nvPicPr>
          <p:cNvPr id="22" name="21 Imagen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t="24353" r="86286" b="15692"/>
          <a:stretch/>
        </p:blipFill>
        <p:spPr>
          <a:xfrm>
            <a:off x="4460416" y="4076255"/>
            <a:ext cx="1762584" cy="2003709"/>
          </a:xfrm>
          <a:prstGeom prst="rect">
            <a:avLst/>
          </a:prstGeom>
        </p:spPr>
      </p:pic>
      <p:sp>
        <p:nvSpPr>
          <p:cNvPr id="9" name="8 Rectángulo"/>
          <p:cNvSpPr/>
          <p:nvPr/>
        </p:nvSpPr>
        <p:spPr>
          <a:xfrm>
            <a:off x="4460416" y="4168490"/>
            <a:ext cx="4451688" cy="19114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22 Rectángulo"/>
          <p:cNvSpPr/>
          <p:nvPr/>
        </p:nvSpPr>
        <p:spPr>
          <a:xfrm>
            <a:off x="7022509" y="1910905"/>
            <a:ext cx="1980811" cy="1416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5" name="14 Conector recto de flecha"/>
          <p:cNvCxnSpPr>
            <a:endCxn id="9" idx="0"/>
          </p:cNvCxnSpPr>
          <p:nvPr/>
        </p:nvCxnSpPr>
        <p:spPr>
          <a:xfrm flipH="1">
            <a:off x="6686260" y="3327400"/>
            <a:ext cx="1124240" cy="84109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209104" y="4069383"/>
            <a:ext cx="414895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i="1" dirty="0" smtClean="0"/>
              <a:t>Objetivos </a:t>
            </a:r>
            <a:r>
              <a:rPr lang="es-MX" sz="1600" b="1" i="1" dirty="0"/>
              <a:t>de cartera </a:t>
            </a:r>
            <a:r>
              <a:rPr lang="es-MX" sz="1600" b="1" i="1" dirty="0" smtClean="0"/>
              <a:t>vencida</a:t>
            </a:r>
          </a:p>
          <a:p>
            <a:r>
              <a:rPr lang="es-MX" sz="1600" b="1" i="1" dirty="0" smtClean="0"/>
              <a:t>El porcentaje de cada mes a la fuerza de </a:t>
            </a:r>
          </a:p>
          <a:p>
            <a:r>
              <a:rPr lang="es-MX" sz="1600" b="1" i="1" dirty="0" smtClean="0"/>
              <a:t>Ventas es llegar al </a:t>
            </a:r>
            <a:r>
              <a:rPr lang="es-MX" sz="1600" b="1" i="1" dirty="0" smtClean="0"/>
              <a:t>10% </a:t>
            </a:r>
            <a:r>
              <a:rPr lang="es-MX" sz="1600" b="1" i="1" dirty="0" smtClean="0"/>
              <a:t>de cartera </a:t>
            </a:r>
            <a:r>
              <a:rPr lang="es-MX" sz="1600" b="1" i="1" dirty="0" smtClean="0"/>
              <a:t>vencida (Global) y por cada asesor se tiene un estimado del 8% de cartera vencida.</a:t>
            </a:r>
            <a:endParaRPr lang="es-MX" sz="1600" b="1" i="1" dirty="0" smtClean="0"/>
          </a:p>
          <a:p>
            <a:pPr marL="285750" indent="-285750">
              <a:buFont typeface="Arial" charset="0"/>
              <a:buChar char="•"/>
            </a:pPr>
            <a:r>
              <a:rPr lang="es-MX" sz="1600" b="1" i="1" dirty="0" smtClean="0"/>
              <a:t>Este medidor de resultado, se complementa con otro archivo por agente de ventas.</a:t>
            </a:r>
            <a:endParaRPr lang="es-MX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s-MX" sz="1600" b="1" i="1" dirty="0" smtClean="0"/>
              <a:t>Ejemplo en la </a:t>
            </a:r>
            <a:r>
              <a:rPr lang="es-MX" sz="1600" b="1" i="1" dirty="0"/>
              <a:t>siguiente </a:t>
            </a:r>
            <a:r>
              <a:rPr lang="es-MX" sz="1600" b="1" i="1" dirty="0" smtClean="0"/>
              <a:t>slide.</a:t>
            </a:r>
          </a:p>
        </p:txBody>
      </p:sp>
      <p:cxnSp>
        <p:nvCxnSpPr>
          <p:cNvPr id="27" name="26 Conector recto de flecha"/>
          <p:cNvCxnSpPr/>
          <p:nvPr/>
        </p:nvCxnSpPr>
        <p:spPr>
          <a:xfrm flipH="1">
            <a:off x="3403600" y="5221144"/>
            <a:ext cx="133350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Elipse"/>
          <p:cNvSpPr/>
          <p:nvPr/>
        </p:nvSpPr>
        <p:spPr>
          <a:xfrm>
            <a:off x="8508020" y="2984500"/>
            <a:ext cx="572480" cy="4535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7833194" y="3421921"/>
            <a:ext cx="12821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" b="1" i="1" dirty="0"/>
              <a:t>Ventas es llegar al 10% de cartera vencida (Global) </a:t>
            </a:r>
            <a:endParaRPr lang="es-MX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 CAMS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07485"/>
            <a:ext cx="894538" cy="1089267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1006971" y="44624"/>
            <a:ext cx="1548805" cy="8053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9 Conector recto"/>
          <p:cNvCxnSpPr/>
          <p:nvPr/>
        </p:nvCxnSpPr>
        <p:spPr>
          <a:xfrm>
            <a:off x="2555776" y="476672"/>
            <a:ext cx="6516216" cy="0"/>
          </a:xfrm>
          <a:prstGeom prst="line">
            <a:avLst/>
          </a:prstGeom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2555776" y="620688"/>
            <a:ext cx="6516216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2819282" y="107340"/>
            <a:ext cx="609282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</a:t>
            </a:r>
            <a:r>
              <a:rPr lang="es-ES" sz="16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omercializadora</a:t>
            </a:r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s-ES" sz="16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</a:t>
            </a:r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a</a:t>
            </a:r>
            <a:r>
              <a:rPr lang="es-ES" sz="16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cumuladores</a:t>
            </a:r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y m</a:t>
            </a:r>
            <a:r>
              <a:rPr lang="es-ES" sz="16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etales</a:t>
            </a:r>
            <a:r>
              <a:rPr lang="es-ES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s.a. de c.v.</a:t>
            </a:r>
            <a:endParaRPr lang="es-ES" b="1" i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grpSp>
        <p:nvGrpSpPr>
          <p:cNvPr id="15" name="14 Grupo"/>
          <p:cNvGrpSpPr/>
          <p:nvPr/>
        </p:nvGrpSpPr>
        <p:grpSpPr>
          <a:xfrm>
            <a:off x="0" y="4984876"/>
            <a:ext cx="9003320" cy="1873124"/>
            <a:chOff x="70340" y="5084268"/>
            <a:chExt cx="9003320" cy="1873124"/>
          </a:xfrm>
        </p:grpSpPr>
        <p:pic>
          <p:nvPicPr>
            <p:cNvPr id="16" name="15 Imagen" descr="Camino LTH.jpg"/>
            <p:cNvPicPr>
              <a:picLocks noChangeAspect="1"/>
            </p:cNvPicPr>
            <p:nvPr/>
          </p:nvPicPr>
          <p:blipFill>
            <a:blip r:embed="rId4" cstate="print"/>
            <a:srcRect r="65672"/>
            <a:stretch>
              <a:fillRect/>
            </a:stretch>
          </p:blipFill>
          <p:spPr>
            <a:xfrm>
              <a:off x="70340" y="5085184"/>
              <a:ext cx="4644008" cy="187220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7" name="16 Imagen" descr="Camino LTH.jpg"/>
            <p:cNvPicPr>
              <a:picLocks noChangeAspect="1"/>
            </p:cNvPicPr>
            <p:nvPr/>
          </p:nvPicPr>
          <p:blipFill>
            <a:blip r:embed="rId4" cstate="print"/>
            <a:srcRect r="65672"/>
            <a:stretch>
              <a:fillRect/>
            </a:stretch>
          </p:blipFill>
          <p:spPr>
            <a:xfrm>
              <a:off x="4429652" y="5084268"/>
              <a:ext cx="4644008" cy="187220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2" y="1320417"/>
            <a:ext cx="8871915" cy="3023366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" y="4450613"/>
            <a:ext cx="8005027" cy="1823187"/>
          </a:xfrm>
          <a:prstGeom prst="rect">
            <a:avLst/>
          </a:prstGeom>
        </p:spPr>
      </p:pic>
      <p:sp>
        <p:nvSpPr>
          <p:cNvPr id="20" name="19 Rectángulo"/>
          <p:cNvSpPr/>
          <p:nvPr/>
        </p:nvSpPr>
        <p:spPr>
          <a:xfrm>
            <a:off x="363878" y="5443073"/>
            <a:ext cx="8284822" cy="1449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347858" y="4191000"/>
            <a:ext cx="0" cy="1252073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8016996" y="5403113"/>
            <a:ext cx="669804" cy="248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23 Elipse"/>
          <p:cNvSpPr/>
          <p:nvPr/>
        </p:nvSpPr>
        <p:spPr>
          <a:xfrm>
            <a:off x="6200896" y="4140200"/>
            <a:ext cx="669804" cy="248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2938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233</Words>
  <Application>Microsoft Office PowerPoint</Application>
  <PresentationFormat>Presentación en pantalla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Miguel</dc:creator>
  <cp:lastModifiedBy>Miguel</cp:lastModifiedBy>
  <cp:revision>93</cp:revision>
  <dcterms:created xsi:type="dcterms:W3CDTF">2010-11-10T03:22:04Z</dcterms:created>
  <dcterms:modified xsi:type="dcterms:W3CDTF">2017-09-22T18:09:14Z</dcterms:modified>
</cp:coreProperties>
</file>