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7" r:id="rId5"/>
    <p:sldId id="270" r:id="rId6"/>
    <p:sldId id="268" r:id="rId7"/>
    <p:sldId id="274" r:id="rId8"/>
    <p:sldId id="271" r:id="rId9"/>
    <p:sldId id="273" r:id="rId10"/>
    <p:sldId id="272" r:id="rId11"/>
  </p:sldIdLst>
  <p:sldSz cx="9144000" cy="6858000" type="letter"/>
  <p:notesSz cx="6858000" cy="92964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399" autoAdjust="0"/>
    <p:restoredTop sz="94660"/>
  </p:normalViewPr>
  <p:slideViewPr>
    <p:cSldViewPr>
      <p:cViewPr varScale="1">
        <p:scale>
          <a:sx n="68" d="100"/>
          <a:sy n="68" d="100"/>
        </p:scale>
        <p:origin x="-1728" y="-96"/>
      </p:cViewPr>
      <p:guideLst>
        <p:guide orient="horz" pos="2880"/>
        <p:guide orient="horz" pos="2160"/>
        <p:guide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ussiffGinez\Desktop\EMTEC%20LTH\EMTEC\GRAFICAS\RESULTADOS%20Y%20PRESUPUESTO%202016-2017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ussiffGinez\Desktop\EMTEC%20LTH\EMTEC\GRAFICAS\RESULTADOS%20Y%20PRESUPUESTO%202016-2017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ussiffGinez\Desktop\EMTEC%20LTH\EMTEC\GRAFICAS\RESULTADOS%20Y%20PRESUPUESTO%202016-2017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ussiffGinez\Desktop\EMTEC%20LTH\EMTEC\GRAFICAS\RESULTADOS%20Y%20PRESUPUESTO%202016-2017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ussiffGinez\Desktop\EMTEC%20LTH\EMTEC\GRAFICAS\RESULTADOS%20Y%20PRESUPUESTO%202016-2017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ussiffGinez\Desktop\EMTEC%20LTH\EMTEC\GRAFICAS\RESULTADOS%20Y%20PRESUPUESTO%202016-201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MX"/>
  <c:chart>
    <c:title>
      <c:tx>
        <c:rich>
          <a:bodyPr/>
          <a:lstStyle/>
          <a:p>
            <a:pPr>
              <a:defRPr lang="es-ES"/>
            </a:pPr>
            <a:r>
              <a:rPr lang="es-ES" sz="1100" baseline="0"/>
              <a:t>CARTERA POR VENCER VS VENCIDA  EN EMTEC 2016-2017</a:t>
            </a:r>
            <a:endParaRPr lang="es-ES" sz="1100"/>
          </a:p>
        </c:rich>
      </c:tx>
      <c:layout>
        <c:manualLayout>
          <c:xMode val="edge"/>
          <c:yMode val="edge"/>
          <c:x val="0.10935346904531101"/>
          <c:y val="8.2033673592642797E-2"/>
        </c:manualLayout>
      </c:layout>
    </c:title>
    <c:view3D>
      <c:rotX val="30"/>
      <c:perspective val="30"/>
    </c:view3D>
    <c:plotArea>
      <c:layout/>
      <c:pie3DChart>
        <c:varyColors val="1"/>
        <c:ser>
          <c:idx val="0"/>
          <c:order val="0"/>
          <c:explosion val="25"/>
          <c:dPt>
            <c:idx val="0"/>
            <c:explosion val="0"/>
          </c:dPt>
          <c:dLbls>
            <c:txPr>
              <a:bodyPr/>
              <a:lstStyle/>
              <a:p>
                <a:pPr>
                  <a:defRPr lang="es-MX"/>
                </a:pPr>
                <a:endParaRPr lang="es-MX"/>
              </a:p>
            </c:txPr>
            <c:showPercent val="1"/>
          </c:dLbls>
          <c:cat>
            <c:strRef>
              <c:f>'Graficos Emtec'!$B$153:$B$154</c:f>
              <c:strCache>
                <c:ptCount val="2"/>
                <c:pt idx="0">
                  <c:v>por Vencer</c:v>
                </c:pt>
                <c:pt idx="1">
                  <c:v>Vencido</c:v>
                </c:pt>
              </c:strCache>
            </c:strRef>
          </c:cat>
          <c:val>
            <c:numRef>
              <c:f>'Graficos Emtec'!$C$153:$C$154</c:f>
              <c:numCache>
                <c:formatCode>0.00%</c:formatCode>
                <c:ptCount val="2"/>
                <c:pt idx="0">
                  <c:v>0.73634905556173524</c:v>
                </c:pt>
                <c:pt idx="1">
                  <c:v>0.26365094443826481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layout/>
      <c:txPr>
        <a:bodyPr/>
        <a:lstStyle/>
        <a:p>
          <a:pPr rtl="0">
            <a:defRPr lang="es-ES"/>
          </a:pPr>
          <a:endParaRPr lang="es-MX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MX"/>
  <c:chart>
    <c:title>
      <c:tx>
        <c:rich>
          <a:bodyPr/>
          <a:lstStyle/>
          <a:p>
            <a:pPr>
              <a:defRPr/>
            </a:pPr>
            <a:r>
              <a:rPr lang="es-ES" sz="1100" b="1" i="0" u="none" strike="noStrike" baseline="0"/>
              <a:t>CARTERA VENCIDA EN EMTEC 2016-2017</a:t>
            </a:r>
            <a:endParaRPr lang="es-MX" sz="1100"/>
          </a:p>
        </c:rich>
      </c:tx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explosion val="25"/>
          <c:dLbls>
            <c:showPercent val="1"/>
          </c:dLbls>
          <c:cat>
            <c:strRef>
              <c:f>'Graficos Emtec'!$H$153:$H$156</c:f>
              <c:strCache>
                <c:ptCount val="4"/>
                <c:pt idx="0">
                  <c:v>1 A 30</c:v>
                </c:pt>
                <c:pt idx="1">
                  <c:v>31 A 60</c:v>
                </c:pt>
                <c:pt idx="2">
                  <c:v>61 A 90</c:v>
                </c:pt>
                <c:pt idx="3">
                  <c:v>MAS DE 90</c:v>
                </c:pt>
              </c:strCache>
            </c:strRef>
          </c:cat>
          <c:val>
            <c:numRef>
              <c:f>'Graficos Emtec'!$I$153:$I$156</c:f>
              <c:numCache>
                <c:formatCode>0.00%</c:formatCode>
                <c:ptCount val="4"/>
                <c:pt idx="0">
                  <c:v>0.85231905816971654</c:v>
                </c:pt>
                <c:pt idx="1">
                  <c:v>2.4580960046327642E-2</c:v>
                </c:pt>
                <c:pt idx="2">
                  <c:v>1.2685216255914671E-2</c:v>
                </c:pt>
                <c:pt idx="3">
                  <c:v>0.11041476552804128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MX"/>
  <c:chart>
    <c:title>
      <c:tx>
        <c:rich>
          <a:bodyPr/>
          <a:lstStyle/>
          <a:p>
            <a:pPr>
              <a:defRPr lang="es-ES"/>
            </a:pPr>
            <a:r>
              <a:rPr lang="es-ES" sz="1100" baseline="0"/>
              <a:t>CARTERA POR VENCER VS VENCIDA  EN EMTEC 2016-2017</a:t>
            </a:r>
            <a:endParaRPr lang="es-ES" sz="1100"/>
          </a:p>
        </c:rich>
      </c:tx>
      <c:layout>
        <c:manualLayout>
          <c:xMode val="edge"/>
          <c:yMode val="edge"/>
          <c:x val="0.10935346904531101"/>
          <c:y val="8.2033673592642797E-2"/>
        </c:manualLayout>
      </c:layout>
    </c:title>
    <c:view3D>
      <c:rotX val="30"/>
      <c:perspective val="30"/>
    </c:view3D>
    <c:plotArea>
      <c:layout/>
      <c:pie3DChart>
        <c:varyColors val="1"/>
        <c:ser>
          <c:idx val="0"/>
          <c:order val="0"/>
          <c:explosion val="25"/>
          <c:dPt>
            <c:idx val="0"/>
            <c:explosion val="0"/>
          </c:dPt>
          <c:dLbls>
            <c:txPr>
              <a:bodyPr/>
              <a:lstStyle/>
              <a:p>
                <a:pPr>
                  <a:defRPr lang="es-MX"/>
                </a:pPr>
                <a:endParaRPr lang="es-MX"/>
              </a:p>
            </c:txPr>
            <c:showPercent val="1"/>
          </c:dLbls>
          <c:cat>
            <c:strRef>
              <c:f>'Graficos Emtec'!$B$153:$B$154</c:f>
              <c:strCache>
                <c:ptCount val="2"/>
                <c:pt idx="0">
                  <c:v>por Vencer</c:v>
                </c:pt>
                <c:pt idx="1">
                  <c:v>Vencido</c:v>
                </c:pt>
              </c:strCache>
            </c:strRef>
          </c:cat>
          <c:val>
            <c:numRef>
              <c:f>'Graficos Emtec'!$C$153:$C$154</c:f>
              <c:numCache>
                <c:formatCode>0.00%</c:formatCode>
                <c:ptCount val="2"/>
                <c:pt idx="0">
                  <c:v>0.73634905556173524</c:v>
                </c:pt>
                <c:pt idx="1">
                  <c:v>0.26365094443826481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layout/>
      <c:txPr>
        <a:bodyPr/>
        <a:lstStyle/>
        <a:p>
          <a:pPr rtl="0">
            <a:defRPr lang="es-ES"/>
          </a:pPr>
          <a:endParaRPr lang="es-MX"/>
        </a:p>
      </c:txPr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MX"/>
  <c:chart>
    <c:title>
      <c:tx>
        <c:rich>
          <a:bodyPr/>
          <a:lstStyle/>
          <a:p>
            <a:pPr>
              <a:defRPr/>
            </a:pPr>
            <a:r>
              <a:rPr lang="es-ES" sz="1100" b="1" i="0" u="none" strike="noStrike" baseline="0"/>
              <a:t>CARTERA VENCIDA EN EMTEC 2016-2017</a:t>
            </a:r>
            <a:endParaRPr lang="es-MX" sz="1100"/>
          </a:p>
        </c:rich>
      </c:tx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explosion val="25"/>
          <c:dLbls>
            <c:showPercent val="1"/>
          </c:dLbls>
          <c:cat>
            <c:strRef>
              <c:f>'Graficos Emtec'!$H$153:$H$156</c:f>
              <c:strCache>
                <c:ptCount val="4"/>
                <c:pt idx="0">
                  <c:v>1 A 30</c:v>
                </c:pt>
                <c:pt idx="1">
                  <c:v>31 A 60</c:v>
                </c:pt>
                <c:pt idx="2">
                  <c:v>61 A 90</c:v>
                </c:pt>
                <c:pt idx="3">
                  <c:v>MAS DE 90</c:v>
                </c:pt>
              </c:strCache>
            </c:strRef>
          </c:cat>
          <c:val>
            <c:numRef>
              <c:f>'Graficos Emtec'!$I$153:$I$156</c:f>
              <c:numCache>
                <c:formatCode>0.00%</c:formatCode>
                <c:ptCount val="4"/>
                <c:pt idx="0">
                  <c:v>0.85231905816971654</c:v>
                </c:pt>
                <c:pt idx="1">
                  <c:v>2.4580960046327642E-2</c:v>
                </c:pt>
                <c:pt idx="2">
                  <c:v>1.2685216255914671E-2</c:v>
                </c:pt>
                <c:pt idx="3">
                  <c:v>0.11041476552804128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layout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MX"/>
  <c:chart>
    <c:view3D>
      <c:rotX val="40"/>
      <c:hPercent val="30"/>
      <c:rotY val="50"/>
      <c:depthPercent val="80"/>
      <c:rAngAx val="1"/>
    </c:view3D>
    <c:floor>
      <c:spPr>
        <a:ln w="12700"/>
        <a:scene3d>
          <a:camera prst="orthographicFront"/>
          <a:lightRig rig="threePt" dir="t"/>
        </a:scene3d>
        <a:sp3d>
          <a:bevelT w="88900"/>
          <a:contourClr>
            <a:srgbClr val="000000"/>
          </a:contourClr>
        </a:sp3d>
      </c:spPr>
    </c:floor>
    <c:sideWall>
      <c:spPr>
        <a:noFill/>
      </c:spPr>
    </c:sideWall>
    <c:backWall>
      <c:spPr>
        <a:noFill/>
      </c:spPr>
    </c:backWall>
    <c:plotArea>
      <c:layout>
        <c:manualLayout>
          <c:layoutTarget val="inner"/>
          <c:xMode val="edge"/>
          <c:yMode val="edge"/>
          <c:x val="0.10840566730106604"/>
          <c:y val="5.6799079890294632E-2"/>
          <c:w val="0.79138478304247051"/>
          <c:h val="0.80957824716354965"/>
        </c:manualLayout>
      </c:layout>
      <c:bar3DChart>
        <c:barDir val="col"/>
        <c:grouping val="clustered"/>
        <c:ser>
          <c:idx val="0"/>
          <c:order val="0"/>
          <c:spPr>
            <a:ln>
              <a:solidFill>
                <a:srgbClr val="002060"/>
              </a:solidFill>
            </a:ln>
          </c:spPr>
          <c:cat>
            <c:strRef>
              <c:f>'Graficos Emtec'!$C$129:$N$129</c:f>
              <c:strCache>
                <c:ptCount val="12"/>
                <c:pt idx="0">
                  <c:v>OCT</c:v>
                </c:pt>
                <c:pt idx="1">
                  <c:v>NOV</c:v>
                </c:pt>
                <c:pt idx="2">
                  <c:v>DIC</c:v>
                </c:pt>
                <c:pt idx="3">
                  <c:v>ENE</c:v>
                </c:pt>
                <c:pt idx="4">
                  <c:v>FEB</c:v>
                </c:pt>
                <c:pt idx="5">
                  <c:v>MAR</c:v>
                </c:pt>
                <c:pt idx="6">
                  <c:v>ABR</c:v>
                </c:pt>
                <c:pt idx="7">
                  <c:v>MAY</c:v>
                </c:pt>
                <c:pt idx="8">
                  <c:v>JUN</c:v>
                </c:pt>
                <c:pt idx="9">
                  <c:v>JUL</c:v>
                </c:pt>
                <c:pt idx="10">
                  <c:v>AGO</c:v>
                </c:pt>
                <c:pt idx="11">
                  <c:v>SEP</c:v>
                </c:pt>
              </c:strCache>
            </c:strRef>
          </c:cat>
          <c:val>
            <c:numRef>
              <c:f>'Graficos Emtec'!$C$130:$N$130</c:f>
              <c:numCache>
                <c:formatCode>0.00%</c:formatCode>
                <c:ptCount val="12"/>
                <c:pt idx="0">
                  <c:v>0.36488535604560662</c:v>
                </c:pt>
                <c:pt idx="1">
                  <c:v>0.28349320574502229</c:v>
                </c:pt>
                <c:pt idx="2">
                  <c:v>0.28894798706580493</c:v>
                </c:pt>
                <c:pt idx="3">
                  <c:v>0.39038120294264039</c:v>
                </c:pt>
                <c:pt idx="4">
                  <c:v>0.33881796408123777</c:v>
                </c:pt>
                <c:pt idx="5">
                  <c:v>0.27860119046570392</c:v>
                </c:pt>
                <c:pt idx="6">
                  <c:v>0.29777641766982765</c:v>
                </c:pt>
                <c:pt idx="7">
                  <c:v>0.2713140929958488</c:v>
                </c:pt>
                <c:pt idx="8">
                  <c:v>0.28510916388646801</c:v>
                </c:pt>
                <c:pt idx="9">
                  <c:v>0.34995349444745949</c:v>
                </c:pt>
                <c:pt idx="10">
                  <c:v>0.26365094443826481</c:v>
                </c:pt>
                <c:pt idx="11">
                  <c:v>0</c:v>
                </c:pt>
              </c:numCache>
            </c:numRef>
          </c:val>
        </c:ser>
        <c:ser>
          <c:idx val="1"/>
          <c:order val="1"/>
          <c:spPr>
            <a:solidFill>
              <a:srgbClr val="FF0000"/>
            </a:solidFill>
            <a:ln w="12700"/>
            <a:effectLst>
              <a:outerShdw blurRad="50800" dist="50800" dir="5400000" algn="ctr" rotWithShape="0">
                <a:schemeClr val="tx1">
                  <a:lumMod val="65000"/>
                  <a:lumOff val="35000"/>
                </a:schemeClr>
              </a:outerShdw>
            </a:effectLst>
            <a:scene3d>
              <a:camera prst="orthographicFront"/>
              <a:lightRig rig="threePt" dir="t"/>
            </a:scene3d>
            <a:sp3d prstMaterial="metal"/>
          </c:spPr>
          <c:cat>
            <c:strRef>
              <c:f>'Graficos Emtec'!$C$129:$N$129</c:f>
              <c:strCache>
                <c:ptCount val="12"/>
                <c:pt idx="0">
                  <c:v>OCT</c:v>
                </c:pt>
                <c:pt idx="1">
                  <c:v>NOV</c:v>
                </c:pt>
                <c:pt idx="2">
                  <c:v>DIC</c:v>
                </c:pt>
                <c:pt idx="3">
                  <c:v>ENE</c:v>
                </c:pt>
                <c:pt idx="4">
                  <c:v>FEB</c:v>
                </c:pt>
                <c:pt idx="5">
                  <c:v>MAR</c:v>
                </c:pt>
                <c:pt idx="6">
                  <c:v>ABR</c:v>
                </c:pt>
                <c:pt idx="7">
                  <c:v>MAY</c:v>
                </c:pt>
                <c:pt idx="8">
                  <c:v>JUN</c:v>
                </c:pt>
                <c:pt idx="9">
                  <c:v>JUL</c:v>
                </c:pt>
                <c:pt idx="10">
                  <c:v>AGO</c:v>
                </c:pt>
                <c:pt idx="11">
                  <c:v>SEP</c:v>
                </c:pt>
              </c:strCache>
            </c:strRef>
          </c:cat>
          <c:val>
            <c:numRef>
              <c:f>'Graficos Emtec'!$C$131:$N$131</c:f>
              <c:numCache>
                <c:formatCode>0.00%</c:formatCode>
                <c:ptCount val="12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0.2</c:v>
                </c:pt>
                <c:pt idx="10">
                  <c:v>0.2</c:v>
                </c:pt>
                <c:pt idx="11">
                  <c:v>0.2</c:v>
                </c:pt>
              </c:numCache>
            </c:numRef>
          </c:val>
        </c:ser>
        <c:gapWidth val="0"/>
        <c:gapDepth val="196"/>
        <c:shape val="box"/>
        <c:axId val="140422528"/>
        <c:axId val="140929280"/>
        <c:axId val="0"/>
      </c:bar3DChart>
      <c:catAx>
        <c:axId val="140422528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lang="es-MX"/>
            </a:pPr>
            <a:endParaRPr lang="es-MX"/>
          </a:p>
        </c:txPr>
        <c:crossAx val="140929280"/>
        <c:crosses val="autoZero"/>
        <c:auto val="1"/>
        <c:lblAlgn val="ctr"/>
        <c:lblOffset val="100"/>
      </c:catAx>
      <c:valAx>
        <c:axId val="140929280"/>
        <c:scaling>
          <c:orientation val="minMax"/>
        </c:scaling>
        <c:axPos val="l"/>
        <c:majorGridlines>
          <c:spPr>
            <a:ln>
              <a:solidFill>
                <a:schemeClr val="accent1"/>
              </a:solidFill>
            </a:ln>
          </c:spPr>
        </c:majorGridlines>
        <c:numFmt formatCode="0.00%" sourceLinked="1"/>
        <c:tickLblPos val="nextTo"/>
        <c:txPr>
          <a:bodyPr/>
          <a:lstStyle/>
          <a:p>
            <a:pPr>
              <a:defRPr lang="es-MX"/>
            </a:pPr>
            <a:endParaRPr lang="es-MX"/>
          </a:p>
        </c:txPr>
        <c:crossAx val="140422528"/>
        <c:crosses val="autoZero"/>
        <c:crossBetween val="between"/>
      </c:valAx>
    </c:plotArea>
    <c:plotVisOnly val="1"/>
  </c:chart>
  <c:spPr>
    <a:scene3d>
      <a:camera prst="orthographicFront"/>
      <a:lightRig rig="threePt" dir="t"/>
    </a:scene3d>
    <a:sp3d>
      <a:bevelT w="69850"/>
    </a:sp3d>
  </c:sp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MX"/>
  <c:chart>
    <c:view3D>
      <c:rotX val="40"/>
      <c:hPercent val="30"/>
      <c:rotY val="50"/>
      <c:depthPercent val="80"/>
      <c:rAngAx val="1"/>
    </c:view3D>
    <c:floor>
      <c:spPr>
        <a:ln w="12700"/>
        <a:scene3d>
          <a:camera prst="orthographicFront"/>
          <a:lightRig rig="threePt" dir="t"/>
        </a:scene3d>
        <a:sp3d>
          <a:bevelT w="88900"/>
          <a:contourClr>
            <a:srgbClr val="000000"/>
          </a:contourClr>
        </a:sp3d>
      </c:spPr>
    </c:floor>
    <c:sideWall>
      <c:spPr>
        <a:noFill/>
      </c:spPr>
    </c:sideWall>
    <c:backWall>
      <c:spPr>
        <a:noFill/>
      </c:spPr>
    </c:backWall>
    <c:plotArea>
      <c:layout>
        <c:manualLayout>
          <c:layoutTarget val="inner"/>
          <c:xMode val="edge"/>
          <c:yMode val="edge"/>
          <c:x val="0.10840566730106604"/>
          <c:y val="5.6799079890294632E-2"/>
          <c:w val="0.79138478304247051"/>
          <c:h val="0.80957824716354965"/>
        </c:manualLayout>
      </c:layout>
      <c:bar3DChart>
        <c:barDir val="col"/>
        <c:grouping val="clustered"/>
        <c:ser>
          <c:idx val="0"/>
          <c:order val="0"/>
          <c:spPr>
            <a:ln>
              <a:solidFill>
                <a:srgbClr val="002060"/>
              </a:solidFill>
            </a:ln>
          </c:spPr>
          <c:cat>
            <c:strRef>
              <c:f>'Graficos Emtec'!$C$76:$N$76</c:f>
              <c:strCache>
                <c:ptCount val="12"/>
                <c:pt idx="0">
                  <c:v>OCT</c:v>
                </c:pt>
                <c:pt idx="1">
                  <c:v>NOV</c:v>
                </c:pt>
                <c:pt idx="2">
                  <c:v>DIC</c:v>
                </c:pt>
                <c:pt idx="3">
                  <c:v>ENE</c:v>
                </c:pt>
                <c:pt idx="4">
                  <c:v>FEB</c:v>
                </c:pt>
                <c:pt idx="5">
                  <c:v>MAR</c:v>
                </c:pt>
                <c:pt idx="6">
                  <c:v>ABR</c:v>
                </c:pt>
                <c:pt idx="7">
                  <c:v>MAY</c:v>
                </c:pt>
                <c:pt idx="8">
                  <c:v>JUN</c:v>
                </c:pt>
                <c:pt idx="9">
                  <c:v>JUL</c:v>
                </c:pt>
                <c:pt idx="10">
                  <c:v>AGO</c:v>
                </c:pt>
                <c:pt idx="11">
                  <c:v>SEP</c:v>
                </c:pt>
              </c:strCache>
            </c:strRef>
          </c:cat>
          <c:val>
            <c:numRef>
              <c:f>'Graficos Emtec'!$C$77:$N$77</c:f>
              <c:numCache>
                <c:formatCode>0_ ;[Red]\-0\ </c:formatCode>
                <c:ptCount val="12"/>
                <c:pt idx="0">
                  <c:v>171.05654761904762</c:v>
                </c:pt>
                <c:pt idx="1">
                  <c:v>128.64583333333331</c:v>
                </c:pt>
                <c:pt idx="2">
                  <c:v>76.339285714285722</c:v>
                </c:pt>
                <c:pt idx="3">
                  <c:v>162.57440476190476</c:v>
                </c:pt>
                <c:pt idx="4">
                  <c:v>137.12797619047618</c:v>
                </c:pt>
                <c:pt idx="5">
                  <c:v>216.29464285714286</c:v>
                </c:pt>
                <c:pt idx="6">
                  <c:v>107.44047619047619</c:v>
                </c:pt>
                <c:pt idx="7">
                  <c:v>180.95238095238093</c:v>
                </c:pt>
                <c:pt idx="8">
                  <c:v>213.4672619047619</c:v>
                </c:pt>
                <c:pt idx="9">
                  <c:v>175.29761904761907</c:v>
                </c:pt>
                <c:pt idx="10">
                  <c:v>148.4375</c:v>
                </c:pt>
                <c:pt idx="11">
                  <c:v>182.36607142857144</c:v>
                </c:pt>
              </c:numCache>
            </c:numRef>
          </c:val>
        </c:ser>
        <c:ser>
          <c:idx val="1"/>
          <c:order val="1"/>
          <c:spPr>
            <a:solidFill>
              <a:srgbClr val="FF0000"/>
            </a:solidFill>
            <a:ln w="12700"/>
            <a:effectLst>
              <a:outerShdw blurRad="50800" dist="50800" dir="5400000" algn="ctr" rotWithShape="0">
                <a:schemeClr val="tx1">
                  <a:lumMod val="65000"/>
                  <a:lumOff val="35000"/>
                </a:schemeClr>
              </a:outerShdw>
            </a:effectLst>
            <a:scene3d>
              <a:camera prst="orthographicFront"/>
              <a:lightRig rig="threePt" dir="t"/>
            </a:scene3d>
            <a:sp3d prstMaterial="metal"/>
          </c:spPr>
          <c:cat>
            <c:strRef>
              <c:f>'Graficos Emtec'!$C$76:$N$76</c:f>
              <c:strCache>
                <c:ptCount val="12"/>
                <c:pt idx="0">
                  <c:v>OCT</c:v>
                </c:pt>
                <c:pt idx="1">
                  <c:v>NOV</c:v>
                </c:pt>
                <c:pt idx="2">
                  <c:v>DIC</c:v>
                </c:pt>
                <c:pt idx="3">
                  <c:v>ENE</c:v>
                </c:pt>
                <c:pt idx="4">
                  <c:v>FEB</c:v>
                </c:pt>
                <c:pt idx="5">
                  <c:v>MAR</c:v>
                </c:pt>
                <c:pt idx="6">
                  <c:v>ABR</c:v>
                </c:pt>
                <c:pt idx="7">
                  <c:v>MAY</c:v>
                </c:pt>
                <c:pt idx="8">
                  <c:v>JUN</c:v>
                </c:pt>
                <c:pt idx="9">
                  <c:v>JUL</c:v>
                </c:pt>
                <c:pt idx="10">
                  <c:v>AGO</c:v>
                </c:pt>
                <c:pt idx="11">
                  <c:v>SEP</c:v>
                </c:pt>
              </c:strCache>
            </c:strRef>
          </c:cat>
          <c:val>
            <c:numRef>
              <c:f>'Graficos Emtec'!$C$78:$N$78</c:f>
              <c:numCache>
                <c:formatCode>0_ ;[Red]\-0\ </c:formatCode>
                <c:ptCount val="12"/>
                <c:pt idx="0">
                  <c:v>58</c:v>
                </c:pt>
                <c:pt idx="1">
                  <c:v>90</c:v>
                </c:pt>
                <c:pt idx="2">
                  <c:v>110</c:v>
                </c:pt>
                <c:pt idx="3">
                  <c:v>75</c:v>
                </c:pt>
                <c:pt idx="4">
                  <c:v>95</c:v>
                </c:pt>
                <c:pt idx="5">
                  <c:v>121</c:v>
                </c:pt>
                <c:pt idx="6">
                  <c:v>117</c:v>
                </c:pt>
                <c:pt idx="7">
                  <c:v>84</c:v>
                </c:pt>
                <c:pt idx="8">
                  <c:v>97</c:v>
                </c:pt>
                <c:pt idx="9">
                  <c:v>126</c:v>
                </c:pt>
                <c:pt idx="10">
                  <c:v>141</c:v>
                </c:pt>
                <c:pt idx="11">
                  <c:v>0</c:v>
                </c:pt>
              </c:numCache>
            </c:numRef>
          </c:val>
        </c:ser>
        <c:gapWidth val="0"/>
        <c:gapDepth val="196"/>
        <c:shape val="box"/>
        <c:axId val="140719232"/>
        <c:axId val="140731904"/>
        <c:axId val="0"/>
      </c:bar3DChart>
      <c:catAx>
        <c:axId val="14071923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MX"/>
            </a:pPr>
            <a:endParaRPr lang="es-MX"/>
          </a:p>
        </c:txPr>
        <c:crossAx val="140731904"/>
        <c:crosses val="autoZero"/>
        <c:auto val="1"/>
        <c:lblAlgn val="ctr"/>
        <c:lblOffset val="100"/>
      </c:catAx>
      <c:valAx>
        <c:axId val="140731904"/>
        <c:scaling>
          <c:orientation val="minMax"/>
        </c:scaling>
        <c:axPos val="l"/>
        <c:majorGridlines>
          <c:spPr>
            <a:ln>
              <a:solidFill>
                <a:schemeClr val="accent1"/>
              </a:solidFill>
            </a:ln>
          </c:spPr>
        </c:majorGridlines>
        <c:numFmt formatCode="0_ ;[Red]\-0\ " sourceLinked="1"/>
        <c:tickLblPos val="nextTo"/>
        <c:txPr>
          <a:bodyPr/>
          <a:lstStyle/>
          <a:p>
            <a:pPr>
              <a:defRPr lang="es-MX"/>
            </a:pPr>
            <a:endParaRPr lang="es-MX"/>
          </a:p>
        </c:txPr>
        <c:crossAx val="140719232"/>
        <c:crosses val="autoZero"/>
        <c:crossBetween val="between"/>
      </c:valAx>
    </c:plotArea>
    <c:plotVisOnly val="1"/>
  </c:chart>
  <c:spPr>
    <a:scene3d>
      <a:camera prst="orthographicFront"/>
      <a:lightRig rig="threePt" dir="t"/>
    </a:scene3d>
    <a:sp3d>
      <a:bevelT w="69850"/>
    </a:sp3d>
  </c:spPr>
  <c:externalData r:id="rId1"/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ChangeArrowheads="1"/>
          </p:cNvSpPr>
          <p:nvPr/>
        </p:nvSpPr>
        <p:spPr bwMode="auto">
          <a:xfrm>
            <a:off x="755653" y="1479552"/>
            <a:ext cx="7561263" cy="39655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_tradnl"/>
          </a:p>
        </p:txBody>
      </p:sp>
      <p:pic>
        <p:nvPicPr>
          <p:cNvPr id="315395" name="Picture 3" descr="JCI 011-Maske03b50oben-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153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55651" y="539751"/>
            <a:ext cx="7920039" cy="939800"/>
          </a:xfrm>
        </p:spPr>
        <p:txBody>
          <a:bodyPr/>
          <a:lstStyle>
            <a:lvl1pPr>
              <a:tabLst>
                <a:tab pos="2330450" algn="l"/>
              </a:tabLst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153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55651" y="333377"/>
            <a:ext cx="7920039" cy="276225"/>
          </a:xfrm>
        </p:spPr>
        <p:txBody>
          <a:bodyPr/>
          <a:lstStyle>
            <a:lvl1pPr>
              <a:spcBef>
                <a:spcPct val="0"/>
              </a:spcBef>
              <a:defRPr sz="1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315398" name="Rectangle 6"/>
          <p:cNvSpPr>
            <a:spLocks noChangeArrowheads="1"/>
          </p:cNvSpPr>
          <p:nvPr/>
        </p:nvSpPr>
        <p:spPr bwMode="auto">
          <a:xfrm>
            <a:off x="755653" y="1479552"/>
            <a:ext cx="7561263" cy="39655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_tradnl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39461E-73A4-4056-B164-FBFE5B0F031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7" y="333377"/>
            <a:ext cx="2051051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5" y="333377"/>
            <a:ext cx="6003925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39461E-73A4-4056-B164-FBFE5B0F031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39461E-73A4-4056-B164-FBFE5B0F031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39461E-73A4-4056-B164-FBFE5B0F031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5" y="1268415"/>
            <a:ext cx="4027487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5"/>
            <a:ext cx="4027488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39461E-73A4-4056-B164-FBFE5B0F031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39461E-73A4-4056-B164-FBFE5B0F031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39461E-73A4-4056-B164-FBFE5B0F031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39461E-73A4-4056-B164-FBFE5B0F031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39461E-73A4-4056-B164-FBFE5B0F031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39461E-73A4-4056-B164-FBFE5B0F031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5" y="333375"/>
            <a:ext cx="69834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5" y="1268415"/>
            <a:ext cx="8207375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1437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5652" y="6416677"/>
            <a:ext cx="6696075" cy="13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3143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416677"/>
            <a:ext cx="227013" cy="13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/>
            </a:lvl1pPr>
          </a:lstStyle>
          <a:p>
            <a:fld id="{9E39461E-73A4-4056-B164-FBFE5B0F031A}" type="slidenum">
              <a:rPr lang="es-ES_tradnl" smtClean="0"/>
              <a:pPr/>
              <a:t>‹Nº›</a:t>
            </a:fld>
            <a:endParaRPr lang="es-ES_tradnl"/>
          </a:p>
        </p:txBody>
      </p:sp>
      <p:pic>
        <p:nvPicPr>
          <p:cNvPr id="314374" name="Picture 6" descr="JCI_logo_small"/>
          <p:cNvPicPr>
            <a:picLocks noChangeAspect="1" noChangeArrowheads="1"/>
          </p:cNvPicPr>
          <p:nvPr/>
        </p:nvPicPr>
        <p:blipFill>
          <a:blip r:embed="rId13" cstate="print"/>
          <a:srcRect b="9802"/>
          <a:stretch>
            <a:fillRect/>
          </a:stretch>
        </p:blipFill>
        <p:spPr bwMode="auto">
          <a:xfrm>
            <a:off x="7469190" y="6116638"/>
            <a:ext cx="1352551" cy="673100"/>
          </a:xfrm>
          <a:prstGeom prst="rect">
            <a:avLst/>
          </a:prstGeom>
          <a:noFill/>
        </p:spPr>
      </p:pic>
      <p:sp>
        <p:nvSpPr>
          <p:cNvPr id="314375" name="Line 7"/>
          <p:cNvSpPr>
            <a:spLocks noChangeShapeType="1"/>
          </p:cNvSpPr>
          <p:nvPr/>
        </p:nvSpPr>
        <p:spPr bwMode="auto">
          <a:xfrm flipV="1">
            <a:off x="455613" y="6092825"/>
            <a:ext cx="822007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314376" name="Line 8"/>
          <p:cNvSpPr>
            <a:spLocks noChangeShapeType="1"/>
          </p:cNvSpPr>
          <p:nvPr/>
        </p:nvSpPr>
        <p:spPr bwMode="auto">
          <a:xfrm flipV="1">
            <a:off x="468315" y="1046164"/>
            <a:ext cx="8207375" cy="63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r"/>
  </p:transition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bg2"/>
        </a:buClr>
        <a:buFont typeface="Wingdings" pitchFamily="2" charset="2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5113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2pPr>
      <a:lvl3pPr marL="496888" indent="-228600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3pPr>
      <a:lvl4pPr marL="714375" indent="-215900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1400">
          <a:solidFill>
            <a:schemeClr val="bg2"/>
          </a:solidFill>
          <a:latin typeface="+mn-lt"/>
        </a:defRPr>
      </a:lvl4pPr>
      <a:lvl5pPr marL="935038" indent="-21907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1400">
          <a:solidFill>
            <a:schemeClr val="bg2"/>
          </a:solidFill>
          <a:latin typeface="+mn-lt"/>
        </a:defRPr>
      </a:lvl5pPr>
      <a:lvl6pPr marL="1392238" indent="-21907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1400">
          <a:solidFill>
            <a:schemeClr val="bg2"/>
          </a:solidFill>
          <a:latin typeface="+mn-lt"/>
        </a:defRPr>
      </a:lvl6pPr>
      <a:lvl7pPr marL="1849438" indent="-21907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1400">
          <a:solidFill>
            <a:schemeClr val="bg2"/>
          </a:solidFill>
          <a:latin typeface="+mn-lt"/>
        </a:defRPr>
      </a:lvl7pPr>
      <a:lvl8pPr marL="2306638" indent="-21907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1400">
          <a:solidFill>
            <a:schemeClr val="bg2"/>
          </a:solidFill>
          <a:latin typeface="+mn-lt"/>
        </a:defRPr>
      </a:lvl8pPr>
      <a:lvl9pPr marL="2763838" indent="-21907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1400">
          <a:solidFill>
            <a:schemeClr val="bg2"/>
          </a:solidFill>
          <a:latin typeface="+mn-lt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chart" Target="../charts/chart2.xml"/><Relationship Id="rId7" Type="http://schemas.openxmlformats.org/officeDocument/2006/relationships/image" Target="../media/image6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Relationship Id="rId9" Type="http://schemas.openxmlformats.org/officeDocument/2006/relationships/chart" Target="../charts/char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lantilla-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81717" y="0"/>
            <a:ext cx="3262283" cy="6858000"/>
          </a:xfrm>
          <a:prstGeom prst="rect">
            <a:avLst/>
          </a:prstGeom>
        </p:spPr>
      </p:pic>
      <p:pic>
        <p:nvPicPr>
          <p:cNvPr id="5" name="Picture 4" descr="Logo-JCI-HiR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0327" y="188640"/>
            <a:ext cx="1273660" cy="324036"/>
          </a:xfrm>
          <a:prstGeom prst="rect">
            <a:avLst/>
          </a:prstGeom>
        </p:spPr>
      </p:pic>
      <p:pic>
        <p:nvPicPr>
          <p:cNvPr id="6" name="Picture 5" descr="LogoEDC-tinta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28384" y="6507342"/>
            <a:ext cx="1010285" cy="270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31573" y="728701"/>
            <a:ext cx="57606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1600" b="1" dirty="0" smtClean="0">
                <a:solidFill>
                  <a:schemeClr val="accent1"/>
                </a:solidFill>
                <a:latin typeface="Calibri" pitchFamily="34" charset="0"/>
              </a:rPr>
              <a:t>Act-165</a:t>
            </a:r>
          </a:p>
          <a:p>
            <a:pPr algn="ctr"/>
            <a:r>
              <a:rPr lang="es-ES_tradnl" sz="1600" b="1" dirty="0" smtClean="0">
                <a:solidFill>
                  <a:schemeClr val="accent1"/>
                </a:solidFill>
                <a:latin typeface="Calibri" pitchFamily="34" charset="0"/>
              </a:rPr>
              <a:t>“</a:t>
            </a:r>
            <a:r>
              <a:rPr lang="es-MX" sz="1600" b="1" dirty="0" smtClean="0">
                <a:solidFill>
                  <a:schemeClr val="accent1"/>
                </a:solidFill>
                <a:latin typeface="Calibri" pitchFamily="34" charset="0"/>
              </a:rPr>
              <a:t>Realizar reuniones semanales para revisar avances en indicadores operativos vs objetivos del scorecard.</a:t>
            </a:r>
            <a:r>
              <a:rPr lang="es-ES_tradnl" sz="1600" b="1" dirty="0" smtClean="0">
                <a:solidFill>
                  <a:schemeClr val="accent1"/>
                </a:solidFill>
                <a:latin typeface="Calibri" pitchFamily="34" charset="0"/>
              </a:rPr>
              <a:t>”</a:t>
            </a:r>
            <a:endParaRPr lang="es-ES_tradnl" sz="1600" dirty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5786" y="2285992"/>
            <a:ext cx="669674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1400" b="1" dirty="0" smtClean="0">
                <a:latin typeface="Calibri" pitchFamily="34" charset="0"/>
              </a:rPr>
              <a:t>Objetivo</a:t>
            </a:r>
          </a:p>
          <a:p>
            <a:pPr algn="just"/>
            <a:endParaRPr lang="es-MX" sz="1400" dirty="0" smtClean="0">
              <a:latin typeface="Calibri" pitchFamily="34" charset="0"/>
            </a:endParaRPr>
          </a:p>
          <a:p>
            <a:pPr algn="just"/>
            <a:r>
              <a:rPr lang="es-MX" sz="1400" dirty="0" smtClean="0">
                <a:latin typeface="Calibri" pitchFamily="34" charset="0"/>
              </a:rPr>
              <a:t>Contar con un sistema de seguimiento al cumplimiento de objetivos del negocio que permita detectar áreas de oportunidad en momento oportuno y tomar acciones al respecto.</a:t>
            </a:r>
          </a:p>
        </p:txBody>
      </p:sp>
      <p:sp>
        <p:nvSpPr>
          <p:cNvPr id="9" name="Rectangle 8"/>
          <p:cNvSpPr/>
          <p:nvPr/>
        </p:nvSpPr>
        <p:spPr>
          <a:xfrm>
            <a:off x="785786" y="3429000"/>
            <a:ext cx="67207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1400" b="1" dirty="0">
                <a:latin typeface="Calibri" pitchFamily="34" charset="0"/>
              </a:rPr>
              <a:t>¿Qué es lo que tengo que hacer</a:t>
            </a:r>
            <a:r>
              <a:rPr lang="es-ES_tradnl" sz="1400" b="1" dirty="0" smtClean="0">
                <a:latin typeface="Calibri" pitchFamily="34" charset="0"/>
              </a:rPr>
              <a:t>?</a:t>
            </a:r>
          </a:p>
          <a:p>
            <a:pPr algn="just"/>
            <a:endParaRPr lang="es-MX" sz="1400" b="1" dirty="0" smtClean="0">
              <a:latin typeface="Calibri" pitchFamily="34" charset="0"/>
            </a:endParaRPr>
          </a:p>
          <a:p>
            <a:pPr algn="just"/>
            <a:r>
              <a:rPr lang="es-MX" sz="1400" dirty="0" smtClean="0">
                <a:latin typeface="Calibri" pitchFamily="34" charset="0"/>
              </a:rPr>
              <a:t>Dar de alta resultados de los indicadores revisados al día de la reunión y su estatus actual vs año anterior y objetivo. Hacer un resumen de los principales puntos comentados en la reunión y los compromisos generados a partir de la misma. Tomar una foto durante la reunión y darla de alta.</a:t>
            </a:r>
            <a:endParaRPr lang="es-ES_tradnl" sz="1400" dirty="0" smtClean="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5786" y="4929198"/>
            <a:ext cx="67207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>
                <a:latin typeface="Calibri" pitchFamily="34" charset="0"/>
              </a:rPr>
              <a:t>¿Qué beneficio le traería a mi negocio?</a:t>
            </a:r>
          </a:p>
          <a:p>
            <a:endParaRPr lang="es-MX" sz="1400" b="1" dirty="0" smtClean="0">
              <a:latin typeface="Calibri" pitchFamily="34" charset="0"/>
            </a:endParaRPr>
          </a:p>
          <a:p>
            <a:r>
              <a:rPr lang="es-MX" sz="1400" dirty="0" smtClean="0">
                <a:latin typeface="Calibri" pitchFamily="34" charset="0"/>
              </a:rPr>
              <a:t>Tener un control y conocimiento de cómo se están llevando acabo los objetivos implementados al personal, además de motivarlos para que lleguen a los objetivos asignados.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alibri" pitchFamily="34" charset="0"/>
              </a:rPr>
              <a:t>Realizar reuniones semanales para revisar avances en indicadores operativos vs objetivos del scorecard.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340768"/>
            <a:ext cx="8207375" cy="5112568"/>
          </a:xfrm>
        </p:spPr>
        <p:txBody>
          <a:bodyPr/>
          <a:lstStyle/>
          <a:p>
            <a:r>
              <a:rPr lang="es-MX" sz="1200" b="1" dirty="0" smtClean="0"/>
              <a:t>Procedimiento:</a:t>
            </a:r>
          </a:p>
          <a:p>
            <a:endParaRPr lang="es-MX" sz="1200" b="1" dirty="0" smtClean="0"/>
          </a:p>
          <a:p>
            <a:r>
              <a:rPr lang="es-MX" sz="1200" dirty="0" smtClean="0"/>
              <a:t>Se llevan acabo reuniones semanales de seguimiento de los indicadores de desempeño (Lunes) y temas generales de los departamentos de: 1) Ventas y Crédito y Cobranza, 2) Operaciones y Administración (En forma independiente)</a:t>
            </a:r>
          </a:p>
          <a:p>
            <a:endParaRPr lang="es-MX" sz="1200" dirty="0" smtClean="0"/>
          </a:p>
          <a:p>
            <a:pPr marL="228600" indent="-228600">
              <a:buAutoNum type="alphaLcParenR"/>
            </a:pPr>
            <a:r>
              <a:rPr lang="es-MX" sz="1200" dirty="0" smtClean="0"/>
              <a:t>Los indicadores que se revisan surgen del Score </a:t>
            </a:r>
            <a:r>
              <a:rPr lang="es-MX" sz="1200" dirty="0" err="1" smtClean="0"/>
              <a:t>Card</a:t>
            </a:r>
            <a:r>
              <a:rPr lang="es-MX" sz="1200" dirty="0" smtClean="0"/>
              <a:t> (Imágenes Anexas) que nos arroja nuestro sistema ERP (Open Bravo) para cada una de las líneas que comercializamos.</a:t>
            </a:r>
          </a:p>
          <a:p>
            <a:pPr marL="495300" lvl="1" indent="-228600">
              <a:buAutoNum type="alphaLcParenR"/>
            </a:pPr>
            <a:r>
              <a:rPr lang="es-MX" sz="1000" dirty="0" smtClean="0"/>
              <a:t>Revisión de indicadores por Canal: Mayoreo y Ventas Piso.</a:t>
            </a:r>
          </a:p>
          <a:p>
            <a:pPr marL="495300" lvl="1" indent="-228600">
              <a:buAutoNum type="alphaLcParenR"/>
            </a:pPr>
            <a:r>
              <a:rPr lang="es-MX" sz="1000" dirty="0" smtClean="0"/>
              <a:t>Revisión de indicadores por familia: Acumuladores, Moto baterías, Filtros, Etc.</a:t>
            </a:r>
          </a:p>
          <a:p>
            <a:pPr lvl="1" indent="0">
              <a:buNone/>
            </a:pPr>
            <a:endParaRPr lang="es-MX" sz="1000" dirty="0" smtClean="0"/>
          </a:p>
          <a:p>
            <a:r>
              <a:rPr lang="es-MX" sz="1200" dirty="0" smtClean="0"/>
              <a:t>b) Los compromisos generados en la reunión son registrados en la minuta y firmados por los involucrados en los procesos para su revisión en la siguiente reunión.</a:t>
            </a:r>
          </a:p>
          <a:p>
            <a:endParaRPr lang="es-MX" sz="1200" dirty="0"/>
          </a:p>
          <a:p>
            <a:r>
              <a:rPr lang="es-MX" sz="1200" b="1" dirty="0" smtClean="0"/>
              <a:t>Tablero Indicador:</a:t>
            </a:r>
          </a:p>
          <a:p>
            <a:endParaRPr lang="es-MX" sz="1200" dirty="0" smtClean="0"/>
          </a:p>
          <a:p>
            <a:r>
              <a:rPr lang="es-MX" sz="1200" dirty="0" smtClean="0"/>
              <a:t>Adicionalmente dos veces por semana (Lunes y Jueves) se registran los avances en nuestro tablero indicador como herramienta visual del desempeño. </a:t>
            </a:r>
            <a:endParaRPr lang="es-MX" sz="12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6983412" cy="647700"/>
          </a:xfrm>
        </p:spPr>
        <p:txBody>
          <a:bodyPr/>
          <a:lstStyle/>
          <a:p>
            <a:r>
              <a:rPr lang="es-MX" dirty="0" smtClean="0">
                <a:latin typeface="Calibri" pitchFamily="34" charset="0"/>
              </a:rPr>
              <a:t>Score </a:t>
            </a:r>
            <a:r>
              <a:rPr lang="es-MX" dirty="0" err="1">
                <a:latin typeface="Calibri" pitchFamily="34" charset="0"/>
              </a:rPr>
              <a:t>C</a:t>
            </a:r>
            <a:r>
              <a:rPr lang="es-MX" dirty="0" err="1" smtClean="0">
                <a:latin typeface="Calibri" pitchFamily="34" charset="0"/>
              </a:rPr>
              <a:t>ard</a:t>
            </a:r>
            <a:r>
              <a:rPr lang="es-MX" dirty="0" smtClean="0">
                <a:latin typeface="Calibri" pitchFamily="34" charset="0"/>
              </a:rPr>
              <a:t> de seguimiento al cumplimiento de objetivos del negocio</a:t>
            </a:r>
            <a:endParaRPr lang="es-MX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5715016"/>
            <a:ext cx="8143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/>
            <a:r>
              <a:rPr lang="es-MX" sz="1200" dirty="0" smtClean="0"/>
              <a:t>Este score-</a:t>
            </a:r>
            <a:r>
              <a:rPr lang="es-MX" sz="1200" dirty="0" err="1" smtClean="0"/>
              <a:t>card</a:t>
            </a:r>
            <a:r>
              <a:rPr lang="es-MX" sz="1200" dirty="0" smtClean="0"/>
              <a:t> nos sirve como apoyo para estar checando en las juntas como va la venta semana a semana</a:t>
            </a:r>
            <a:endParaRPr lang="es-MX" sz="1200" dirty="0" smtClean="0"/>
          </a:p>
          <a:p>
            <a:pPr marL="342900" indent="-342900">
              <a:buAutoNum type="arabicParenR"/>
            </a:pP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428728" y="1214422"/>
          <a:ext cx="6000790" cy="4500588"/>
        </p:xfrm>
        <a:graphic>
          <a:graphicData uri="http://schemas.openxmlformats.org/drawingml/2006/table">
            <a:tbl>
              <a:tblPr/>
              <a:tblGrid>
                <a:gridCol w="429779"/>
                <a:gridCol w="789720"/>
                <a:gridCol w="329497"/>
                <a:gridCol w="329497"/>
                <a:gridCol w="329497"/>
                <a:gridCol w="329497"/>
                <a:gridCol w="329497"/>
                <a:gridCol w="329497"/>
                <a:gridCol w="329497"/>
                <a:gridCol w="329497"/>
                <a:gridCol w="329497"/>
                <a:gridCol w="329497"/>
                <a:gridCol w="329497"/>
                <a:gridCol w="329497"/>
                <a:gridCol w="338452"/>
                <a:gridCol w="488875"/>
              </a:tblGrid>
              <a:tr h="100885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6933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4">
                  <a:txBody>
                    <a:bodyPr/>
                    <a:lstStyle/>
                    <a:p>
                      <a:pPr algn="l" fontAlgn="b"/>
                      <a:r>
                        <a:rPr lang="es-MX" sz="9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RESULTADOS DE VENTA EMTEC 2016 Y CUOTAS 2017</a:t>
                      </a:r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5280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0885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0885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AGENTE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OCT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NOV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DIC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ENE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FEB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MAR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ABR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MAY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JUN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JUL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AGO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SEP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ACUMULADO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54061"/>
                    </a:solidFill>
                  </a:tcPr>
                </a:tc>
              </a:tr>
              <a:tr h="100885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5280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EMTEC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5280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Acumuladores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5280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1849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2309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2249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1871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19584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5280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1598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23524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5280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2149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1989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1891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23934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0885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1817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1703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2044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1487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2072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1747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1883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2286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1898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1932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1885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22854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885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Cuota 2016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2067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1937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2389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2325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1692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2357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1987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2142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2601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2159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2198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2144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25999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885"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1968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1756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1756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23731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23731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0885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% Logrado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95.2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94.3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77.7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75.5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99.5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81.4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88.4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86.0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92.5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98.1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104.8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107.3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91.3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-2268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0885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Cuota 2017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2175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2046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2090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1980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1877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2150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1955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2035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2687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2377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2570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2585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26526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26526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00885"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Venta Real 2017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2039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2112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2400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1765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1525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1738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1757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1936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1902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2116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2211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21501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21501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0885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% Alcanzado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5025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885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95280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EMTEC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5280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Filtros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5280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3437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2190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2276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21631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5280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1970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1998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2149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2749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972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5280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861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661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1148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982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10409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0885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1138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981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1165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1714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1183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2453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2144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1730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1244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1539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1844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1958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19093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885"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Cuota 2016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1430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1233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1464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2155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1487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3083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2695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2175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1564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1935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2318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2461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24000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0885"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1973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1489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2848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2565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19732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19732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0885"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% Logrado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-4268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0885"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Cuota 2017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3370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2333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1551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1919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1460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3078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1180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2753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1696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1306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2175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1179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24000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24000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00885"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Venta Real 2017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1079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1192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1143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1352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1303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1184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676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944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1110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911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1113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12007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12007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0885"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% Alcanzado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38%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11993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885"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95280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EMTEC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5280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Motobaterias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5280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5280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5280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0885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1270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885"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Cuota 2016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0885"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Venta Real 2016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1344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0885"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% Alcanzado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78.52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52.44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103.13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82.65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50.26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87.41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54.62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84.71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131.08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60.06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43.32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81.35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70.74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-556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885"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Cuota 2017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164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168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91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152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135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218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103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166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189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213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142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159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1900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00885"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Venta Real 2017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58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90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110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75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95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121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117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84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97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126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141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FFFF00"/>
                          </a:solidFill>
                          <a:latin typeface="Arial"/>
                        </a:rPr>
                        <a:t>1114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1114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0885"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% Alcanzado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786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80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Revisión de cartera y temas globales del negocio.</a:t>
            </a:r>
            <a:endParaRPr lang="es-MX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500166" y="1142984"/>
          <a:ext cx="6548465" cy="2613987"/>
        </p:xfrm>
        <a:graphic>
          <a:graphicData uri="http://schemas.openxmlformats.org/drawingml/2006/table">
            <a:tbl>
              <a:tblPr/>
              <a:tblGrid>
                <a:gridCol w="468026"/>
                <a:gridCol w="717640"/>
                <a:gridCol w="514829"/>
                <a:gridCol w="678637"/>
                <a:gridCol w="514829"/>
                <a:gridCol w="514829"/>
                <a:gridCol w="438775"/>
                <a:gridCol w="438775"/>
                <a:gridCol w="452425"/>
                <a:gridCol w="546031"/>
                <a:gridCol w="452425"/>
                <a:gridCol w="405622"/>
                <a:gridCol w="405622"/>
              </a:tblGrid>
              <a:tr h="116159"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 dirty="0"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159"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159"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159"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159"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159"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159"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159"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159"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159"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159"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159"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159"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159"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159"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991"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311"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CONCEPTO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%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TOTAL CARTERA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TOTAL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DIAS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TOTAL VENC.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TOTAL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825"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latin typeface="Arial"/>
                        </a:rPr>
                        <a:t>por Vencer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73.63%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600" b="1" i="0" u="none" strike="noStrike">
                          <a:latin typeface="Arial"/>
                        </a:rPr>
                        <a:t>3,087,653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600" b="1" i="0" u="none" strike="noStrike">
                          <a:latin typeface="Arial"/>
                        </a:rPr>
                        <a:t>2,273,590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 A 30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85.23%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600" b="1" i="0" u="none" strike="noStrike">
                          <a:latin typeface="Arial"/>
                        </a:rPr>
                        <a:t>814,063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693,841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825"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600" b="1" i="0" u="none" strike="noStrike">
                          <a:latin typeface="Arial"/>
                        </a:rPr>
                        <a:t>Vencido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26.37%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600" b="1" i="0" u="none" strike="noStrike">
                          <a:latin typeface="Arial"/>
                        </a:rPr>
                        <a:t>3,087,653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600" b="1" i="0" u="none" strike="noStrike">
                          <a:latin typeface="Arial"/>
                        </a:rPr>
                        <a:t>814,063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31 A 60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2.46%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600" b="1" i="0" u="none" strike="noStrike">
                          <a:latin typeface="Arial"/>
                        </a:rPr>
                        <a:t>814,063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20,010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825"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61 A 90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1.27%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600" b="1" i="0" u="none" strike="noStrike">
                          <a:latin typeface="Arial"/>
                        </a:rPr>
                        <a:t>814,063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10,327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825"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MAS DE 90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11.04%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600" b="1" i="0" u="none" strike="noStrike">
                          <a:latin typeface="Arial"/>
                        </a:rPr>
                        <a:t>814,063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600" b="1" i="0" u="none" strike="noStrike">
                          <a:latin typeface="Arial"/>
                        </a:rPr>
                        <a:t>89,885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6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6 Gráfico"/>
          <p:cNvGraphicFramePr/>
          <p:nvPr/>
        </p:nvGraphicFramePr>
        <p:xfrm>
          <a:off x="733425" y="18573751"/>
          <a:ext cx="4416425" cy="2473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24 Gráfico"/>
          <p:cNvGraphicFramePr/>
          <p:nvPr/>
        </p:nvGraphicFramePr>
        <p:xfrm>
          <a:off x="5585881" y="18575868"/>
          <a:ext cx="4470402" cy="2460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6 Gráfico"/>
          <p:cNvGraphicFramePr/>
          <p:nvPr/>
        </p:nvGraphicFramePr>
        <p:xfrm>
          <a:off x="1214414" y="1714488"/>
          <a:ext cx="3247570" cy="1424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24 Gráfico"/>
          <p:cNvGraphicFramePr/>
          <p:nvPr/>
        </p:nvGraphicFramePr>
        <p:xfrm>
          <a:off x="4786315" y="1714488"/>
          <a:ext cx="3143271" cy="1414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1571604" y="3929066"/>
          <a:ext cx="6096002" cy="2110312"/>
        </p:xfrm>
        <a:graphic>
          <a:graphicData uri="http://schemas.openxmlformats.org/drawingml/2006/table">
            <a:tbl>
              <a:tblPr/>
              <a:tblGrid>
                <a:gridCol w="388590"/>
                <a:gridCol w="592599"/>
                <a:gridCol w="427449"/>
                <a:gridCol w="563455"/>
                <a:gridCol w="427449"/>
                <a:gridCol w="427449"/>
                <a:gridCol w="364303"/>
                <a:gridCol w="364303"/>
                <a:gridCol w="374017"/>
                <a:gridCol w="451736"/>
                <a:gridCol w="374017"/>
                <a:gridCol w="335159"/>
                <a:gridCol w="335159"/>
                <a:gridCol w="383732"/>
                <a:gridCol w="286585"/>
              </a:tblGrid>
              <a:tr h="198023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3">
                  <a:txBody>
                    <a:bodyPr/>
                    <a:lstStyle/>
                    <a:p>
                      <a:pPr algn="l" fontAlgn="b"/>
                      <a:r>
                        <a:rPr lang="es-MX" sz="800" b="1" i="0" u="none" strike="noStrike">
                          <a:latin typeface="Arial"/>
                        </a:rPr>
                        <a:t>RESULTADOS DE CARTERA EN EMTEC 2016-2017</a:t>
                      </a:r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510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510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510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510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510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510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510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510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510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510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510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510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510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510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510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510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363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363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OCT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NOV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DIC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ENE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FEB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MAR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ABR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MAY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JUN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JUL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AGO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SEP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510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1" i="0" u="none" strike="noStrike">
                          <a:latin typeface="Arial"/>
                        </a:rPr>
                        <a:t>Logrado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36.49%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28.35%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28.89%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39.04%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33.88%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27.86%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29.78%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27.13%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28.51%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35.00%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26.37%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0.00%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510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1" i="0" u="none" strike="noStrike">
                          <a:latin typeface="Arial"/>
                        </a:rPr>
                        <a:t>Objetetivo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20.00%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20.00%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20.00%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20.00%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20.00%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20.00%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20.00%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20.00%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20.00%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20.00%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20.00%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20.00%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510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1" i="0" u="none" strike="noStrike">
                          <a:latin typeface="Arial"/>
                        </a:rPr>
                        <a:t>Diferencia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16.49%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8.35%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8.89%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19.04%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13.88%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7.86%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9.78%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7.13%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8.51%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15.00%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6.37%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-20.00%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510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1" i="0" u="none" strike="noStrike">
                          <a:latin typeface="Arial"/>
                        </a:rPr>
                        <a:t>Total Cartera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2,146,091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2,087,731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2,668,294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2,237,153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2,176,542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1,816,378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2,319,293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2,121,063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2,197,553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3,031,380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3,087,653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363">
                <a:tc>
                  <a:txBody>
                    <a:bodyPr/>
                    <a:lstStyle/>
                    <a:p>
                      <a:pPr algn="l" fontAlgn="b"/>
                      <a:endParaRPr lang="es-MX" sz="5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500" b="1" i="0" u="none" strike="noStrike">
                          <a:latin typeface="Arial"/>
                        </a:rPr>
                        <a:t>Vencido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783,077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591,858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770,998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873,342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737,452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506,045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690,631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575,474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626,542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1,060,842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814,063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500" b="1" i="0" u="none" strike="noStrike" dirty="0">
                          <a:solidFill>
                            <a:srgbClr val="FFFF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5 Gráfico"/>
          <p:cNvGraphicFramePr/>
          <p:nvPr/>
        </p:nvGraphicFramePr>
        <p:xfrm>
          <a:off x="723899" y="14678024"/>
          <a:ext cx="10429875" cy="2543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1" name="21 Imagen" descr="emtec ocre 2.jpg"/>
          <p:cNvPicPr>
            <a:picLocks noChangeAspect="1"/>
          </p:cNvPicPr>
          <p:nvPr/>
        </p:nvPicPr>
        <p:blipFill>
          <a:blip r:embed="rId7" cstate="print">
            <a:lum/>
          </a:blip>
          <a:srcRect l="11014" t="8654" r="4918" b="6821"/>
          <a:stretch>
            <a:fillRect/>
          </a:stretch>
        </p:blipFill>
        <p:spPr>
          <a:xfrm>
            <a:off x="1007533" y="14356292"/>
            <a:ext cx="368739" cy="2084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12" name="Picture 2" descr="F:\LOGOS\Logo TEAM.jpg"/>
          <p:cNvPicPr>
            <a:picLocks noChangeAspect="1" noChangeArrowheads="1"/>
          </p:cNvPicPr>
          <p:nvPr/>
        </p:nvPicPr>
        <p:blipFill>
          <a:blip r:embed="rId8" cstate="print"/>
          <a:srcRect l="3855" t="1008" r="4101" b="16619"/>
          <a:stretch>
            <a:fillRect/>
          </a:stretch>
        </p:blipFill>
        <p:spPr bwMode="auto">
          <a:xfrm>
            <a:off x="10174818" y="14356293"/>
            <a:ext cx="359832" cy="206636"/>
          </a:xfrm>
          <a:prstGeom prst="rect">
            <a:avLst/>
          </a:prstGeom>
          <a:noFill/>
        </p:spPr>
      </p:pic>
      <p:graphicFrame>
        <p:nvGraphicFramePr>
          <p:cNvPr id="13" name="3 Gráfico"/>
          <p:cNvGraphicFramePr/>
          <p:nvPr/>
        </p:nvGraphicFramePr>
        <p:xfrm>
          <a:off x="1214414" y="4143381"/>
          <a:ext cx="6786610" cy="1357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4" name="13 CuadroTexto"/>
          <p:cNvSpPr txBox="1"/>
          <p:nvPr/>
        </p:nvSpPr>
        <p:spPr>
          <a:xfrm>
            <a:off x="714348" y="1214422"/>
            <a:ext cx="771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Este tipo de análisis se realiza en todos los tipos de ventas para tener un control y seguimiento de cómo se esta llevando la cobranza y crédito a clientes. </a:t>
            </a:r>
            <a:endParaRPr lang="es-MX" sz="1200" dirty="0"/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alibri" pitchFamily="34" charset="0"/>
              </a:rPr>
              <a:t>Reuniones semanales para revisar avances.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1200" dirty="0" smtClean="0"/>
              <a:t>Semanalmente realizamos juntas para analizar el progreso que se tiene respecto a la venta y mediante esto se toman decisiones que ayuden a cumplir las metas de cada agente. </a:t>
            </a:r>
            <a:r>
              <a:rPr lang="es-MX" sz="1200" dirty="0" smtClean="0"/>
              <a:t> Además de tratar temas referentes  al negocio inmiscuyendo todas las áreas (crédito y cobranza, ventas, EDC-II, almacén).</a:t>
            </a:r>
            <a:endParaRPr lang="es-MX" sz="1200" dirty="0"/>
          </a:p>
        </p:txBody>
      </p:sp>
      <p:pic>
        <p:nvPicPr>
          <p:cNvPr id="26626" name="Picture 2" descr="C:\Users\YussiffGinez\Desktop\EMTEC LTH\logos\IMG_610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000240"/>
            <a:ext cx="3429024" cy="2571768"/>
          </a:xfrm>
          <a:prstGeom prst="rect">
            <a:avLst/>
          </a:prstGeom>
          <a:noFill/>
        </p:spPr>
      </p:pic>
      <p:pic>
        <p:nvPicPr>
          <p:cNvPr id="26627" name="Picture 3" descr="C:\Users\YussiffGinez\Desktop\EMTEC LTH\logos\IMG_611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3286124"/>
            <a:ext cx="3487352" cy="261551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alibri" pitchFamily="34" charset="0"/>
              </a:rPr>
              <a:t>Minuta de Seguimiento </a:t>
            </a:r>
            <a:endParaRPr lang="es-MX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714350" y="1142964"/>
          <a:ext cx="3411616" cy="4857809"/>
        </p:xfrm>
        <a:graphic>
          <a:graphicData uri="http://schemas.openxmlformats.org/drawingml/2006/table">
            <a:tbl>
              <a:tblPr/>
              <a:tblGrid>
                <a:gridCol w="164926"/>
                <a:gridCol w="447658"/>
                <a:gridCol w="684837"/>
                <a:gridCol w="127228"/>
                <a:gridCol w="898454"/>
                <a:gridCol w="409959"/>
                <a:gridCol w="339277"/>
                <a:gridCol w="339277"/>
              </a:tblGrid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 dirty="0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s-MX" sz="400" b="1" i="0" u="none" strike="noStrike">
                          <a:latin typeface="Arial"/>
                        </a:rPr>
                        <a:t>MINUTA DE REUNIÓN </a:t>
                      </a: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8652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400" b="1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400" b="1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400" b="1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400" b="1" i="0" u="none" strike="noStrike">
                        <a:latin typeface="Arial"/>
                      </a:endParaRPr>
                    </a:p>
                  </a:txBody>
                  <a:tcPr marL="3708" marR="3708" marT="3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400" b="1" i="0" u="none" strike="noStrike">
                        <a:latin typeface="Arial"/>
                      </a:endParaRPr>
                    </a:p>
                  </a:txBody>
                  <a:tcPr marL="3708" marR="3708" marT="3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400" b="1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652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400" b="1" i="0" u="none" strike="noStrike">
                          <a:latin typeface="Arial"/>
                        </a:rPr>
                        <a:t>Tema General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400" b="1" i="0" u="none" strike="noStrike">
                          <a:latin typeface="Arial"/>
                        </a:rPr>
                        <a:t>Junta Semanal de Resultados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1" i="0" u="none" strike="noStrike">
                          <a:latin typeface="Arial"/>
                        </a:rPr>
                        <a:t>Fecha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400" b="1" i="0" u="none" strike="noStrike">
                          <a:latin typeface="Arial"/>
                        </a:rPr>
                        <a:t>1a Semana de Julio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8652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latin typeface="Arial"/>
                        </a:rPr>
                        <a:t>Participantes: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300" b="1" i="0" u="none" strike="noStrike">
                          <a:latin typeface="Arial"/>
                        </a:rPr>
                        <a:t>Dirección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1" i="0" u="none" strike="noStrike">
                          <a:latin typeface="Arial"/>
                        </a:rPr>
                        <a:t>X</a:t>
                      </a:r>
                    </a:p>
                  </a:txBody>
                  <a:tcPr marL="3708" marR="3708" marT="37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300" b="0" i="0" u="none" strike="noStrike">
                          <a:latin typeface="Arial"/>
                        </a:rPr>
                        <a:t>Jaime Amat</a:t>
                      </a:r>
                    </a:p>
                  </a:txBody>
                  <a:tcPr marL="3708" marR="3708" marT="37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652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300" b="1" i="0" u="none" strike="noStrike">
                          <a:latin typeface="Arial"/>
                        </a:rPr>
                        <a:t>Ventas: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1" i="0" u="none" strike="noStrike">
                          <a:latin typeface="Arial"/>
                        </a:rPr>
                        <a:t>X</a:t>
                      </a:r>
                    </a:p>
                  </a:txBody>
                  <a:tcPr marL="3708" marR="3708" marT="37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300" b="0" i="0" u="none" strike="noStrike">
                          <a:latin typeface="Arial"/>
                        </a:rPr>
                        <a:t>Ricardo Varela</a:t>
                      </a:r>
                    </a:p>
                  </a:txBody>
                  <a:tcPr marL="3708" marR="3708" marT="37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400" b="1" i="0" u="none" strike="noStrike">
                          <a:latin typeface="Arial"/>
                        </a:rPr>
                        <a:t>      Compromisos(a):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400" b="1" i="0" u="none" strike="noStrike">
                          <a:latin typeface="Arial"/>
                        </a:rPr>
                        <a:t>6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652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300" b="1" i="0" u="none" strike="noStrike">
                          <a:latin typeface="Arial"/>
                        </a:rPr>
                        <a:t>Crédito y Cobranza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08" marR="3708" marT="37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300" b="0" i="0" u="none" strike="noStrike">
                          <a:latin typeface="Arial"/>
                        </a:rPr>
                        <a:t>Edhier Tuz</a:t>
                      </a:r>
                    </a:p>
                  </a:txBody>
                  <a:tcPr marL="3708" marR="3708" marT="37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400" b="1" i="0" u="none" strike="noStrike">
                        <a:latin typeface="Arial"/>
                      </a:endParaRP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400" b="1" i="0" u="none" strike="noStrike">
                        <a:latin typeface="Arial"/>
                      </a:endParaRPr>
                    </a:p>
                  </a:txBody>
                  <a:tcPr marL="3708" marR="3708" marT="3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4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652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300" b="1" i="0" u="none" strike="noStrike">
                          <a:latin typeface="Arial"/>
                        </a:rPr>
                        <a:t>EDCII: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1" i="0" u="none" strike="noStrike">
                          <a:latin typeface="Arial"/>
                        </a:rPr>
                        <a:t>X</a:t>
                      </a:r>
                    </a:p>
                  </a:txBody>
                  <a:tcPr marL="3708" marR="3708" marT="37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300" b="0" i="0" u="none" strike="noStrike">
                          <a:latin typeface="Arial"/>
                        </a:rPr>
                        <a:t>Vladimir Zapata</a:t>
                      </a:r>
                    </a:p>
                  </a:txBody>
                  <a:tcPr marL="3708" marR="3708" marT="37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400" b="1" i="0" u="none" strike="noStrike">
                          <a:latin typeface="Arial"/>
                        </a:rPr>
                        <a:t>      Terminados(b):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400" b="1" i="0" u="none" strike="noStrike">
                          <a:latin typeface="Arial"/>
                        </a:rPr>
                        <a:t>3.5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652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300" b="1" i="0" u="none" strike="noStrike">
                          <a:latin typeface="Arial"/>
                        </a:rPr>
                        <a:t>Almacen: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08" marR="3708" marT="37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300" b="0" i="0" u="none" strike="noStrike">
                          <a:latin typeface="Arial"/>
                        </a:rPr>
                        <a:t>Nicolas Salinas</a:t>
                      </a:r>
                    </a:p>
                  </a:txBody>
                  <a:tcPr marL="3708" marR="3708" marT="37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652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300" b="1" i="0" u="none" strike="noStrike">
                          <a:latin typeface="Arial"/>
                        </a:rPr>
                        <a:t>Centros de Servicio: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4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08" marR="3708" marT="37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3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08" marR="3708" marT="37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400" b="1" i="0" u="none" strike="noStrike">
                          <a:latin typeface="Arial"/>
                        </a:rPr>
                        <a:t>      Efectividad(b/a):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400" b="1" i="0" u="none" strike="noStrike">
                          <a:latin typeface="Arial"/>
                        </a:rPr>
                        <a:t>58%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400" b="1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400" b="1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400" b="1" i="0" u="none" strike="noStrike">
                        <a:latin typeface="Arial"/>
                      </a:endParaRPr>
                    </a:p>
                  </a:txBody>
                  <a:tcPr marL="3708" marR="3708" marT="370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400" b="1" i="0" u="none" strike="noStrike">
                        <a:latin typeface="Arial"/>
                      </a:endParaRPr>
                    </a:p>
                  </a:txBody>
                  <a:tcPr marL="3708" marR="3708" marT="370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400" b="1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652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Línea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3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Plan de Acción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Objetivo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Real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Porcentaje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1623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MX" sz="400" b="0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SCORE CARD</a:t>
                      </a:r>
                    </a:p>
                  </a:txBody>
                  <a:tcPr marL="3708" marR="3708" marT="3708" marB="0" vert="wordArtVert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Acumuladores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300" b="0" i="0" u="none" strike="noStrike">
                          <a:latin typeface="Arial"/>
                        </a:rPr>
                        <a:t>Supervisar la venta y reparto del producto buscando cubrir la meta asignada. 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2377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420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00" b="0" i="0" u="none" strike="noStrike">
                          <a:latin typeface="Arial"/>
                        </a:rPr>
                        <a:t>17.67%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23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Motos 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300" b="0" i="0" u="none" strike="noStrike">
                          <a:latin typeface="Arial"/>
                        </a:rPr>
                        <a:t>Supervisar la venta y reparto del producto buscando cubrir la meta asignada. 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213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15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00" b="0" i="0" u="none" strike="noStrike">
                          <a:latin typeface="Arial"/>
                        </a:rPr>
                        <a:t>7.04%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23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Filtros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300" b="0" i="0" u="none" strike="noStrike">
                          <a:latin typeface="Arial"/>
                        </a:rPr>
                        <a:t>Supervisar la venta y reparto del producto buscando cubrir la meta asignada. 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1306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238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00" b="0" i="0" u="none" strike="noStrike">
                          <a:latin typeface="Arial"/>
                        </a:rPr>
                        <a:t>18.22%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23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EDCII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300" b="0" i="0" u="none" strike="noStrike">
                          <a:latin typeface="Arial"/>
                        </a:rPr>
                        <a:t>Realizar actividades pendientes y concretarlas, para continuar con el siguiente nivel.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7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00" b="0" i="0" u="none" strike="noStrike">
                          <a:latin typeface="Arial"/>
                        </a:rPr>
                        <a:t>0.00%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652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# Tema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MX" sz="3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Oportunidad de Mejora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Responsable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Fecha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Avance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MX" sz="300" b="1" i="0" u="none" strike="noStrike">
                          <a:latin typeface="Arial"/>
                        </a:rPr>
                        <a:t>1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3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" b="1" i="0" u="none" strike="noStrike">
                          <a:latin typeface="Arial"/>
                        </a:rPr>
                        <a:t>Dirección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01/07/2014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100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13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5" gridSpan="3"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Asignacion de nuevos objetivos mensuales a los diferentes sectores de ventas. 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JA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8652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MX" sz="300" b="1" i="0" u="none" strike="noStrike">
                          <a:latin typeface="Arial"/>
                        </a:rPr>
                        <a:t>2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3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" b="1" i="0" u="none" strike="noStrike">
                          <a:latin typeface="Arial"/>
                        </a:rPr>
                        <a:t>Ventas: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01/07/2017    A     09/07/2017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100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5" gridSpan="3"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Supervisar la venta y reparto del producto buscando cubrir la meta asignada. 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RV, VZ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8652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MX" sz="300" b="1" i="0" u="none" strike="noStrike">
                          <a:latin typeface="Arial"/>
                        </a:rPr>
                        <a:t>3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3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" b="1" i="0" u="none" strike="noStrike">
                          <a:latin typeface="Arial"/>
                        </a:rPr>
                        <a:t>EDCII: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04/07/2017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100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5" gridSpan="3"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Actualizar y revisar SCORECARD de clientes del área de ventas.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 dirty="0">
                          <a:latin typeface="Arial"/>
                        </a:rPr>
                        <a:t>VZ, JA, RV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8652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MX" sz="300" b="1" i="0" u="none" strike="noStrike">
                          <a:latin typeface="Arial"/>
                        </a:rPr>
                        <a:t>4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3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" b="1" i="0" u="none" strike="noStrike">
                          <a:latin typeface="Arial"/>
                        </a:rPr>
                        <a:t>Ventas: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06/07/2017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50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5" gridSpan="3"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Actualizar y revisar SCORECARD de clientes de el area de ventas.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RV, VZ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8652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MX" sz="300" b="1" i="0" u="none" strike="noStrike">
                          <a:latin typeface="Arial"/>
                        </a:rPr>
                        <a:t>5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3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" b="1" i="0" u="none" strike="noStrike">
                          <a:latin typeface="Arial"/>
                        </a:rPr>
                        <a:t>EDCII: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07/07/2017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5" gridSpan="3"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Contactar con proveedor de servicio de GPS para monitoreo de vehículos y solicitar la desinstalación de equipo en vehículo vendido.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VZ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8652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8652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MX" sz="300" b="1" i="0" u="none" strike="noStrike">
                          <a:latin typeface="Arial"/>
                        </a:rPr>
                        <a:t>6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3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" b="1" i="0" u="none" strike="noStrike">
                          <a:latin typeface="Arial"/>
                        </a:rPr>
                        <a:t>Almacen: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08/07/2017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5" gridSpan="3"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Mantenimiento al área de usados (limpieza de canaletas, repintar el área)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MX" sz="300" b="0" i="0" u="none" strike="noStrike">
                          <a:latin typeface="Arial"/>
                        </a:rPr>
                        <a:t>NS, VZ</a:t>
                      </a:r>
                    </a:p>
                  </a:txBody>
                  <a:tcPr marL="3708" marR="3708" marT="3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8652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8652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652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300" b="0" i="0" u="none" strike="noStrike">
                          <a:latin typeface="Arial"/>
                        </a:rPr>
                        <a:t>Firma del Administrador de Minutas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MX" sz="300" b="0" i="0" u="none" strike="noStrike">
                          <a:latin typeface="Arial"/>
                        </a:rPr>
                        <a:t>Firmas de Participantes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 gridSpan="3">
                  <a:txBody>
                    <a:bodyPr/>
                    <a:lstStyle/>
                    <a:p>
                      <a:pPr algn="ctr" fontAlgn="b"/>
                      <a:r>
                        <a:rPr lang="es-MX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4" gridSpan="4">
                  <a:txBody>
                    <a:bodyPr/>
                    <a:lstStyle/>
                    <a:p>
                      <a:pPr algn="ctr" fontAlgn="b"/>
                      <a:r>
                        <a:rPr lang="es-MX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08" marR="3708" marT="37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8652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76201"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400" b="0" i="0" u="none" strike="noStrike">
                        <a:latin typeface="Arial"/>
                      </a:endParaRPr>
                    </a:p>
                  </a:txBody>
                  <a:tcPr marL="3708" marR="3708" marT="3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300" b="0" i="1" u="none" strike="noStrike" dirty="0">
                          <a:latin typeface="Arial"/>
                        </a:rPr>
                        <a:t>Reverso</a:t>
                      </a:r>
                    </a:p>
                  </a:txBody>
                  <a:tcPr marL="3708" marR="3708" marT="3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4572000" y="1428736"/>
            <a:ext cx="40719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Durante las juntas se realizan minutas, en las cuales se toman en cuenta los temas y objetivos tratados. Para así poder llevar un control de lo que se esta realizando a lo largo del mes y posteriormente, en una junta a (final de mes) se revisan los objetivos y temas que se trataron semanalmente revisando que todo se lleve a cabo y los que por algún motivo aun no sean finalizados darles prioridad y buscar que sean cumplidos.</a:t>
            </a:r>
            <a:endParaRPr lang="es-MX" sz="1200" dirty="0"/>
          </a:p>
        </p:txBody>
      </p:sp>
    </p:spTree>
    <p:extLst>
      <p:ext uri="{BB962C8B-B14F-4D97-AF65-F5344CB8AC3E}">
        <p14:creationId xmlns="" xmlns:p14="http://schemas.microsoft.com/office/powerpoint/2010/main" val="9200394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Herramienta Visual.</a:t>
            </a:r>
            <a:endParaRPr lang="es-MX" dirty="0"/>
          </a:p>
        </p:txBody>
      </p:sp>
      <p:pic>
        <p:nvPicPr>
          <p:cNvPr id="27651" name="Picture 3" descr="C:\Users\YussiffGinez\Desktop\EMTEC LTH\logos\IMG_613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450" y="2708920"/>
            <a:ext cx="3905278" cy="2928958"/>
          </a:xfrm>
          <a:prstGeom prst="rect">
            <a:avLst/>
          </a:prstGeom>
          <a:noFill/>
        </p:spPr>
      </p:pic>
      <p:pic>
        <p:nvPicPr>
          <p:cNvPr id="27652" name="Picture 4" descr="C:\Users\YussiffGinez\Desktop\EMTEC LTH\logos\IMG_613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22" y="2708920"/>
            <a:ext cx="3905277" cy="2928958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857224" y="1357298"/>
            <a:ext cx="7572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Tablero Indicador:</a:t>
            </a:r>
          </a:p>
          <a:p>
            <a:endParaRPr lang="es-MX" sz="1200" dirty="0"/>
          </a:p>
          <a:p>
            <a:r>
              <a:rPr lang="es-MX" sz="1200" dirty="0" smtClean="0"/>
              <a:t>Manejamos un tablero el cual se actualiza 2 veces a la semana en el cual podemos estar observando el progreso obtenido en cada área.</a:t>
            </a:r>
            <a:endParaRPr lang="es-MX" sz="12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1_Johnson_Controls_template070426 1">
      <a:dk1>
        <a:srgbClr val="000000"/>
      </a:dk1>
      <a:lt1>
        <a:srgbClr val="FFFFFF"/>
      </a:lt1>
      <a:dk2>
        <a:srgbClr val="08338F"/>
      </a:dk2>
      <a:lt2>
        <a:srgbClr val="878785"/>
      </a:lt2>
      <a:accent1>
        <a:srgbClr val="7DBA00"/>
      </a:accent1>
      <a:accent2>
        <a:srgbClr val="00B8E0"/>
      </a:accent2>
      <a:accent3>
        <a:srgbClr val="FFFFFF"/>
      </a:accent3>
      <a:accent4>
        <a:srgbClr val="000000"/>
      </a:accent4>
      <a:accent5>
        <a:srgbClr val="BFD9AA"/>
      </a:accent5>
      <a:accent6>
        <a:srgbClr val="00A6CB"/>
      </a:accent6>
      <a:hlink>
        <a:srgbClr val="DE3B21"/>
      </a:hlink>
      <a:folHlink>
        <a:srgbClr val="F7B512"/>
      </a:folHlink>
    </a:clrScheme>
    <a:fontScheme name="1_Johnson_Controls_template07042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Johnson_Controls_template070426 1">
        <a:dk1>
          <a:srgbClr val="000000"/>
        </a:dk1>
        <a:lt1>
          <a:srgbClr val="FFFFFF"/>
        </a:lt1>
        <a:dk2>
          <a:srgbClr val="08338F"/>
        </a:dk2>
        <a:lt2>
          <a:srgbClr val="878785"/>
        </a:lt2>
        <a:accent1>
          <a:srgbClr val="7DBA00"/>
        </a:accent1>
        <a:accent2>
          <a:srgbClr val="00B8E0"/>
        </a:accent2>
        <a:accent3>
          <a:srgbClr val="FFFFFF"/>
        </a:accent3>
        <a:accent4>
          <a:srgbClr val="000000"/>
        </a:accent4>
        <a:accent5>
          <a:srgbClr val="BFD9AA"/>
        </a:accent5>
        <a:accent6>
          <a:srgbClr val="00A6CB"/>
        </a:accent6>
        <a:hlink>
          <a:srgbClr val="DE3B21"/>
        </a:hlink>
        <a:folHlink>
          <a:srgbClr val="F7B5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74F717F76B6C438EC57FB99668C097" ma:contentTypeVersion="0" ma:contentTypeDescription="Create a new document." ma:contentTypeScope="" ma:versionID="8457550df98d8e13f004ad448f6dca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dc2ce141eb62f2774e0bab90cd6a7c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F479AA-2A63-4A0E-859F-F9CC6DBA2D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9E10BF-7045-4508-B341-65FBB8B9F5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3AA6C60-DEE2-4A8F-A931-37C37241FA7E}">
  <ds:schemaRefs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1610</TotalTime>
  <Words>1589</Words>
  <Application>Microsoft Office PowerPoint</Application>
  <PresentationFormat>Carta (216 x 279 mm)</PresentationFormat>
  <Paragraphs>846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Theme1</vt:lpstr>
      <vt:lpstr>Diapositiva 1</vt:lpstr>
      <vt:lpstr>Realizar reuniones semanales para revisar avances en indicadores operativos vs objetivos del scorecard.</vt:lpstr>
      <vt:lpstr>Score Card de seguimiento al cumplimiento de objetivos del negocio</vt:lpstr>
      <vt:lpstr>Revisión de cartera y temas globales del negocio.</vt:lpstr>
      <vt:lpstr>Reuniones semanales para revisar avances.</vt:lpstr>
      <vt:lpstr>Minuta de Seguimiento </vt:lpstr>
      <vt:lpstr>Herramienta Visual.</vt:lpstr>
    </vt:vector>
  </TitlesOfParts>
  <Company>Johnson Controls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bgonzaay</dc:creator>
  <cp:lastModifiedBy>Yussiff Ginez Amat Wejebe</cp:lastModifiedBy>
  <cp:revision>132</cp:revision>
  <dcterms:created xsi:type="dcterms:W3CDTF">2013-08-29T19:32:06Z</dcterms:created>
  <dcterms:modified xsi:type="dcterms:W3CDTF">2017-09-25T16:24:58Z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0x010100C474F717F76B6C438EC57FB99668C097</vt:lpwstr>
  </property>
</Properties>
</file>