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9144000" cy="6858000" type="letter"/>
  <p:notesSz cx="6858000" cy="92964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99" autoAdjust="0"/>
    <p:restoredTop sz="94660"/>
  </p:normalViewPr>
  <p:slideViewPr>
    <p:cSldViewPr>
      <p:cViewPr varScale="1">
        <p:scale>
          <a:sx n="68" d="100"/>
          <a:sy n="68" d="100"/>
        </p:scale>
        <p:origin x="-1728" y="-96"/>
      </p:cViewPr>
      <p:guideLst>
        <p:guide orient="horz" pos="2880"/>
        <p:guide orient="horz" pos="2160"/>
        <p:guide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755653" y="1479552"/>
            <a:ext cx="7561263" cy="39655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315395" name="Picture 3" descr="JCI 011-Maske03b50oben-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153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1" y="539751"/>
            <a:ext cx="7920039" cy="939800"/>
          </a:xfrm>
        </p:spPr>
        <p:txBody>
          <a:bodyPr/>
          <a:lstStyle>
            <a:lvl1pPr>
              <a:tabLst>
                <a:tab pos="2330450" algn="l"/>
              </a:tabLst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153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55651" y="333377"/>
            <a:ext cx="7920039" cy="276225"/>
          </a:xfrm>
        </p:spPr>
        <p:txBody>
          <a:bodyPr/>
          <a:lstStyle>
            <a:lvl1pPr>
              <a:spcBef>
                <a:spcPct val="0"/>
              </a:spcBef>
              <a:defRPr sz="1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auto">
          <a:xfrm>
            <a:off x="755653" y="1479552"/>
            <a:ext cx="7561263" cy="39655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7" y="333377"/>
            <a:ext cx="2051051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5" y="333377"/>
            <a:ext cx="6003925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791200" y="1830917"/>
            <a:ext cx="2667000" cy="886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1200" y="3022601"/>
            <a:ext cx="2533650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791200" y="3401484"/>
            <a:ext cx="2819400" cy="711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791200" y="4472517"/>
            <a:ext cx="2514600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791200" y="4851400"/>
            <a:ext cx="2971800" cy="711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76793" y="2514600"/>
            <a:ext cx="3666213" cy="212003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="" xmlns:p14="http://schemas.microsoft.com/office/powerpoint/2010/main" val="20963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8034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21082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32258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35306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46482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49530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="" xmlns:p14="http://schemas.microsoft.com/office/powerpoint/2010/main" val="15446042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397000"/>
            <a:ext cx="9144000" cy="3759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5359400"/>
            <a:ext cx="8534400" cy="711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buClr>
                <a:srgbClr val="0FCED3"/>
              </a:buClr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834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="" xmlns:p14="http://schemas.microsoft.com/office/powerpoint/2010/main" val="6666702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2209800"/>
            <a:ext cx="8153400" cy="1625600"/>
          </a:xfrm>
        </p:spPr>
        <p:txBody>
          <a:bodyPr>
            <a:normAutofit/>
          </a:bodyPr>
          <a:lstStyle>
            <a:lvl1pPr algn="l">
              <a:buNone/>
              <a:defRPr sz="72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3937000"/>
            <a:ext cx="6477000" cy="762000"/>
          </a:xfrm>
        </p:spPr>
        <p:txBody>
          <a:bodyPr>
            <a:noAutofit/>
          </a:bodyPr>
          <a:lstStyle>
            <a:lvl1pPr algn="l">
              <a:buNone/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2260600"/>
            <a:ext cx="2286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0" y="3062816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auto">
          <a:xfrm>
            <a:off x="0" y="31242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5" y="1268415"/>
            <a:ext cx="4027487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5"/>
            <a:ext cx="4027488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5" y="333375"/>
            <a:ext cx="69834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5" y="1268415"/>
            <a:ext cx="8207375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5652" y="6416677"/>
            <a:ext cx="669607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3143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16677"/>
            <a:ext cx="227013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314374" name="Picture 6" descr="JCI_logo_small"/>
          <p:cNvPicPr>
            <a:picLocks noChangeAspect="1" noChangeArrowheads="1"/>
          </p:cNvPicPr>
          <p:nvPr/>
        </p:nvPicPr>
        <p:blipFill>
          <a:blip r:embed="rId18" cstate="print"/>
          <a:srcRect b="9802"/>
          <a:stretch>
            <a:fillRect/>
          </a:stretch>
        </p:blipFill>
        <p:spPr bwMode="auto">
          <a:xfrm>
            <a:off x="7469190" y="6116638"/>
            <a:ext cx="1352551" cy="673100"/>
          </a:xfrm>
          <a:prstGeom prst="rect">
            <a:avLst/>
          </a:prstGeom>
          <a:noFill/>
        </p:spPr>
      </p:pic>
      <p:sp>
        <p:nvSpPr>
          <p:cNvPr id="314375" name="Line 7"/>
          <p:cNvSpPr>
            <a:spLocks noChangeShapeType="1"/>
          </p:cNvSpPr>
          <p:nvPr/>
        </p:nvSpPr>
        <p:spPr bwMode="auto">
          <a:xfrm flipV="1">
            <a:off x="455613" y="6092825"/>
            <a:ext cx="822007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 flipV="1">
            <a:off x="468315" y="1046164"/>
            <a:ext cx="8207375" cy="63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wipe dir="r"/>
  </p:transition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5113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2pPr>
      <a:lvl3pPr marL="496888" indent="-228600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3pPr>
      <a:lvl4pPr marL="714375" indent="-215900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4pPr>
      <a:lvl5pPr marL="935038" indent="-21907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5pPr>
      <a:lvl6pPr marL="1392238" indent="-21907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6pPr>
      <a:lvl7pPr marL="1849438" indent="-21907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7pPr>
      <a:lvl8pPr marL="2306638" indent="-21907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8pPr>
      <a:lvl9pPr marL="2763838" indent="-21907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13" Type="http://schemas.openxmlformats.org/officeDocument/2006/relationships/image" Target="../media/image56.jpeg"/><Relationship Id="rId3" Type="http://schemas.openxmlformats.org/officeDocument/2006/relationships/image" Target="../media/image46.jpeg"/><Relationship Id="rId7" Type="http://schemas.openxmlformats.org/officeDocument/2006/relationships/image" Target="../media/image50.jpeg"/><Relationship Id="rId12" Type="http://schemas.openxmlformats.org/officeDocument/2006/relationships/image" Target="../media/image55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9.jpeg"/><Relationship Id="rId11" Type="http://schemas.openxmlformats.org/officeDocument/2006/relationships/image" Target="../media/image54.jpeg"/><Relationship Id="rId5" Type="http://schemas.openxmlformats.org/officeDocument/2006/relationships/image" Target="../media/image48.jpeg"/><Relationship Id="rId10" Type="http://schemas.openxmlformats.org/officeDocument/2006/relationships/image" Target="../media/image53.jpeg"/><Relationship Id="rId4" Type="http://schemas.openxmlformats.org/officeDocument/2006/relationships/image" Target="../media/image47.jpeg"/><Relationship Id="rId9" Type="http://schemas.openxmlformats.org/officeDocument/2006/relationships/image" Target="../media/image52.jpeg"/><Relationship Id="rId14" Type="http://schemas.openxmlformats.org/officeDocument/2006/relationships/image" Target="../media/image57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13" Type="http://schemas.openxmlformats.org/officeDocument/2006/relationships/image" Target="../media/image69.jpeg"/><Relationship Id="rId3" Type="http://schemas.openxmlformats.org/officeDocument/2006/relationships/image" Target="../media/image59.jpeg"/><Relationship Id="rId7" Type="http://schemas.openxmlformats.org/officeDocument/2006/relationships/image" Target="../media/image63.jpeg"/><Relationship Id="rId12" Type="http://schemas.openxmlformats.org/officeDocument/2006/relationships/image" Target="../media/image68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2.jpeg"/><Relationship Id="rId11" Type="http://schemas.openxmlformats.org/officeDocument/2006/relationships/image" Target="../media/image67.jpeg"/><Relationship Id="rId5" Type="http://schemas.openxmlformats.org/officeDocument/2006/relationships/image" Target="../media/image61.jpeg"/><Relationship Id="rId10" Type="http://schemas.openxmlformats.org/officeDocument/2006/relationships/image" Target="../media/image66.jpeg"/><Relationship Id="rId4" Type="http://schemas.openxmlformats.org/officeDocument/2006/relationships/image" Target="../media/image60.jpeg"/><Relationship Id="rId9" Type="http://schemas.openxmlformats.org/officeDocument/2006/relationships/image" Target="../media/image6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ntill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1717" y="0"/>
            <a:ext cx="3262283" cy="6858000"/>
          </a:xfrm>
          <a:prstGeom prst="rect">
            <a:avLst/>
          </a:prstGeom>
        </p:spPr>
      </p:pic>
      <p:pic>
        <p:nvPicPr>
          <p:cNvPr id="5" name="Picture 4" descr="Logo-JCI-HiR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0327" y="188640"/>
            <a:ext cx="1273660" cy="324036"/>
          </a:xfrm>
          <a:prstGeom prst="rect">
            <a:avLst/>
          </a:prstGeom>
        </p:spPr>
      </p:pic>
      <p:pic>
        <p:nvPicPr>
          <p:cNvPr id="6" name="Picture 5" descr="LogoEDC-tinta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28384" y="6507342"/>
            <a:ext cx="1010285" cy="27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1573" y="728701"/>
            <a:ext cx="5760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600" b="1" dirty="0" smtClean="0">
                <a:solidFill>
                  <a:schemeClr val="accent1"/>
                </a:solidFill>
                <a:latin typeface="Calibri" pitchFamily="34" charset="0"/>
              </a:rPr>
              <a:t>Act-090</a:t>
            </a:r>
            <a:endParaRPr lang="es-ES_tradnl" sz="16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ctr"/>
            <a:r>
              <a:rPr lang="es-ES_tradnl" sz="1600" b="1" dirty="0" smtClean="0">
                <a:solidFill>
                  <a:schemeClr val="accent1"/>
                </a:solidFill>
                <a:latin typeface="Calibri" pitchFamily="34" charset="0"/>
              </a:rPr>
              <a:t>“</a:t>
            </a:r>
            <a:r>
              <a:rPr lang="es-MX" sz="1600" b="1" dirty="0" smtClean="0">
                <a:solidFill>
                  <a:schemeClr val="accent1"/>
                </a:solidFill>
                <a:latin typeface="Calibri" pitchFamily="34" charset="0"/>
              </a:rPr>
              <a:t>Dar capacitaciones a clientes a través de personal de la misma organización con previa aprobación de capacitación </a:t>
            </a:r>
            <a:r>
              <a:rPr lang="es-MX" sz="1600" b="1" dirty="0" smtClean="0">
                <a:solidFill>
                  <a:schemeClr val="accent1"/>
                </a:solidFill>
                <a:latin typeface="Calibri" pitchFamily="34" charset="0"/>
              </a:rPr>
              <a:t>técnica </a:t>
            </a:r>
            <a:r>
              <a:rPr lang="es-MX" sz="1600" b="1" dirty="0" smtClean="0">
                <a:solidFill>
                  <a:schemeClr val="accent1"/>
                </a:solidFill>
                <a:latin typeface="Calibri" pitchFamily="34" charset="0"/>
              </a:rPr>
              <a:t>impartida por JCI. Cargar evidencia de </a:t>
            </a:r>
            <a:r>
              <a:rPr lang="es-MX" sz="1600" b="1" dirty="0" smtClean="0">
                <a:solidFill>
                  <a:schemeClr val="accent1"/>
                </a:solidFill>
                <a:latin typeface="Calibri" pitchFamily="34" charset="0"/>
              </a:rPr>
              <a:t>capacitación </a:t>
            </a:r>
            <a:r>
              <a:rPr lang="es-MX" sz="1600" b="1" dirty="0" smtClean="0">
                <a:solidFill>
                  <a:schemeClr val="accent1"/>
                </a:solidFill>
                <a:latin typeface="Calibri" pitchFamily="34" charset="0"/>
              </a:rPr>
              <a:t>recibida (Diploma</a:t>
            </a:r>
            <a:r>
              <a:rPr lang="es-MX" sz="1600" b="1" dirty="0" smtClean="0">
                <a:solidFill>
                  <a:schemeClr val="accent1"/>
                </a:solidFill>
                <a:latin typeface="Calibri" pitchFamily="34" charset="0"/>
              </a:rPr>
              <a:t>)</a:t>
            </a:r>
            <a:r>
              <a:rPr lang="es-MX" sz="1600" b="1" dirty="0" smtClean="0">
                <a:solidFill>
                  <a:schemeClr val="accent1"/>
                </a:solidFill>
                <a:latin typeface="Calibri" pitchFamily="34" charset="0"/>
              </a:rPr>
              <a:t>.</a:t>
            </a:r>
            <a:r>
              <a:rPr lang="es-ES_tradnl" sz="1600" b="1" dirty="0" smtClean="0">
                <a:solidFill>
                  <a:schemeClr val="accent1"/>
                </a:solidFill>
                <a:latin typeface="Calibri" pitchFamily="34" charset="0"/>
              </a:rPr>
              <a:t>”</a:t>
            </a:r>
            <a:endParaRPr lang="es-ES_tradnl" sz="160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5786" y="2285992"/>
            <a:ext cx="6696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1400" b="1" dirty="0" smtClean="0">
                <a:latin typeface="Calibri" pitchFamily="34" charset="0"/>
              </a:rPr>
              <a:t>Objetivo</a:t>
            </a:r>
          </a:p>
          <a:p>
            <a:pPr algn="just"/>
            <a:endParaRPr lang="es-MX" sz="1400" dirty="0" smtClean="0">
              <a:latin typeface="Calibri" pitchFamily="34" charset="0"/>
            </a:endParaRPr>
          </a:p>
          <a:p>
            <a:pPr algn="just"/>
            <a:r>
              <a:rPr lang="es-MX" sz="1400" dirty="0" smtClean="0">
                <a:latin typeface="Calibri" pitchFamily="34" charset="0"/>
              </a:rPr>
              <a:t>Asegurar que el personal de su negocio esté preparado para dar capacitaciones a sus clientes, principalmente enfocado a empresas y flotillas.</a:t>
            </a:r>
            <a:endParaRPr lang="es-MX" sz="1400" dirty="0" smtClean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5786" y="3429000"/>
            <a:ext cx="67207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1400" b="1" dirty="0">
                <a:latin typeface="Calibri" pitchFamily="34" charset="0"/>
              </a:rPr>
              <a:t>¿Qué es lo que tengo que hacer</a:t>
            </a:r>
            <a:r>
              <a:rPr lang="es-ES_tradnl" sz="1400" b="1" dirty="0" smtClean="0">
                <a:latin typeface="Calibri" pitchFamily="34" charset="0"/>
              </a:rPr>
              <a:t>?</a:t>
            </a:r>
          </a:p>
          <a:p>
            <a:pPr algn="just"/>
            <a:endParaRPr lang="es-MX" sz="1400" b="1" dirty="0" smtClean="0">
              <a:latin typeface="Calibri" pitchFamily="34" charset="0"/>
            </a:endParaRPr>
          </a:p>
          <a:p>
            <a:pPr algn="just"/>
            <a:r>
              <a:rPr lang="es-MX" sz="1400" dirty="0" smtClean="0">
                <a:latin typeface="Calibri" pitchFamily="34" charset="0"/>
              </a:rPr>
              <a:t>Su personal deberá impartir una capacitación (el tema deseado por el cliente), de la cual deberá de dar de alta la presentación utilizada durante la presentación como fotos del evento.</a:t>
            </a:r>
            <a:endParaRPr lang="es-ES_tradnl" sz="1400" dirty="0" smtClean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786" y="4929198"/>
            <a:ext cx="6720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>
                <a:latin typeface="Calibri" pitchFamily="34" charset="0"/>
              </a:rPr>
              <a:t>¿Qué beneficio le traería a mi negocio?</a:t>
            </a:r>
          </a:p>
          <a:p>
            <a:endParaRPr lang="es-MX" sz="1400" b="1" dirty="0" smtClean="0">
              <a:latin typeface="Calibri" pitchFamily="34" charset="0"/>
            </a:endParaRPr>
          </a:p>
          <a:p>
            <a:r>
              <a:rPr lang="es-MX" sz="1400" dirty="0" smtClean="0">
                <a:latin typeface="Calibri" pitchFamily="34" charset="0"/>
              </a:rPr>
              <a:t>Asegurarno</a:t>
            </a:r>
            <a:r>
              <a:rPr lang="es-MX" sz="1400" dirty="0" smtClean="0">
                <a:latin typeface="Calibri" pitchFamily="34" charset="0"/>
              </a:rPr>
              <a:t>s de que nuestros clientes tengan un mejor panorama de los productos que les distribuimos y sepan el manejo de estos, para reducir  la mala manipulación que se les pudiera llegar a dar y así prevenir cuestiones como  reclamaciones. Ya sea por anomalías o garantías .</a:t>
            </a:r>
            <a:endParaRPr lang="es-MX" sz="1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>
            <a:normAutofit/>
          </a:bodyPr>
          <a:lstStyle/>
          <a:p>
            <a:r>
              <a:rPr lang="es-MX" b="1" smtClean="0">
                <a:ea typeface="Open Sans Extrabold" pitchFamily="34" charset="0"/>
                <a:cs typeface="Open Sans Extrabold" pitchFamily="34" charset="0"/>
              </a:rPr>
              <a:t>ETIQUETADO DEL</a:t>
            </a:r>
            <a:endParaRPr lang="es-MX" b="1">
              <a:solidFill>
                <a:srgbClr val="0070C0"/>
              </a:solidFill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476250" y="1580247"/>
            <a:ext cx="4712504" cy="22127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s-MX" sz="1400" b="1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  <a:ea typeface="Tahoma" pitchFamily="34" charset="0"/>
                <a:cs typeface="Tahoma" pitchFamily="34" charset="0"/>
              </a:rPr>
              <a:t>Esta etiqueta está colocada en uno de los costados de la batería y nos indica el mes y el año de producción de dicha batería, así como también que es un producto 100 % </a:t>
            </a:r>
            <a:r>
              <a:rPr lang="es-MX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  <a:ea typeface="Tahoma" pitchFamily="34" charset="0"/>
                <a:cs typeface="Tahoma" pitchFamily="34" charset="0"/>
              </a:rPr>
              <a:t>reciclable.</a:t>
            </a:r>
          </a:p>
          <a:p>
            <a:pPr marL="0" indent="0">
              <a:buNone/>
              <a:defRPr/>
            </a:pPr>
            <a:endParaRPr lang="es-MX" sz="1400" b="1">
              <a:solidFill>
                <a:schemeClr val="tx1">
                  <a:lumMod val="75000"/>
                  <a:lumOff val="25000"/>
                </a:schemeClr>
              </a:solidFill>
              <a:latin typeface="Lucida Sans" panose="020B0602030504020204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  <a:defRPr/>
            </a:pPr>
            <a:endParaRPr lang="es-MX" sz="1400" b="1" smtClean="0">
              <a:solidFill>
                <a:schemeClr val="tx1">
                  <a:lumMod val="75000"/>
                  <a:lumOff val="25000"/>
                </a:schemeClr>
              </a:solidFill>
              <a:latin typeface="Lucida Sans" panose="020B0602030504020204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  <a:defRPr/>
            </a:pPr>
            <a:r>
              <a:rPr lang="es-MX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  <a:ea typeface="Tahoma" pitchFamily="34" charset="0"/>
                <a:cs typeface="Tahoma" pitchFamily="34" charset="0"/>
              </a:rPr>
              <a:t>CCA: Capacidad de Arranque en Frío en Amperios</a:t>
            </a:r>
          </a:p>
          <a:p>
            <a:pPr marL="0" indent="0">
              <a:buNone/>
              <a:defRPr/>
            </a:pPr>
            <a:endParaRPr lang="es-MX" sz="1400" b="1">
              <a:solidFill>
                <a:schemeClr val="tx1">
                  <a:lumMod val="75000"/>
                  <a:lumOff val="25000"/>
                </a:schemeClr>
              </a:solidFill>
              <a:latin typeface="Lucida Sans" panose="020B0602030504020204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  <a:defRPr/>
            </a:pPr>
            <a:r>
              <a:rPr lang="es-MX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  <a:ea typeface="Tahoma" pitchFamily="34" charset="0"/>
                <a:cs typeface="Tahoma" pitchFamily="34" charset="0"/>
              </a:rPr>
              <a:t>CR: Capacidad de Reserva en Minutos</a:t>
            </a:r>
            <a:endParaRPr lang="es-MX" sz="1400" b="1">
              <a:solidFill>
                <a:schemeClr val="tx1">
                  <a:lumMod val="75000"/>
                  <a:lumOff val="25000"/>
                </a:schemeClr>
              </a:solidFill>
              <a:latin typeface="Lucida Sans" panose="020B06020305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1595437" y="993776"/>
            <a:ext cx="3498067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2400" b="1" spc="-150" smtClean="0">
                <a:latin typeface="Arial Black" panose="020B0A04020102020204" pitchFamily="34" charset="0"/>
              </a:rPr>
              <a:t>ACUMULADOR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2641" y="4238874"/>
            <a:ext cx="2256067" cy="1550194"/>
            <a:chOff x="462641" y="4238874"/>
            <a:chExt cx="2256067" cy="1550194"/>
          </a:xfrm>
        </p:grpSpPr>
        <p:sp>
          <p:nvSpPr>
            <p:cNvPr id="3" name="TextBox 2"/>
            <p:cNvSpPr txBox="1"/>
            <p:nvPr/>
          </p:nvSpPr>
          <p:spPr>
            <a:xfrm>
              <a:off x="462641" y="4305549"/>
              <a:ext cx="22560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4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MARCA</a:t>
              </a:r>
              <a:endParaRPr lang="es-MX" sz="4000" b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07554" y="5448549"/>
              <a:ext cx="607003" cy="340519"/>
            </a:xfrm>
            <a:prstGeom prst="round2Diag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Marca</a:t>
              </a:r>
              <a:endParaRPr lang="es-MX" sz="1400" b="1">
                <a:solidFill>
                  <a:schemeClr val="bg1"/>
                </a:solidFill>
                <a:latin typeface="Lucida Sans" panose="020B0602030504020204" pitchFamily="34" charset="0"/>
              </a:endParaRPr>
            </a:p>
          </p:txBody>
        </p:sp>
        <p:cxnSp>
          <p:nvCxnSpPr>
            <p:cNvPr id="6" name="Straight Connector 5"/>
            <p:cNvCxnSpPr>
              <a:stCxn id="4" idx="3"/>
              <a:endCxn id="3" idx="2"/>
            </p:cNvCxnSpPr>
            <p:nvPr/>
          </p:nvCxnSpPr>
          <p:spPr>
            <a:xfrm rot="5400000" flipH="1" flipV="1">
              <a:off x="1333308" y="5191183"/>
              <a:ext cx="435114" cy="79619"/>
            </a:xfrm>
            <a:prstGeom prst="line">
              <a:avLst/>
            </a:prstGeom>
            <a:ln w="28575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47700" y="4238874"/>
              <a:ext cx="1885950" cy="576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68066" y="4238874"/>
            <a:ext cx="1885950" cy="1550194"/>
            <a:chOff x="2668066" y="4238874"/>
            <a:chExt cx="1885950" cy="1550194"/>
          </a:xfrm>
        </p:grpSpPr>
        <p:sp>
          <p:nvSpPr>
            <p:cNvPr id="24" name="TextBox 23"/>
            <p:cNvSpPr txBox="1"/>
            <p:nvPr/>
          </p:nvSpPr>
          <p:spPr>
            <a:xfrm>
              <a:off x="3177266" y="4305549"/>
              <a:ext cx="8675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4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24</a:t>
              </a:r>
              <a:endParaRPr lang="es-MX" sz="4000" b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51691" y="5448549"/>
              <a:ext cx="871136" cy="340519"/>
            </a:xfrm>
            <a:prstGeom prst="round2Diag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BCI (Tipo)</a:t>
              </a:r>
              <a:endParaRPr lang="es-MX" sz="1400" b="1">
                <a:solidFill>
                  <a:schemeClr val="bg1"/>
                </a:solidFill>
                <a:latin typeface="Lucida Sans" panose="020B0602030504020204" pitchFamily="34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3611040" y="5013435"/>
              <a:ext cx="1" cy="435114"/>
            </a:xfrm>
            <a:prstGeom prst="line">
              <a:avLst/>
            </a:prstGeom>
            <a:ln w="28575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668066" y="4238874"/>
              <a:ext cx="1885950" cy="576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05684" y="4238874"/>
            <a:ext cx="1885950" cy="1550194"/>
            <a:chOff x="4705684" y="4238874"/>
            <a:chExt cx="1885950" cy="1550194"/>
          </a:xfrm>
        </p:grpSpPr>
        <p:sp>
          <p:nvSpPr>
            <p:cNvPr id="25" name="TextBox 24"/>
            <p:cNvSpPr txBox="1"/>
            <p:nvPr/>
          </p:nvSpPr>
          <p:spPr>
            <a:xfrm>
              <a:off x="5044166" y="4305549"/>
              <a:ext cx="12089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4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420</a:t>
              </a:r>
              <a:endParaRPr lang="es-MX" sz="4000" b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48517" y="5448549"/>
              <a:ext cx="515930" cy="340519"/>
            </a:xfrm>
            <a:prstGeom prst="round2Diag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CCA</a:t>
              </a:r>
              <a:endParaRPr lang="es-MX" sz="1400" b="1">
                <a:solidFill>
                  <a:schemeClr val="bg1"/>
                </a:solidFill>
                <a:latin typeface="Lucida Sans" panose="020B0602030504020204" pitchFamily="34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5648658" y="5013435"/>
              <a:ext cx="1" cy="435114"/>
            </a:xfrm>
            <a:prstGeom prst="line">
              <a:avLst/>
            </a:prstGeom>
            <a:ln w="28575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705684" y="4238874"/>
              <a:ext cx="1885950" cy="576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25393" y="4238874"/>
            <a:ext cx="1885950" cy="1788557"/>
            <a:chOff x="6725393" y="4238874"/>
            <a:chExt cx="1885950" cy="1788557"/>
          </a:xfrm>
        </p:grpSpPr>
        <p:sp>
          <p:nvSpPr>
            <p:cNvPr id="28" name="TextBox 27"/>
            <p:cNvSpPr txBox="1"/>
            <p:nvPr/>
          </p:nvSpPr>
          <p:spPr>
            <a:xfrm>
              <a:off x="7035023" y="4305549"/>
              <a:ext cx="12666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4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12V</a:t>
              </a:r>
              <a:endParaRPr lang="es-MX" sz="4000" b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78897" y="5448549"/>
              <a:ext cx="706699" cy="578882"/>
            </a:xfrm>
            <a:prstGeom prst="round2Diag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Tensión</a:t>
              </a:r>
            </a:p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Nom.</a:t>
              </a:r>
              <a:endParaRPr lang="es-MX" sz="1400" b="1">
                <a:solidFill>
                  <a:schemeClr val="bg1"/>
                </a:solidFill>
                <a:latin typeface="Lucida Sans" panose="020B0602030504020204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7672786" y="5013435"/>
              <a:ext cx="1" cy="435114"/>
            </a:xfrm>
            <a:prstGeom prst="line">
              <a:avLst/>
            </a:prstGeom>
            <a:ln w="28575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725393" y="4238874"/>
              <a:ext cx="1885950" cy="576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</p:grpSp>
      <p:grpSp>
        <p:nvGrpSpPr>
          <p:cNvPr id="11" name="Group 57"/>
          <p:cNvGrpSpPr/>
          <p:nvPr/>
        </p:nvGrpSpPr>
        <p:grpSpPr>
          <a:xfrm>
            <a:off x="5239493" y="1081653"/>
            <a:ext cx="3371850" cy="2768528"/>
            <a:chOff x="5239493" y="1024496"/>
            <a:chExt cx="3371850" cy="2768528"/>
          </a:xfrm>
        </p:grpSpPr>
        <p:pic>
          <p:nvPicPr>
            <p:cNvPr id="22" name="Picture 31"/>
            <p:cNvPicPr>
              <a:picLocks noChangeAspect="1" noChangeArrowheads="1"/>
            </p:cNvPicPr>
            <p:nvPr/>
          </p:nvPicPr>
          <p:blipFill>
            <a:blip r:embed="rId2" cstate="print"/>
            <a:srcRect r="374" b="568"/>
            <a:stretch>
              <a:fillRect/>
            </a:stretch>
          </p:blipFill>
          <p:spPr bwMode="auto">
            <a:xfrm>
              <a:off x="5239493" y="1580247"/>
              <a:ext cx="3371850" cy="2212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5932479" y="1024496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smtClean="0">
                  <a:latin typeface="Lucida Sans" panose="020B0602030504020204" pitchFamily="34" charset="0"/>
                </a:rPr>
                <a:t>Mes</a:t>
              </a:r>
              <a:endParaRPr lang="es-MX" b="1">
                <a:latin typeface="Lucida Sans" panose="020B0602030504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78897" y="1024496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smtClean="0">
                  <a:latin typeface="Lucida Sans" panose="020B0602030504020204" pitchFamily="34" charset="0"/>
                </a:rPr>
                <a:t>Año</a:t>
              </a:r>
              <a:endParaRPr lang="es-MX" b="1">
                <a:latin typeface="Lucida Sans" panose="020B0602030504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838381" y="1513572"/>
              <a:ext cx="696068" cy="6960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smtClean="0"/>
                <a:t>   </a:t>
              </a:r>
              <a:endParaRPr lang="es-MX" b="1"/>
            </a:p>
          </p:txBody>
        </p:sp>
        <p:sp>
          <p:nvSpPr>
            <p:cNvPr id="55" name="Oval 54"/>
            <p:cNvSpPr/>
            <p:nvPr/>
          </p:nvSpPr>
          <p:spPr>
            <a:xfrm>
              <a:off x="7838381" y="2466072"/>
              <a:ext cx="696068" cy="6960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smtClean="0"/>
                <a:t>   </a:t>
              </a:r>
              <a:endParaRPr lang="es-MX" b="1"/>
            </a:p>
          </p:txBody>
        </p:sp>
        <p:cxnSp>
          <p:nvCxnSpPr>
            <p:cNvPr id="16" name="Straight Connector 15"/>
            <p:cNvCxnSpPr>
              <a:stCxn id="14" idx="2"/>
            </p:cNvCxnSpPr>
            <p:nvPr/>
          </p:nvCxnSpPr>
          <p:spPr>
            <a:xfrm flipH="1">
              <a:off x="6262056" y="1861606"/>
              <a:ext cx="1576325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12" idx="2"/>
            </p:cNvCxnSpPr>
            <p:nvPr/>
          </p:nvCxnSpPr>
          <p:spPr>
            <a:xfrm rot="16200000" flipV="1">
              <a:off x="5988894" y="1588444"/>
              <a:ext cx="467778" cy="7854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506070" y="1393828"/>
              <a:ext cx="0" cy="1420278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7506070" y="2808812"/>
              <a:ext cx="332312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36 Imagen" descr="emtec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267739"/>
            <a:ext cx="914400" cy="590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6660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PUT THE NAME OF YOUR COMPANY HERE</a:t>
            </a:r>
            <a:endParaRPr lang="es-MX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4" r="184"/>
          <a:stretch>
            <a:fillRect/>
          </a:stretch>
        </p:blipFill>
        <p:spPr/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533400" y="990600"/>
            <a:ext cx="3162300" cy="508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3600" spc="-3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PROCESO DE</a:t>
            </a:r>
            <a:endParaRPr lang="es-MX" sz="3600" spc="-30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33399" y="1473200"/>
            <a:ext cx="6505575" cy="508000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3600" spc="-300" smtClean="0">
                <a:solidFill>
                  <a:schemeClr val="bg1"/>
                </a:solidFill>
                <a:latin typeface="Arial Black" panose="020B0A04020102020204" pitchFamily="34" charset="0"/>
              </a:rPr>
              <a:t>DIAGNÓSTICO DE BATERÍAS</a:t>
            </a:r>
            <a:endParaRPr lang="es-MX" sz="3600" spc="-3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2446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>
            <a:normAutofit/>
          </a:bodyPr>
          <a:lstStyle/>
          <a:p>
            <a:r>
              <a:rPr lang="es-MX" b="1" smtClean="0">
                <a:ea typeface="Open Sans Extrabold" pitchFamily="34" charset="0"/>
                <a:cs typeface="Open Sans Extrabold" pitchFamily="34" charset="0"/>
              </a:rPr>
              <a:t>PROCESO DE GARANTÍAS</a:t>
            </a:r>
            <a:endParaRPr lang="es-MX" b="1">
              <a:solidFill>
                <a:srgbClr val="0070C0"/>
              </a:solidFill>
            </a:endParaRP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476250" y="1022351"/>
            <a:ext cx="8229600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spc="-150" smtClean="0">
                <a:latin typeface="Arial Black" panose="020B0A04020102020204" pitchFamily="34" charset="0"/>
              </a:rPr>
              <a:t>FLUJO DEL CANAL DE DISTRIBUCIÓN DE BATERÍAS Y GARANTÍAS</a:t>
            </a:r>
            <a:endParaRPr lang="es-MX" b="1" spc="-15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700212"/>
            <a:ext cx="2209800" cy="966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323" y="4701059"/>
            <a:ext cx="865386" cy="12273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67" y="3884350"/>
            <a:ext cx="1220754" cy="1217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21" y="2802343"/>
            <a:ext cx="1220754" cy="122075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71775" y="2600325"/>
            <a:ext cx="3933825" cy="2809875"/>
          </a:xfrm>
          <a:prstGeom prst="rect">
            <a:avLst/>
          </a:prstGeom>
          <a:noFill/>
          <a:ln>
            <a:solidFill>
              <a:srgbClr val="EA0000">
                <a:alpha val="8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grpSp>
        <p:nvGrpSpPr>
          <p:cNvPr id="3" name="Group 67"/>
          <p:cNvGrpSpPr/>
          <p:nvPr/>
        </p:nvGrpSpPr>
        <p:grpSpPr>
          <a:xfrm>
            <a:off x="1438276" y="2733675"/>
            <a:ext cx="1466849" cy="679045"/>
            <a:chOff x="1495426" y="2733675"/>
            <a:chExt cx="1466849" cy="679045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1495426" y="3412720"/>
              <a:ext cx="1466849" cy="0"/>
            </a:xfrm>
            <a:prstGeom prst="line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514475" y="2733675"/>
              <a:ext cx="0" cy="6790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8"/>
          <p:cNvGrpSpPr/>
          <p:nvPr/>
        </p:nvGrpSpPr>
        <p:grpSpPr>
          <a:xfrm>
            <a:off x="3668948" y="4023097"/>
            <a:ext cx="1445469" cy="677962"/>
            <a:chOff x="3668948" y="4023097"/>
            <a:chExt cx="1445469" cy="677962"/>
          </a:xfrm>
        </p:grpSpPr>
        <p:cxnSp>
          <p:nvCxnSpPr>
            <p:cNvPr id="30" name="Straight Connector 29"/>
            <p:cNvCxnSpPr>
              <a:stCxn id="10" idx="2"/>
            </p:cNvCxnSpPr>
            <p:nvPr/>
          </p:nvCxnSpPr>
          <p:spPr>
            <a:xfrm>
              <a:off x="3687998" y="4023097"/>
              <a:ext cx="0" cy="67796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668948" y="4701059"/>
              <a:ext cx="1445469" cy="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69"/>
          <p:cNvGrpSpPr/>
          <p:nvPr/>
        </p:nvGrpSpPr>
        <p:grpSpPr>
          <a:xfrm>
            <a:off x="5724794" y="5200650"/>
            <a:ext cx="1457056" cy="314325"/>
            <a:chOff x="5724794" y="5200650"/>
            <a:chExt cx="1457056" cy="31432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743844" y="5200650"/>
              <a:ext cx="0" cy="3143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24794" y="5514975"/>
              <a:ext cx="1457056" cy="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70"/>
          <p:cNvGrpSpPr/>
          <p:nvPr/>
        </p:nvGrpSpPr>
        <p:grpSpPr>
          <a:xfrm>
            <a:off x="6534150" y="4362078"/>
            <a:ext cx="1320341" cy="257547"/>
            <a:chOff x="6534150" y="4362078"/>
            <a:chExt cx="1320341" cy="257547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7835441" y="4362078"/>
              <a:ext cx="0" cy="257547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534150" y="4362078"/>
              <a:ext cx="1320341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1"/>
          <p:cNvGrpSpPr/>
          <p:nvPr/>
        </p:nvGrpSpPr>
        <p:grpSpPr>
          <a:xfrm>
            <a:off x="4429782" y="3412720"/>
            <a:ext cx="1333112" cy="378230"/>
            <a:chOff x="4429782" y="3412720"/>
            <a:chExt cx="1333112" cy="378230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5743844" y="3412720"/>
              <a:ext cx="0" cy="37823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4429782" y="3412720"/>
              <a:ext cx="1333112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2"/>
          <p:cNvGrpSpPr/>
          <p:nvPr/>
        </p:nvGrpSpPr>
        <p:grpSpPr>
          <a:xfrm>
            <a:off x="2933700" y="2183606"/>
            <a:ext cx="542925" cy="550069"/>
            <a:chOff x="2933700" y="2183606"/>
            <a:chExt cx="542925" cy="550069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3457575" y="2183606"/>
              <a:ext cx="0" cy="55006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2933700" y="2183606"/>
              <a:ext cx="542925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517514" y="3499877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Distribuidor</a:t>
            </a:r>
          </a:p>
          <a:p>
            <a:pPr algn="ctr"/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Certificado</a:t>
            </a:r>
            <a:endParaRPr lang="es-MX" sz="1400" b="1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84868" y="4791506"/>
            <a:ext cx="748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Detallista</a:t>
            </a:r>
            <a:endParaRPr lang="es-MX" sz="1400" b="1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62894" y="5624025"/>
            <a:ext cx="925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Consumidor</a:t>
            </a:r>
            <a:endParaRPr lang="es-MX" sz="1400" b="1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pic>
        <p:nvPicPr>
          <p:cNvPr id="31" name="30 Imagen" descr="emtec 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6267739"/>
            <a:ext cx="914400" cy="590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54033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15" grpId="0" animBg="1"/>
      <p:bldP spid="74" grpId="0"/>
      <p:bldP spid="75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>
            <a:normAutofit/>
          </a:bodyPr>
          <a:lstStyle/>
          <a:p>
            <a:r>
              <a:rPr lang="es-MX" b="1" smtClean="0">
                <a:ea typeface="Open Sans Extrabold" pitchFamily="34" charset="0"/>
                <a:cs typeface="Open Sans Extrabold" pitchFamily="34" charset="0"/>
              </a:rPr>
              <a:t>CONSEJOS GENERALES</a:t>
            </a:r>
            <a:endParaRPr lang="es-MX" b="1">
              <a:solidFill>
                <a:srgbClr val="0070C0"/>
              </a:solidFill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3131333" y="993776"/>
            <a:ext cx="3498067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2400" b="1" spc="-150" smtClean="0">
                <a:latin typeface="Arial Black" panose="020B0A04020102020204" pitchFamily="34" charset="0"/>
              </a:rPr>
              <a:t>DE SEGURIDAD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9699" y="1514475"/>
            <a:ext cx="359092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Siempre use el equipo de protección personal.</a:t>
            </a:r>
          </a:p>
          <a:p>
            <a:pPr marL="180000" indent="-18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Asegúrese 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de trabajar en áreas bien ventiladas.</a:t>
            </a:r>
          </a:p>
          <a:p>
            <a:pPr marL="180000" indent="-18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Nunca 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incline un acumulador mientras se esté cargando o probando.</a:t>
            </a:r>
          </a:p>
          <a:p>
            <a:pPr marL="180000" indent="-18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Tenga 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precaución cuando trabaje con herramientas metálicas para evitar chispazos.</a:t>
            </a:r>
          </a:p>
          <a:p>
            <a:pPr marL="180000" indent="-18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Neutralizar 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con bicarbonato de sodio cualquier derrame de ácido.</a:t>
            </a:r>
          </a:p>
          <a:p>
            <a:pPr marL="180000" indent="-18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Si 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los ojos tienen contacto con electrolito, mantenerlos abiertos y lavarlos </a:t>
            </a: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continuamente 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durante 15 minutos con agua limpia y fría.</a:t>
            </a:r>
          </a:p>
          <a:p>
            <a:pPr marL="180000" indent="-18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Si 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la piel tiene contacto con electrolito, enjuague con agua abundante.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6914" y="1611066"/>
            <a:ext cx="4396802" cy="4367775"/>
            <a:chOff x="616914" y="1611066"/>
            <a:chExt cx="4396802" cy="4367775"/>
          </a:xfrm>
        </p:grpSpPr>
        <p:pic>
          <p:nvPicPr>
            <p:cNvPr id="32" name="Picture 3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37241" y="1620591"/>
              <a:ext cx="2276475" cy="4358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TextBox 3"/>
            <p:cNvSpPr txBox="1"/>
            <p:nvPr/>
          </p:nvSpPr>
          <p:spPr>
            <a:xfrm>
              <a:off x="1402384" y="1611066"/>
              <a:ext cx="580608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Lentes</a:t>
              </a:r>
              <a:endParaRPr lang="es-MX" sz="1400" b="1">
                <a:solidFill>
                  <a:schemeClr val="bg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6914" y="2258766"/>
              <a:ext cx="1087157" cy="95410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Ropa repelente</a:t>
              </a:r>
            </a:p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al ácido</a:t>
              </a:r>
            </a:p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80% poliester</a:t>
              </a:r>
            </a:p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20% algodón</a:t>
              </a:r>
              <a:endParaRPr lang="es-MX" sz="1400" b="1">
                <a:solidFill>
                  <a:schemeClr val="bg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7521" y="3604781"/>
              <a:ext cx="1040670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Cinturón/Faja</a:t>
              </a:r>
            </a:p>
            <a:p>
              <a:pPr algn="ctr"/>
              <a:r>
                <a:rPr lang="es-MX" sz="1400" b="1">
                  <a:solidFill>
                    <a:schemeClr val="bg1"/>
                  </a:solidFill>
                  <a:latin typeface="Lucida Sans" panose="020B0602030504020204" pitchFamily="34" charset="0"/>
                </a:rPr>
                <a:t>d</a:t>
              </a:r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e seguridad</a:t>
              </a:r>
              <a:endParaRPr lang="es-MX" sz="1400" b="1">
                <a:solidFill>
                  <a:schemeClr val="bg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53306" y="4495041"/>
              <a:ext cx="678391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Guantes</a:t>
              </a:r>
            </a:p>
            <a:p>
              <a:pPr algn="ctr"/>
              <a:r>
                <a:rPr lang="es-MX" sz="1400" b="1">
                  <a:solidFill>
                    <a:schemeClr val="bg1"/>
                  </a:solidFill>
                  <a:latin typeface="Lucida Sans" panose="020B0602030504020204" pitchFamily="34" charset="0"/>
                </a:rPr>
                <a:t>d</a:t>
              </a:r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e hule</a:t>
              </a:r>
              <a:endParaRPr lang="es-MX" sz="1400" b="1">
                <a:solidFill>
                  <a:schemeClr val="bg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81784" y="5455621"/>
              <a:ext cx="771365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Botas de</a:t>
              </a:r>
            </a:p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seguridad</a:t>
              </a:r>
              <a:endParaRPr lang="es-MX" sz="1400" b="1">
                <a:solidFill>
                  <a:schemeClr val="bg1"/>
                </a:solidFill>
                <a:latin typeface="Lucida Sans" panose="020B0602030504020204" pitchFamily="34" charset="0"/>
              </a:endParaRPr>
            </a:p>
          </p:txBody>
        </p:sp>
        <p:cxnSp>
          <p:nvCxnSpPr>
            <p:cNvPr id="7" name="Straight Connector 6"/>
            <p:cNvCxnSpPr>
              <a:stCxn id="4" idx="3"/>
            </p:cNvCxnSpPr>
            <p:nvPr/>
          </p:nvCxnSpPr>
          <p:spPr>
            <a:xfrm>
              <a:off x="1982992" y="1764955"/>
              <a:ext cx="1284083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67075" y="1764954"/>
              <a:ext cx="0" cy="23529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267075" y="2000250"/>
              <a:ext cx="295275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34" idx="3"/>
            </p:cNvCxnSpPr>
            <p:nvPr/>
          </p:nvCxnSpPr>
          <p:spPr>
            <a:xfrm>
              <a:off x="1704071" y="2735820"/>
              <a:ext cx="1563004" cy="1588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5" idx="3"/>
            </p:cNvCxnSpPr>
            <p:nvPr/>
          </p:nvCxnSpPr>
          <p:spPr>
            <a:xfrm>
              <a:off x="1768191" y="3866391"/>
              <a:ext cx="1146459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914650" y="3419475"/>
              <a:ext cx="0" cy="4469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914650" y="3419475"/>
              <a:ext cx="581025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6" idx="3"/>
            </p:cNvCxnSpPr>
            <p:nvPr/>
          </p:nvCxnSpPr>
          <p:spPr>
            <a:xfrm>
              <a:off x="1931697" y="4756651"/>
              <a:ext cx="2554578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486275" y="4128001"/>
              <a:ext cx="0" cy="62865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8" idx="3"/>
            </p:cNvCxnSpPr>
            <p:nvPr/>
          </p:nvCxnSpPr>
          <p:spPr>
            <a:xfrm>
              <a:off x="1853149" y="5717231"/>
              <a:ext cx="1487283" cy="1588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21 Imagen" descr="emtec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267739"/>
            <a:ext cx="914400" cy="590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66173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>
            <a:normAutofit/>
          </a:bodyPr>
          <a:lstStyle/>
          <a:p>
            <a:r>
              <a:rPr lang="es-MX" b="1" smtClean="0"/>
              <a:t>EQUIPO DE </a:t>
            </a:r>
            <a:r>
              <a:rPr lang="es-MX" b="1" smtClean="0">
                <a:solidFill>
                  <a:srgbClr val="0070C0"/>
                </a:solidFill>
              </a:rPr>
              <a:t>DIAGNÓSTICO</a:t>
            </a:r>
            <a:endParaRPr lang="es-MX" b="1"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35057" y="1593786"/>
            <a:ext cx="1918439" cy="2084406"/>
            <a:chOff x="961601" y="1457308"/>
            <a:chExt cx="1918439" cy="2084406"/>
          </a:xfrm>
        </p:grpSpPr>
        <p:pic>
          <p:nvPicPr>
            <p:cNvPr id="21" name="Picture 4" descr="sb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3640" y="2074864"/>
              <a:ext cx="1676400" cy="146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TextBox 36"/>
            <p:cNvSpPr txBox="1"/>
            <p:nvPr/>
          </p:nvSpPr>
          <p:spPr>
            <a:xfrm>
              <a:off x="961601" y="1457308"/>
              <a:ext cx="1503842" cy="578882"/>
            </a:xfrm>
            <a:prstGeom prst="round2Diag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Probador de</a:t>
              </a:r>
            </a:p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Descarga Controlada</a:t>
              </a:r>
              <a:endParaRPr lang="es-MX" sz="1400" b="1">
                <a:solidFill>
                  <a:schemeClr val="bg1"/>
                </a:solidFill>
                <a:latin typeface="Lucida Sans" panose="020B0602030504020204" pitchFamily="34" charset="0"/>
              </a:endParaRPr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540477" y="3911862"/>
            <a:ext cx="2294998" cy="2273300"/>
            <a:chOff x="694316" y="3748089"/>
            <a:chExt cx="2294998" cy="2273300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316" y="4227514"/>
              <a:ext cx="2294998" cy="179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38"/>
            <p:cNvSpPr txBox="1"/>
            <p:nvPr/>
          </p:nvSpPr>
          <p:spPr>
            <a:xfrm>
              <a:off x="1506415" y="3748089"/>
              <a:ext cx="792881" cy="340519"/>
            </a:xfrm>
            <a:prstGeom prst="round2Diag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dirty="0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Cargador</a:t>
              </a:r>
              <a:endParaRPr lang="es-MX" sz="1400" b="1" dirty="0">
                <a:solidFill>
                  <a:schemeClr val="bg1"/>
                </a:solidFill>
                <a:latin typeface="Lucida Sans" panose="020B0602030504020204" pitchFamily="34" charset="0"/>
              </a:endParaRPr>
            </a:p>
          </p:txBody>
        </p:sp>
      </p:grpSp>
      <p:grpSp>
        <p:nvGrpSpPr>
          <p:cNvPr id="5" name="Group 3"/>
          <p:cNvGrpSpPr/>
          <p:nvPr/>
        </p:nvGrpSpPr>
        <p:grpSpPr>
          <a:xfrm>
            <a:off x="5845306" y="1621081"/>
            <a:ext cx="1447800" cy="1819292"/>
            <a:chOff x="3934619" y="1457308"/>
            <a:chExt cx="1447800" cy="1819292"/>
          </a:xfrm>
        </p:grpSpPr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34619" y="2257425"/>
              <a:ext cx="1447800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Box 39"/>
            <p:cNvSpPr txBox="1"/>
            <p:nvPr/>
          </p:nvSpPr>
          <p:spPr>
            <a:xfrm>
              <a:off x="4226395" y="1457308"/>
              <a:ext cx="727424" cy="578882"/>
            </a:xfrm>
            <a:prstGeom prst="round2Diag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Htlas de</a:t>
              </a:r>
            </a:p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Servicio</a:t>
              </a:r>
              <a:endParaRPr lang="es-MX" sz="1400" b="1">
                <a:solidFill>
                  <a:schemeClr val="bg1"/>
                </a:solidFill>
                <a:latin typeface="Lucida Sans" panose="020B0602030504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59444" y="3942805"/>
            <a:ext cx="956951" cy="2143244"/>
            <a:chOff x="4121462" y="3628907"/>
            <a:chExt cx="956951" cy="2143244"/>
          </a:xfrm>
        </p:grpSpPr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5" cstate="print">
              <a:lum bright="-4000"/>
            </a:blip>
            <a:srcRect/>
            <a:stretch>
              <a:fillRect/>
            </a:stretch>
          </p:blipFill>
          <p:spPr bwMode="auto">
            <a:xfrm>
              <a:off x="4371975" y="4476751"/>
              <a:ext cx="706438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Box 41"/>
            <p:cNvSpPr txBox="1"/>
            <p:nvPr/>
          </p:nvSpPr>
          <p:spPr>
            <a:xfrm>
              <a:off x="4121462" y="3628907"/>
              <a:ext cx="882270" cy="578882"/>
            </a:xfrm>
            <a:prstGeom prst="round2Diag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dirty="0" err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Voltimetro</a:t>
              </a:r>
              <a:endParaRPr lang="es-MX" sz="1400" b="1" dirty="0" smtClean="0">
                <a:solidFill>
                  <a:schemeClr val="bg1"/>
                </a:solidFill>
                <a:latin typeface="Lucida Sans" panose="020B0602030504020204" pitchFamily="34" charset="0"/>
              </a:endParaRPr>
            </a:p>
            <a:p>
              <a:pPr algn="ctr"/>
              <a:r>
                <a:rPr lang="es-MX" sz="1400" b="1" dirty="0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Digital</a:t>
              </a:r>
              <a:endParaRPr lang="es-MX" sz="1400" b="1" dirty="0">
                <a:solidFill>
                  <a:schemeClr val="bg1"/>
                </a:solidFill>
                <a:latin typeface="Lucida Sans" panose="020B0602030504020204" pitchFamily="34" charset="0"/>
              </a:endParaRPr>
            </a:p>
          </p:txBody>
        </p:sp>
      </p:grpSp>
      <p:pic>
        <p:nvPicPr>
          <p:cNvPr id="18" name="17 Imagen" descr="emtec 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6267739"/>
            <a:ext cx="914400" cy="590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19843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>
            <a:normAutofit/>
          </a:bodyPr>
          <a:lstStyle/>
          <a:p>
            <a:r>
              <a:rPr lang="es-MX" b="1" smtClean="0"/>
              <a:t>DE DIAGNÓSTICO DEL</a:t>
            </a:r>
            <a:endParaRPr lang="es-MX" b="1"/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476250" y="288926"/>
            <a:ext cx="3645212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spc="-150" smtClean="0">
                <a:latin typeface="Arial Black" panose="020B0A04020102020204" pitchFamily="34" charset="0"/>
              </a:rPr>
              <a:t>DIAGRAMA DE FLUJO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2680091" y="993776"/>
            <a:ext cx="3498067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2400" b="1" spc="-150" smtClean="0">
                <a:latin typeface="Arial Black" panose="020B0A04020102020204" pitchFamily="34" charset="0"/>
              </a:rPr>
              <a:t>ACUMULADOR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564" y="1372660"/>
            <a:ext cx="3793054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848224" y="1562100"/>
            <a:ext cx="3590925" cy="101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Contiene el flujo que debe </a:t>
            </a: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seguirse para 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el diagnóstico de un </a:t>
            </a: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acumulador</a:t>
            </a:r>
            <a:endParaRPr lang="es-MX" sz="1400" b="1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  <a:p>
            <a:pPr marL="180000" indent="-18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Es 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importante seguir la secuencia que </a:t>
            </a: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indica 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éste flujo de diagnóstico, para </a:t>
            </a: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encontrar 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la causa raíz de la falla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48224" y="3458860"/>
            <a:ext cx="359092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Además, para conocer a fondo el problema, siempre es conveniente hacer preguntas al usuario tales como</a:t>
            </a: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:</a:t>
            </a:r>
          </a:p>
          <a:p>
            <a:pPr>
              <a:spcBef>
                <a:spcPts val="500"/>
              </a:spcBef>
            </a:pPr>
            <a:endParaRPr lang="es-MX" sz="1400" b="1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  <a:p>
            <a:pPr marL="180000" indent="-18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¿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Qué tipo de falla se le presenta?</a:t>
            </a:r>
          </a:p>
          <a:p>
            <a:pPr marL="180000" indent="-18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¿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Con qué frecuencia? </a:t>
            </a:r>
          </a:p>
          <a:p>
            <a:pPr marL="180000" indent="-18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¿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En qué circunstancias? </a:t>
            </a:r>
          </a:p>
        </p:txBody>
      </p:sp>
      <p:pic>
        <p:nvPicPr>
          <p:cNvPr id="8" name="7 Imagen" descr="emtec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267739"/>
            <a:ext cx="914400" cy="590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6828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247126" y="1636183"/>
            <a:ext cx="4575615" cy="918210"/>
            <a:chOff x="167640" y="4057650"/>
            <a:chExt cx="4575615" cy="918210"/>
          </a:xfrm>
        </p:grpSpPr>
        <p:sp>
          <p:nvSpPr>
            <p:cNvPr id="3" name="Parallelogram 2"/>
            <p:cNvSpPr/>
            <p:nvPr/>
          </p:nvSpPr>
          <p:spPr>
            <a:xfrm>
              <a:off x="167640" y="4057650"/>
              <a:ext cx="621030" cy="628650"/>
            </a:xfrm>
            <a:prstGeom prst="parallelogram">
              <a:avLst>
                <a:gd name="adj" fmla="val 25591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i="1" smtClean="0">
                  <a:latin typeface="Arial Black" panose="020B0A04020102020204" pitchFamily="34" charset="0"/>
                </a:rPr>
                <a:t>1</a:t>
              </a:r>
              <a:endParaRPr lang="es-MX" sz="1400" b="1" i="1">
                <a:latin typeface="Arial Black" panose="020B0A04020102020204" pitchFamily="34" charset="0"/>
              </a:endParaRPr>
            </a:p>
          </p:txBody>
        </p:sp>
        <p:sp>
          <p:nvSpPr>
            <p:cNvPr id="10" name="Parallelogram 9"/>
            <p:cNvSpPr/>
            <p:nvPr/>
          </p:nvSpPr>
          <p:spPr>
            <a:xfrm>
              <a:off x="657225" y="4057650"/>
              <a:ext cx="3676650" cy="628650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smtClean="0">
                  <a:latin typeface="Lucida Sans" panose="020B0602030504020204" pitchFamily="34" charset="0"/>
                </a:rPr>
                <a:t>¿El acumulador está instalado en el automóvil?</a:t>
              </a:r>
              <a:endParaRPr lang="es-MX" sz="1050" b="1">
                <a:latin typeface="Lucida Sans" panose="020B0602030504020204" pitchFamily="34" charset="0"/>
              </a:endParaRPr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4198620" y="4057650"/>
              <a:ext cx="392430" cy="628650"/>
            </a:xfrm>
            <a:prstGeom prst="parallelogram">
              <a:avLst>
                <a:gd name="adj" fmla="val 3934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4" name="Isosceles Triangle 3"/>
            <p:cNvSpPr/>
            <p:nvPr/>
          </p:nvSpPr>
          <p:spPr>
            <a:xfrm rot="10800000">
              <a:off x="1975006" y="4632960"/>
              <a:ext cx="647700" cy="342900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6" name="Right Triangle 5"/>
            <p:cNvSpPr/>
            <p:nvPr/>
          </p:nvSpPr>
          <p:spPr>
            <a:xfrm rot="14296452">
              <a:off x="4285124" y="4140264"/>
              <a:ext cx="452823" cy="463439"/>
            </a:xfrm>
            <a:custGeom>
              <a:avLst/>
              <a:gdLst>
                <a:gd name="connsiteX0" fmla="*/ 0 w 458563"/>
                <a:gd name="connsiteY0" fmla="*/ 458563 h 458563"/>
                <a:gd name="connsiteX1" fmla="*/ 0 w 458563"/>
                <a:gd name="connsiteY1" fmla="*/ 0 h 458563"/>
                <a:gd name="connsiteX2" fmla="*/ 458563 w 458563"/>
                <a:gd name="connsiteY2" fmla="*/ 458563 h 458563"/>
                <a:gd name="connsiteX3" fmla="*/ 0 w 458563"/>
                <a:gd name="connsiteY3" fmla="*/ 458563 h 458563"/>
                <a:gd name="connsiteX0" fmla="*/ 105770 w 458563"/>
                <a:gd name="connsiteY0" fmla="*/ 366737 h 458563"/>
                <a:gd name="connsiteX1" fmla="*/ 0 w 458563"/>
                <a:gd name="connsiteY1" fmla="*/ 0 h 458563"/>
                <a:gd name="connsiteX2" fmla="*/ 458563 w 458563"/>
                <a:gd name="connsiteY2" fmla="*/ 458563 h 458563"/>
                <a:gd name="connsiteX3" fmla="*/ 105770 w 458563"/>
                <a:gd name="connsiteY3" fmla="*/ 366737 h 458563"/>
                <a:gd name="connsiteX0" fmla="*/ 146808 w 458563"/>
                <a:gd name="connsiteY0" fmla="*/ 413883 h 458563"/>
                <a:gd name="connsiteX1" fmla="*/ 0 w 458563"/>
                <a:gd name="connsiteY1" fmla="*/ 0 h 458563"/>
                <a:gd name="connsiteX2" fmla="*/ 458563 w 458563"/>
                <a:gd name="connsiteY2" fmla="*/ 458563 h 458563"/>
                <a:gd name="connsiteX3" fmla="*/ 146808 w 458563"/>
                <a:gd name="connsiteY3" fmla="*/ 413883 h 458563"/>
                <a:gd name="connsiteX0" fmla="*/ 146808 w 431657"/>
                <a:gd name="connsiteY0" fmla="*/ 413883 h 447827"/>
                <a:gd name="connsiteX1" fmla="*/ 0 w 431657"/>
                <a:gd name="connsiteY1" fmla="*/ 0 h 447827"/>
                <a:gd name="connsiteX2" fmla="*/ 431657 w 431657"/>
                <a:gd name="connsiteY2" fmla="*/ 447827 h 447827"/>
                <a:gd name="connsiteX3" fmla="*/ 146808 w 431657"/>
                <a:gd name="connsiteY3" fmla="*/ 413883 h 447827"/>
                <a:gd name="connsiteX0" fmla="*/ 146808 w 452823"/>
                <a:gd name="connsiteY0" fmla="*/ 413883 h 463439"/>
                <a:gd name="connsiteX1" fmla="*/ 0 w 452823"/>
                <a:gd name="connsiteY1" fmla="*/ 0 h 463439"/>
                <a:gd name="connsiteX2" fmla="*/ 452823 w 452823"/>
                <a:gd name="connsiteY2" fmla="*/ 463439 h 463439"/>
                <a:gd name="connsiteX3" fmla="*/ 146808 w 452823"/>
                <a:gd name="connsiteY3" fmla="*/ 413883 h 46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823" h="463439">
                  <a:moveTo>
                    <a:pt x="146808" y="413883"/>
                  </a:moveTo>
                  <a:lnTo>
                    <a:pt x="0" y="0"/>
                  </a:lnTo>
                  <a:lnTo>
                    <a:pt x="452823" y="463439"/>
                  </a:lnTo>
                  <a:lnTo>
                    <a:pt x="146808" y="41388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07087" y="420424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i="1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NO</a:t>
              </a:r>
              <a:endParaRPr lang="es-MX" sz="1400" b="1" i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01894" y="4623780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i="1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SÍ</a:t>
              </a:r>
              <a:endParaRPr lang="es-MX" sz="1400" b="1" i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Group 19"/>
          <p:cNvGrpSpPr/>
          <p:nvPr/>
        </p:nvGrpSpPr>
        <p:grpSpPr>
          <a:xfrm>
            <a:off x="179501" y="2757956"/>
            <a:ext cx="4661442" cy="1187555"/>
            <a:chOff x="100015" y="3788305"/>
            <a:chExt cx="4661442" cy="1187555"/>
          </a:xfrm>
        </p:grpSpPr>
        <p:sp>
          <p:nvSpPr>
            <p:cNvPr id="21" name="Parallelogram 20"/>
            <p:cNvSpPr/>
            <p:nvPr/>
          </p:nvSpPr>
          <p:spPr>
            <a:xfrm>
              <a:off x="100015" y="3788305"/>
              <a:ext cx="762000" cy="897995"/>
            </a:xfrm>
            <a:prstGeom prst="parallelogram">
              <a:avLst>
                <a:gd name="adj" fmla="val 3019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i="1" smtClean="0">
                  <a:latin typeface="Arial Black" panose="020B0A04020102020204" pitchFamily="34" charset="0"/>
                </a:rPr>
                <a:t>2</a:t>
              </a:r>
              <a:endParaRPr lang="es-MX" sz="1400" b="1" i="1">
                <a:latin typeface="Arial Black" panose="020B0A04020102020204" pitchFamily="34" charset="0"/>
              </a:endParaRPr>
            </a:p>
          </p:txBody>
        </p:sp>
        <p:sp>
          <p:nvSpPr>
            <p:cNvPr id="22" name="Parallelogram 21"/>
            <p:cNvSpPr/>
            <p:nvPr/>
          </p:nvSpPr>
          <p:spPr>
            <a:xfrm>
              <a:off x="657225" y="3788305"/>
              <a:ext cx="3676650" cy="89799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smtClean="0">
                  <a:latin typeface="Lucida Sans" panose="020B0602030504020204" pitchFamily="34" charset="0"/>
                </a:rPr>
                <a:t>Verificar con equipo de diagnóstico que la carga del oscile entre 13.5 y 14.8V con el automóvil y sus dipositivos eléctrico encendidos ¿El sistema de carga del acumulador está bien?</a:t>
              </a:r>
              <a:endParaRPr lang="es-MX" sz="1050" b="1">
                <a:latin typeface="Lucida Sans" panose="020B0602030504020204" pitchFamily="34" charset="0"/>
              </a:endParaRPr>
            </a:p>
          </p:txBody>
        </p:sp>
        <p:sp>
          <p:nvSpPr>
            <p:cNvPr id="23" name="Parallelogram 22"/>
            <p:cNvSpPr/>
            <p:nvPr/>
          </p:nvSpPr>
          <p:spPr>
            <a:xfrm>
              <a:off x="4126225" y="3788305"/>
              <a:ext cx="469588" cy="897995"/>
            </a:xfrm>
            <a:prstGeom prst="parallelogram">
              <a:avLst>
                <a:gd name="adj" fmla="val 4824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24" name="Isosceles Triangle 23"/>
            <p:cNvSpPr/>
            <p:nvPr/>
          </p:nvSpPr>
          <p:spPr>
            <a:xfrm rot="10800000">
              <a:off x="1975006" y="4632960"/>
              <a:ext cx="647700" cy="342900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25" name="Right Triangle 5"/>
            <p:cNvSpPr/>
            <p:nvPr/>
          </p:nvSpPr>
          <p:spPr>
            <a:xfrm rot="14676369">
              <a:off x="4122426" y="3946370"/>
              <a:ext cx="696086" cy="581977"/>
            </a:xfrm>
            <a:custGeom>
              <a:avLst/>
              <a:gdLst>
                <a:gd name="connsiteX0" fmla="*/ 0 w 458563"/>
                <a:gd name="connsiteY0" fmla="*/ 458563 h 458563"/>
                <a:gd name="connsiteX1" fmla="*/ 0 w 458563"/>
                <a:gd name="connsiteY1" fmla="*/ 0 h 458563"/>
                <a:gd name="connsiteX2" fmla="*/ 458563 w 458563"/>
                <a:gd name="connsiteY2" fmla="*/ 458563 h 458563"/>
                <a:gd name="connsiteX3" fmla="*/ 0 w 458563"/>
                <a:gd name="connsiteY3" fmla="*/ 458563 h 458563"/>
                <a:gd name="connsiteX0" fmla="*/ 105770 w 458563"/>
                <a:gd name="connsiteY0" fmla="*/ 366737 h 458563"/>
                <a:gd name="connsiteX1" fmla="*/ 0 w 458563"/>
                <a:gd name="connsiteY1" fmla="*/ 0 h 458563"/>
                <a:gd name="connsiteX2" fmla="*/ 458563 w 458563"/>
                <a:gd name="connsiteY2" fmla="*/ 458563 h 458563"/>
                <a:gd name="connsiteX3" fmla="*/ 105770 w 458563"/>
                <a:gd name="connsiteY3" fmla="*/ 366737 h 458563"/>
                <a:gd name="connsiteX0" fmla="*/ 146808 w 458563"/>
                <a:gd name="connsiteY0" fmla="*/ 413883 h 458563"/>
                <a:gd name="connsiteX1" fmla="*/ 0 w 458563"/>
                <a:gd name="connsiteY1" fmla="*/ 0 h 458563"/>
                <a:gd name="connsiteX2" fmla="*/ 458563 w 458563"/>
                <a:gd name="connsiteY2" fmla="*/ 458563 h 458563"/>
                <a:gd name="connsiteX3" fmla="*/ 146808 w 458563"/>
                <a:gd name="connsiteY3" fmla="*/ 413883 h 458563"/>
                <a:gd name="connsiteX0" fmla="*/ 146808 w 431657"/>
                <a:gd name="connsiteY0" fmla="*/ 413883 h 447827"/>
                <a:gd name="connsiteX1" fmla="*/ 0 w 431657"/>
                <a:gd name="connsiteY1" fmla="*/ 0 h 447827"/>
                <a:gd name="connsiteX2" fmla="*/ 431657 w 431657"/>
                <a:gd name="connsiteY2" fmla="*/ 447827 h 447827"/>
                <a:gd name="connsiteX3" fmla="*/ 146808 w 431657"/>
                <a:gd name="connsiteY3" fmla="*/ 413883 h 447827"/>
                <a:gd name="connsiteX0" fmla="*/ 146808 w 452823"/>
                <a:gd name="connsiteY0" fmla="*/ 413883 h 463439"/>
                <a:gd name="connsiteX1" fmla="*/ 0 w 452823"/>
                <a:gd name="connsiteY1" fmla="*/ 0 h 463439"/>
                <a:gd name="connsiteX2" fmla="*/ 452823 w 452823"/>
                <a:gd name="connsiteY2" fmla="*/ 463439 h 463439"/>
                <a:gd name="connsiteX3" fmla="*/ 146808 w 452823"/>
                <a:gd name="connsiteY3" fmla="*/ 413883 h 46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823" h="463439">
                  <a:moveTo>
                    <a:pt x="146808" y="413883"/>
                  </a:moveTo>
                  <a:lnTo>
                    <a:pt x="0" y="0"/>
                  </a:lnTo>
                  <a:lnTo>
                    <a:pt x="452823" y="463439"/>
                  </a:lnTo>
                  <a:lnTo>
                    <a:pt x="146808" y="41388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16612" y="408341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i="1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NO</a:t>
              </a:r>
              <a:endParaRPr lang="es-MX" sz="1400" b="1" i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01894" y="4623780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i="1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SÍ</a:t>
              </a:r>
              <a:endParaRPr lang="es-MX" sz="1400" b="1" i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9" name="Round Diagonal Corner Rectangle 28"/>
          <p:cNvSpPr/>
          <p:nvPr/>
        </p:nvSpPr>
        <p:spPr>
          <a:xfrm>
            <a:off x="5317066" y="2510090"/>
            <a:ext cx="3539068" cy="1354666"/>
          </a:xfrm>
          <a:prstGeom prst="round2Diag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50" b="1" smtClean="0">
                <a:solidFill>
                  <a:schemeClr val="bg1"/>
                </a:solidFill>
                <a:latin typeface="Lucida Sans" panose="020B0602030504020204" pitchFamily="34" charset="0"/>
              </a:rPr>
              <a:t>Inferior a 13.5 procede con una recarga del acumulador, solicitando una revisión del sistema eléctrico.</a:t>
            </a:r>
          </a:p>
          <a:p>
            <a:endParaRPr lang="es-MX" sz="1050" b="1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s-MX" sz="1050" b="1" smtClean="0">
                <a:solidFill>
                  <a:schemeClr val="bg1"/>
                </a:solidFill>
                <a:latin typeface="Lucida Sans" panose="020B0602030504020204" pitchFamily="34" charset="0"/>
              </a:rPr>
              <a:t>Superior a 14.8 no procede la garantía porque el acumulador presenta una sobrecarga</a:t>
            </a:r>
            <a:endParaRPr lang="es-MX" sz="1050" b="1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17066" y="1782776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Saltar al paso 3</a:t>
            </a:r>
            <a:endParaRPr lang="es-MX" sz="1400" b="1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907176" y="3206952"/>
            <a:ext cx="32522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793" y="3945512"/>
            <a:ext cx="3027614" cy="229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Straight Connector 37"/>
          <p:cNvCxnSpPr/>
          <p:nvPr/>
        </p:nvCxnSpPr>
        <p:spPr>
          <a:xfrm>
            <a:off x="4907176" y="1936664"/>
            <a:ext cx="325224" cy="0"/>
          </a:xfrm>
          <a:prstGeom prst="line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>
            <a:normAutofit/>
          </a:bodyPr>
          <a:lstStyle/>
          <a:p>
            <a:r>
              <a:rPr lang="es-MX" b="1" smtClean="0"/>
              <a:t>DE DIAGNÓSTICO DEL</a:t>
            </a:r>
            <a:endParaRPr lang="es-MX" b="1"/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476250" y="288926"/>
            <a:ext cx="3645212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spc="-150" smtClean="0">
                <a:latin typeface="Arial Black" panose="020B0A04020102020204" pitchFamily="34" charset="0"/>
              </a:rPr>
              <a:t>DIAGRAMA DE FLUJO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sp>
        <p:nvSpPr>
          <p:cNvPr id="32" name="Text Placeholder 3"/>
          <p:cNvSpPr txBox="1">
            <a:spLocks/>
          </p:cNvSpPr>
          <p:nvPr/>
        </p:nvSpPr>
        <p:spPr>
          <a:xfrm>
            <a:off x="2680091" y="993776"/>
            <a:ext cx="3498067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2400" b="1" spc="-150" smtClean="0">
                <a:latin typeface="Arial Black" panose="020B0A04020102020204" pitchFamily="34" charset="0"/>
              </a:rPr>
              <a:t>ACUMULADOR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pic>
        <p:nvPicPr>
          <p:cNvPr id="34" name="33 Imagen" descr="emtec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267739"/>
            <a:ext cx="914400" cy="590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3922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28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247126" y="1629199"/>
            <a:ext cx="4575615" cy="918210"/>
            <a:chOff x="167640" y="4057650"/>
            <a:chExt cx="4575615" cy="918210"/>
          </a:xfrm>
        </p:grpSpPr>
        <p:sp>
          <p:nvSpPr>
            <p:cNvPr id="3" name="Parallelogram 2"/>
            <p:cNvSpPr/>
            <p:nvPr/>
          </p:nvSpPr>
          <p:spPr>
            <a:xfrm>
              <a:off x="167640" y="4057650"/>
              <a:ext cx="621030" cy="628650"/>
            </a:xfrm>
            <a:prstGeom prst="parallelogram">
              <a:avLst>
                <a:gd name="adj" fmla="val 25591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i="1" smtClean="0">
                  <a:latin typeface="Arial Black" panose="020B0A04020102020204" pitchFamily="34" charset="0"/>
                </a:rPr>
                <a:t>3</a:t>
              </a:r>
              <a:endParaRPr lang="es-MX" sz="1400" b="1" i="1">
                <a:latin typeface="Arial Black" panose="020B0A04020102020204" pitchFamily="34" charset="0"/>
              </a:endParaRPr>
            </a:p>
          </p:txBody>
        </p:sp>
        <p:sp>
          <p:nvSpPr>
            <p:cNvPr id="10" name="Parallelogram 9"/>
            <p:cNvSpPr/>
            <p:nvPr/>
          </p:nvSpPr>
          <p:spPr>
            <a:xfrm>
              <a:off x="657225" y="4057650"/>
              <a:ext cx="3676650" cy="628650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smtClean="0">
                  <a:latin typeface="Lucida Sans" panose="020B0602030504020204" pitchFamily="34" charset="0"/>
                </a:rPr>
                <a:t>¿El tiempo de uso es mayor al establecido en la póliza de garantía?</a:t>
              </a:r>
              <a:endParaRPr lang="es-MX" sz="1050" b="1">
                <a:latin typeface="Lucida Sans" panose="020B0602030504020204" pitchFamily="34" charset="0"/>
              </a:endParaRPr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4198620" y="4057650"/>
              <a:ext cx="392430" cy="628650"/>
            </a:xfrm>
            <a:prstGeom prst="parallelogram">
              <a:avLst>
                <a:gd name="adj" fmla="val 3934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4" name="Isosceles Triangle 3"/>
            <p:cNvSpPr/>
            <p:nvPr/>
          </p:nvSpPr>
          <p:spPr>
            <a:xfrm rot="10800000">
              <a:off x="1975006" y="4632960"/>
              <a:ext cx="647700" cy="342900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6" name="Right Triangle 5"/>
            <p:cNvSpPr/>
            <p:nvPr/>
          </p:nvSpPr>
          <p:spPr>
            <a:xfrm rot="14296452">
              <a:off x="4285124" y="4140264"/>
              <a:ext cx="452823" cy="463439"/>
            </a:xfrm>
            <a:custGeom>
              <a:avLst/>
              <a:gdLst>
                <a:gd name="connsiteX0" fmla="*/ 0 w 458563"/>
                <a:gd name="connsiteY0" fmla="*/ 458563 h 458563"/>
                <a:gd name="connsiteX1" fmla="*/ 0 w 458563"/>
                <a:gd name="connsiteY1" fmla="*/ 0 h 458563"/>
                <a:gd name="connsiteX2" fmla="*/ 458563 w 458563"/>
                <a:gd name="connsiteY2" fmla="*/ 458563 h 458563"/>
                <a:gd name="connsiteX3" fmla="*/ 0 w 458563"/>
                <a:gd name="connsiteY3" fmla="*/ 458563 h 458563"/>
                <a:gd name="connsiteX0" fmla="*/ 105770 w 458563"/>
                <a:gd name="connsiteY0" fmla="*/ 366737 h 458563"/>
                <a:gd name="connsiteX1" fmla="*/ 0 w 458563"/>
                <a:gd name="connsiteY1" fmla="*/ 0 h 458563"/>
                <a:gd name="connsiteX2" fmla="*/ 458563 w 458563"/>
                <a:gd name="connsiteY2" fmla="*/ 458563 h 458563"/>
                <a:gd name="connsiteX3" fmla="*/ 105770 w 458563"/>
                <a:gd name="connsiteY3" fmla="*/ 366737 h 458563"/>
                <a:gd name="connsiteX0" fmla="*/ 146808 w 458563"/>
                <a:gd name="connsiteY0" fmla="*/ 413883 h 458563"/>
                <a:gd name="connsiteX1" fmla="*/ 0 w 458563"/>
                <a:gd name="connsiteY1" fmla="*/ 0 h 458563"/>
                <a:gd name="connsiteX2" fmla="*/ 458563 w 458563"/>
                <a:gd name="connsiteY2" fmla="*/ 458563 h 458563"/>
                <a:gd name="connsiteX3" fmla="*/ 146808 w 458563"/>
                <a:gd name="connsiteY3" fmla="*/ 413883 h 458563"/>
                <a:gd name="connsiteX0" fmla="*/ 146808 w 431657"/>
                <a:gd name="connsiteY0" fmla="*/ 413883 h 447827"/>
                <a:gd name="connsiteX1" fmla="*/ 0 w 431657"/>
                <a:gd name="connsiteY1" fmla="*/ 0 h 447827"/>
                <a:gd name="connsiteX2" fmla="*/ 431657 w 431657"/>
                <a:gd name="connsiteY2" fmla="*/ 447827 h 447827"/>
                <a:gd name="connsiteX3" fmla="*/ 146808 w 431657"/>
                <a:gd name="connsiteY3" fmla="*/ 413883 h 447827"/>
                <a:gd name="connsiteX0" fmla="*/ 146808 w 452823"/>
                <a:gd name="connsiteY0" fmla="*/ 413883 h 463439"/>
                <a:gd name="connsiteX1" fmla="*/ 0 w 452823"/>
                <a:gd name="connsiteY1" fmla="*/ 0 h 463439"/>
                <a:gd name="connsiteX2" fmla="*/ 452823 w 452823"/>
                <a:gd name="connsiteY2" fmla="*/ 463439 h 463439"/>
                <a:gd name="connsiteX3" fmla="*/ 146808 w 452823"/>
                <a:gd name="connsiteY3" fmla="*/ 413883 h 46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823" h="463439">
                  <a:moveTo>
                    <a:pt x="146808" y="413883"/>
                  </a:moveTo>
                  <a:lnTo>
                    <a:pt x="0" y="0"/>
                  </a:lnTo>
                  <a:lnTo>
                    <a:pt x="452823" y="463439"/>
                  </a:lnTo>
                  <a:lnTo>
                    <a:pt x="146808" y="41388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07087" y="4204243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i="1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SÍ</a:t>
              </a:r>
              <a:endParaRPr lang="es-MX" sz="1400" b="1" i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9559" y="4581445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i="1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NO</a:t>
              </a:r>
              <a:endParaRPr lang="es-MX" sz="1400" b="1" i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9" name="Round Diagonal Corner Rectangle 28"/>
          <p:cNvSpPr/>
          <p:nvPr/>
        </p:nvSpPr>
        <p:spPr>
          <a:xfrm>
            <a:off x="5317066" y="2721236"/>
            <a:ext cx="3539068" cy="1574475"/>
          </a:xfrm>
          <a:prstGeom prst="round2Diag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smtClean="0">
                <a:latin typeface="Lucida Sans" panose="020B0602030504020204" pitchFamily="34" charset="0"/>
              </a:rPr>
              <a:t>NO PROCEDE LA RECLAMACIÓN</a:t>
            </a:r>
          </a:p>
          <a:p>
            <a:endParaRPr lang="es-MX" sz="1400" b="1">
              <a:latin typeface="Lucida Sans" panose="020B0602030504020204" pitchFamily="34" charset="0"/>
            </a:endParaRPr>
          </a:p>
          <a:p>
            <a:r>
              <a:rPr lang="es-MX" sz="1400" b="1" smtClean="0">
                <a:latin typeface="Lucida Sans" panose="020B0602030504020204" pitchFamily="34" charset="0"/>
              </a:rPr>
              <a:t>Explicar amablemente al cliente las condiciones establecidas en la póliza de garantía</a:t>
            </a:r>
            <a:endParaRPr lang="es-MX" sz="1400" b="1">
              <a:latin typeface="Lucida Sans" panose="020B0602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17066" y="1560348"/>
            <a:ext cx="23695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Sugerir el reemplazo por un nuevo</a:t>
            </a:r>
          </a:p>
          <a:p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acumulador, explicando los términos</a:t>
            </a:r>
          </a:p>
          <a:p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de las garantías</a:t>
            </a:r>
            <a:endParaRPr lang="es-MX" sz="1400" b="1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907176" y="3021815"/>
            <a:ext cx="32522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30"/>
          <p:cNvGrpSpPr/>
          <p:nvPr/>
        </p:nvGrpSpPr>
        <p:grpSpPr>
          <a:xfrm>
            <a:off x="247126" y="2721334"/>
            <a:ext cx="4575615" cy="918210"/>
            <a:chOff x="167640" y="4057650"/>
            <a:chExt cx="4575615" cy="918210"/>
          </a:xfrm>
        </p:grpSpPr>
        <p:sp>
          <p:nvSpPr>
            <p:cNvPr id="34" name="Parallelogram 33"/>
            <p:cNvSpPr/>
            <p:nvPr/>
          </p:nvSpPr>
          <p:spPr>
            <a:xfrm>
              <a:off x="167640" y="4057650"/>
              <a:ext cx="621030" cy="628650"/>
            </a:xfrm>
            <a:prstGeom prst="parallelogram">
              <a:avLst>
                <a:gd name="adj" fmla="val 25591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i="1" smtClean="0">
                  <a:latin typeface="Arial Black" panose="020B0A04020102020204" pitchFamily="34" charset="0"/>
                </a:rPr>
                <a:t>4</a:t>
              </a:r>
              <a:endParaRPr lang="es-MX" sz="1400" b="1" i="1">
                <a:latin typeface="Arial Black" panose="020B0A04020102020204" pitchFamily="34" charset="0"/>
              </a:endParaRPr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657225" y="4057650"/>
              <a:ext cx="3676650" cy="628650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smtClean="0">
                  <a:latin typeface="Lucida Sans" panose="020B0602030504020204" pitchFamily="34" charset="0"/>
                </a:rPr>
                <a:t>¿El acumulador posee un amperaje (CCA) mayor o igual al indicado en la tabla de aplicación?</a:t>
              </a:r>
              <a:endParaRPr lang="es-MX" sz="1050" b="1">
                <a:latin typeface="Lucida Sans" panose="020B0602030504020204" pitchFamily="34" charset="0"/>
              </a:endParaRPr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4198620" y="4057650"/>
              <a:ext cx="392430" cy="628650"/>
            </a:xfrm>
            <a:prstGeom prst="parallelogram">
              <a:avLst>
                <a:gd name="adj" fmla="val 3934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38" name="Isosceles Triangle 37"/>
            <p:cNvSpPr/>
            <p:nvPr/>
          </p:nvSpPr>
          <p:spPr>
            <a:xfrm rot="10800000">
              <a:off x="1975006" y="4632960"/>
              <a:ext cx="647700" cy="342900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39" name="Right Triangle 5"/>
            <p:cNvSpPr/>
            <p:nvPr/>
          </p:nvSpPr>
          <p:spPr>
            <a:xfrm rot="14296452">
              <a:off x="4285124" y="4140264"/>
              <a:ext cx="452823" cy="463439"/>
            </a:xfrm>
            <a:custGeom>
              <a:avLst/>
              <a:gdLst>
                <a:gd name="connsiteX0" fmla="*/ 0 w 458563"/>
                <a:gd name="connsiteY0" fmla="*/ 458563 h 458563"/>
                <a:gd name="connsiteX1" fmla="*/ 0 w 458563"/>
                <a:gd name="connsiteY1" fmla="*/ 0 h 458563"/>
                <a:gd name="connsiteX2" fmla="*/ 458563 w 458563"/>
                <a:gd name="connsiteY2" fmla="*/ 458563 h 458563"/>
                <a:gd name="connsiteX3" fmla="*/ 0 w 458563"/>
                <a:gd name="connsiteY3" fmla="*/ 458563 h 458563"/>
                <a:gd name="connsiteX0" fmla="*/ 105770 w 458563"/>
                <a:gd name="connsiteY0" fmla="*/ 366737 h 458563"/>
                <a:gd name="connsiteX1" fmla="*/ 0 w 458563"/>
                <a:gd name="connsiteY1" fmla="*/ 0 h 458563"/>
                <a:gd name="connsiteX2" fmla="*/ 458563 w 458563"/>
                <a:gd name="connsiteY2" fmla="*/ 458563 h 458563"/>
                <a:gd name="connsiteX3" fmla="*/ 105770 w 458563"/>
                <a:gd name="connsiteY3" fmla="*/ 366737 h 458563"/>
                <a:gd name="connsiteX0" fmla="*/ 146808 w 458563"/>
                <a:gd name="connsiteY0" fmla="*/ 413883 h 458563"/>
                <a:gd name="connsiteX1" fmla="*/ 0 w 458563"/>
                <a:gd name="connsiteY1" fmla="*/ 0 h 458563"/>
                <a:gd name="connsiteX2" fmla="*/ 458563 w 458563"/>
                <a:gd name="connsiteY2" fmla="*/ 458563 h 458563"/>
                <a:gd name="connsiteX3" fmla="*/ 146808 w 458563"/>
                <a:gd name="connsiteY3" fmla="*/ 413883 h 458563"/>
                <a:gd name="connsiteX0" fmla="*/ 146808 w 431657"/>
                <a:gd name="connsiteY0" fmla="*/ 413883 h 447827"/>
                <a:gd name="connsiteX1" fmla="*/ 0 w 431657"/>
                <a:gd name="connsiteY1" fmla="*/ 0 h 447827"/>
                <a:gd name="connsiteX2" fmla="*/ 431657 w 431657"/>
                <a:gd name="connsiteY2" fmla="*/ 447827 h 447827"/>
                <a:gd name="connsiteX3" fmla="*/ 146808 w 431657"/>
                <a:gd name="connsiteY3" fmla="*/ 413883 h 447827"/>
                <a:gd name="connsiteX0" fmla="*/ 146808 w 452823"/>
                <a:gd name="connsiteY0" fmla="*/ 413883 h 463439"/>
                <a:gd name="connsiteX1" fmla="*/ 0 w 452823"/>
                <a:gd name="connsiteY1" fmla="*/ 0 h 463439"/>
                <a:gd name="connsiteX2" fmla="*/ 452823 w 452823"/>
                <a:gd name="connsiteY2" fmla="*/ 463439 h 463439"/>
                <a:gd name="connsiteX3" fmla="*/ 146808 w 452823"/>
                <a:gd name="connsiteY3" fmla="*/ 413883 h 46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823" h="463439">
                  <a:moveTo>
                    <a:pt x="146808" y="413883"/>
                  </a:moveTo>
                  <a:lnTo>
                    <a:pt x="0" y="0"/>
                  </a:lnTo>
                  <a:lnTo>
                    <a:pt x="452823" y="463439"/>
                  </a:lnTo>
                  <a:lnTo>
                    <a:pt x="146808" y="41388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07087" y="420424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i="1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NO</a:t>
              </a:r>
              <a:endParaRPr lang="es-MX" sz="1400" b="1" i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01894" y="4581445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i="1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SÍ</a:t>
              </a:r>
              <a:endParaRPr lang="es-MX" sz="1400" b="1" i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" name="Group 41"/>
          <p:cNvGrpSpPr/>
          <p:nvPr/>
        </p:nvGrpSpPr>
        <p:grpSpPr>
          <a:xfrm>
            <a:off x="247126" y="3720401"/>
            <a:ext cx="4575615" cy="918210"/>
            <a:chOff x="167640" y="4057650"/>
            <a:chExt cx="4575615" cy="918210"/>
          </a:xfrm>
        </p:grpSpPr>
        <p:sp>
          <p:nvSpPr>
            <p:cNvPr id="43" name="Parallelogram 42"/>
            <p:cNvSpPr/>
            <p:nvPr/>
          </p:nvSpPr>
          <p:spPr>
            <a:xfrm>
              <a:off x="167640" y="4057650"/>
              <a:ext cx="621030" cy="628650"/>
            </a:xfrm>
            <a:prstGeom prst="parallelogram">
              <a:avLst>
                <a:gd name="adj" fmla="val 25591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i="1" smtClean="0">
                  <a:latin typeface="Arial Black" panose="020B0A04020102020204" pitchFamily="34" charset="0"/>
                </a:rPr>
                <a:t>5</a:t>
              </a:r>
              <a:endParaRPr lang="es-MX" sz="1400" b="1" i="1">
                <a:latin typeface="Arial Black" panose="020B0A04020102020204" pitchFamily="34" charset="0"/>
              </a:endParaRPr>
            </a:p>
          </p:txBody>
        </p:sp>
        <p:sp>
          <p:nvSpPr>
            <p:cNvPr id="44" name="Parallelogram 43"/>
            <p:cNvSpPr/>
            <p:nvPr/>
          </p:nvSpPr>
          <p:spPr>
            <a:xfrm>
              <a:off x="657225" y="4057650"/>
              <a:ext cx="3676650" cy="628650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smtClean="0">
                  <a:latin typeface="Lucida Sans" panose="020B0602030504020204" pitchFamily="34" charset="0"/>
                </a:rPr>
                <a:t>¿El acumulador está debidamente sujeto?</a:t>
              </a:r>
              <a:endParaRPr lang="es-MX" sz="1050" b="1">
                <a:latin typeface="Lucida Sans" panose="020B0602030504020204" pitchFamily="34" charset="0"/>
              </a:endParaRPr>
            </a:p>
          </p:txBody>
        </p:sp>
        <p:sp>
          <p:nvSpPr>
            <p:cNvPr id="45" name="Parallelogram 44"/>
            <p:cNvSpPr/>
            <p:nvPr/>
          </p:nvSpPr>
          <p:spPr>
            <a:xfrm>
              <a:off x="4198620" y="4057650"/>
              <a:ext cx="392430" cy="628650"/>
            </a:xfrm>
            <a:prstGeom prst="parallelogram">
              <a:avLst>
                <a:gd name="adj" fmla="val 3934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46" name="Isosceles Triangle 45"/>
            <p:cNvSpPr/>
            <p:nvPr/>
          </p:nvSpPr>
          <p:spPr>
            <a:xfrm rot="10800000">
              <a:off x="1975006" y="4632960"/>
              <a:ext cx="647700" cy="342900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47" name="Right Triangle 5"/>
            <p:cNvSpPr/>
            <p:nvPr/>
          </p:nvSpPr>
          <p:spPr>
            <a:xfrm rot="14296452">
              <a:off x="4285124" y="4140264"/>
              <a:ext cx="452823" cy="463439"/>
            </a:xfrm>
            <a:custGeom>
              <a:avLst/>
              <a:gdLst>
                <a:gd name="connsiteX0" fmla="*/ 0 w 458563"/>
                <a:gd name="connsiteY0" fmla="*/ 458563 h 458563"/>
                <a:gd name="connsiteX1" fmla="*/ 0 w 458563"/>
                <a:gd name="connsiteY1" fmla="*/ 0 h 458563"/>
                <a:gd name="connsiteX2" fmla="*/ 458563 w 458563"/>
                <a:gd name="connsiteY2" fmla="*/ 458563 h 458563"/>
                <a:gd name="connsiteX3" fmla="*/ 0 w 458563"/>
                <a:gd name="connsiteY3" fmla="*/ 458563 h 458563"/>
                <a:gd name="connsiteX0" fmla="*/ 105770 w 458563"/>
                <a:gd name="connsiteY0" fmla="*/ 366737 h 458563"/>
                <a:gd name="connsiteX1" fmla="*/ 0 w 458563"/>
                <a:gd name="connsiteY1" fmla="*/ 0 h 458563"/>
                <a:gd name="connsiteX2" fmla="*/ 458563 w 458563"/>
                <a:gd name="connsiteY2" fmla="*/ 458563 h 458563"/>
                <a:gd name="connsiteX3" fmla="*/ 105770 w 458563"/>
                <a:gd name="connsiteY3" fmla="*/ 366737 h 458563"/>
                <a:gd name="connsiteX0" fmla="*/ 146808 w 458563"/>
                <a:gd name="connsiteY0" fmla="*/ 413883 h 458563"/>
                <a:gd name="connsiteX1" fmla="*/ 0 w 458563"/>
                <a:gd name="connsiteY1" fmla="*/ 0 h 458563"/>
                <a:gd name="connsiteX2" fmla="*/ 458563 w 458563"/>
                <a:gd name="connsiteY2" fmla="*/ 458563 h 458563"/>
                <a:gd name="connsiteX3" fmla="*/ 146808 w 458563"/>
                <a:gd name="connsiteY3" fmla="*/ 413883 h 458563"/>
                <a:gd name="connsiteX0" fmla="*/ 146808 w 431657"/>
                <a:gd name="connsiteY0" fmla="*/ 413883 h 447827"/>
                <a:gd name="connsiteX1" fmla="*/ 0 w 431657"/>
                <a:gd name="connsiteY1" fmla="*/ 0 h 447827"/>
                <a:gd name="connsiteX2" fmla="*/ 431657 w 431657"/>
                <a:gd name="connsiteY2" fmla="*/ 447827 h 447827"/>
                <a:gd name="connsiteX3" fmla="*/ 146808 w 431657"/>
                <a:gd name="connsiteY3" fmla="*/ 413883 h 447827"/>
                <a:gd name="connsiteX0" fmla="*/ 146808 w 452823"/>
                <a:gd name="connsiteY0" fmla="*/ 413883 h 463439"/>
                <a:gd name="connsiteX1" fmla="*/ 0 w 452823"/>
                <a:gd name="connsiteY1" fmla="*/ 0 h 463439"/>
                <a:gd name="connsiteX2" fmla="*/ 452823 w 452823"/>
                <a:gd name="connsiteY2" fmla="*/ 463439 h 463439"/>
                <a:gd name="connsiteX3" fmla="*/ 146808 w 452823"/>
                <a:gd name="connsiteY3" fmla="*/ 413883 h 46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823" h="463439">
                  <a:moveTo>
                    <a:pt x="146808" y="413883"/>
                  </a:moveTo>
                  <a:lnTo>
                    <a:pt x="0" y="0"/>
                  </a:lnTo>
                  <a:lnTo>
                    <a:pt x="452823" y="463439"/>
                  </a:lnTo>
                  <a:lnTo>
                    <a:pt x="146808" y="41388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07087" y="420424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i="1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NO</a:t>
              </a:r>
              <a:endParaRPr lang="es-MX" sz="1400" b="1" i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01894" y="4581445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i="1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SÍ</a:t>
              </a:r>
              <a:endParaRPr lang="es-MX" sz="1400" b="1" i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4907176" y="1929680"/>
            <a:ext cx="325224" cy="0"/>
          </a:xfrm>
          <a:prstGeom prst="line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07176" y="4020882"/>
            <a:ext cx="32522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1733" y="4936075"/>
            <a:ext cx="8413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El que ya no se encuentre dentro del periodo de garantía, que no sea la batería adecuada o que no esté debidamente sujeto, no impide que se continué realizando la revisión, ya que la batería puede solo estar descargada y podemos brindar el servicio y realizar las recomendaciones pertinentes según sea el caso.</a:t>
            </a: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>
            <a:normAutofit/>
          </a:bodyPr>
          <a:lstStyle/>
          <a:p>
            <a:r>
              <a:rPr lang="es-MX" b="1" smtClean="0"/>
              <a:t>DE DIAGNÓSTICO DEL</a:t>
            </a:r>
            <a:endParaRPr lang="es-MX" b="1"/>
          </a:p>
        </p:txBody>
      </p:sp>
      <p:sp>
        <p:nvSpPr>
          <p:cNvPr id="52" name="Text Placeholder 3"/>
          <p:cNvSpPr txBox="1">
            <a:spLocks/>
          </p:cNvSpPr>
          <p:nvPr/>
        </p:nvSpPr>
        <p:spPr>
          <a:xfrm>
            <a:off x="476250" y="288926"/>
            <a:ext cx="3645212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spc="-150" smtClean="0">
                <a:latin typeface="Arial Black" panose="020B0A04020102020204" pitchFamily="34" charset="0"/>
              </a:rPr>
              <a:t>DIAGRAMA DE FLUJO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sp>
        <p:nvSpPr>
          <p:cNvPr id="53" name="Text Placeholder 3"/>
          <p:cNvSpPr txBox="1">
            <a:spLocks/>
          </p:cNvSpPr>
          <p:nvPr/>
        </p:nvSpPr>
        <p:spPr>
          <a:xfrm>
            <a:off x="2680091" y="993776"/>
            <a:ext cx="3498067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2400" b="1" spc="-150" smtClean="0">
                <a:latin typeface="Arial Black" panose="020B0A04020102020204" pitchFamily="34" charset="0"/>
              </a:rPr>
              <a:t>ACUMULADOR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pic>
        <p:nvPicPr>
          <p:cNvPr id="54" name="53 Imagen" descr="emtec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67739"/>
            <a:ext cx="914400" cy="590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632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7" grpId="0"/>
      <p:bldP spid="37" grpId="0"/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247126" y="1629199"/>
            <a:ext cx="4575615" cy="918210"/>
            <a:chOff x="167640" y="4057650"/>
            <a:chExt cx="4575615" cy="918210"/>
          </a:xfrm>
        </p:grpSpPr>
        <p:sp>
          <p:nvSpPr>
            <p:cNvPr id="3" name="Parallelogram 2"/>
            <p:cNvSpPr/>
            <p:nvPr/>
          </p:nvSpPr>
          <p:spPr>
            <a:xfrm>
              <a:off x="167640" y="4057650"/>
              <a:ext cx="621030" cy="628650"/>
            </a:xfrm>
            <a:prstGeom prst="parallelogram">
              <a:avLst>
                <a:gd name="adj" fmla="val 25591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i="1" smtClean="0">
                  <a:latin typeface="Arial Black" panose="020B0A04020102020204" pitchFamily="34" charset="0"/>
                </a:rPr>
                <a:t>6</a:t>
              </a:r>
              <a:endParaRPr lang="es-MX" sz="1400" b="1" i="1">
                <a:latin typeface="Arial Black" panose="020B0A04020102020204" pitchFamily="34" charset="0"/>
              </a:endParaRPr>
            </a:p>
          </p:txBody>
        </p:sp>
        <p:sp>
          <p:nvSpPr>
            <p:cNvPr id="10" name="Parallelogram 9"/>
            <p:cNvSpPr/>
            <p:nvPr/>
          </p:nvSpPr>
          <p:spPr>
            <a:xfrm>
              <a:off x="657225" y="4057650"/>
              <a:ext cx="3676650" cy="628650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smtClean="0">
                  <a:latin typeface="Lucida Sans" panose="020B0602030504020204" pitchFamily="34" charset="0"/>
                </a:rPr>
                <a:t>¿El acumulador presenta maltrato físico? (Postes dañados, caja tallada/rota, tapa tallada/desprendida/rota?</a:t>
              </a:r>
              <a:endParaRPr lang="es-MX" sz="1050" b="1">
                <a:latin typeface="Lucida Sans" panose="020B0602030504020204" pitchFamily="34" charset="0"/>
              </a:endParaRPr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4198620" y="4057650"/>
              <a:ext cx="392430" cy="628650"/>
            </a:xfrm>
            <a:prstGeom prst="parallelogram">
              <a:avLst>
                <a:gd name="adj" fmla="val 3934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4" name="Isosceles Triangle 3"/>
            <p:cNvSpPr/>
            <p:nvPr/>
          </p:nvSpPr>
          <p:spPr>
            <a:xfrm rot="10800000">
              <a:off x="1975006" y="4632960"/>
              <a:ext cx="647700" cy="342900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6" name="Right Triangle 5"/>
            <p:cNvSpPr/>
            <p:nvPr/>
          </p:nvSpPr>
          <p:spPr>
            <a:xfrm rot="14296452">
              <a:off x="4285124" y="4140264"/>
              <a:ext cx="452823" cy="463439"/>
            </a:xfrm>
            <a:custGeom>
              <a:avLst/>
              <a:gdLst>
                <a:gd name="connsiteX0" fmla="*/ 0 w 458563"/>
                <a:gd name="connsiteY0" fmla="*/ 458563 h 458563"/>
                <a:gd name="connsiteX1" fmla="*/ 0 w 458563"/>
                <a:gd name="connsiteY1" fmla="*/ 0 h 458563"/>
                <a:gd name="connsiteX2" fmla="*/ 458563 w 458563"/>
                <a:gd name="connsiteY2" fmla="*/ 458563 h 458563"/>
                <a:gd name="connsiteX3" fmla="*/ 0 w 458563"/>
                <a:gd name="connsiteY3" fmla="*/ 458563 h 458563"/>
                <a:gd name="connsiteX0" fmla="*/ 105770 w 458563"/>
                <a:gd name="connsiteY0" fmla="*/ 366737 h 458563"/>
                <a:gd name="connsiteX1" fmla="*/ 0 w 458563"/>
                <a:gd name="connsiteY1" fmla="*/ 0 h 458563"/>
                <a:gd name="connsiteX2" fmla="*/ 458563 w 458563"/>
                <a:gd name="connsiteY2" fmla="*/ 458563 h 458563"/>
                <a:gd name="connsiteX3" fmla="*/ 105770 w 458563"/>
                <a:gd name="connsiteY3" fmla="*/ 366737 h 458563"/>
                <a:gd name="connsiteX0" fmla="*/ 146808 w 458563"/>
                <a:gd name="connsiteY0" fmla="*/ 413883 h 458563"/>
                <a:gd name="connsiteX1" fmla="*/ 0 w 458563"/>
                <a:gd name="connsiteY1" fmla="*/ 0 h 458563"/>
                <a:gd name="connsiteX2" fmla="*/ 458563 w 458563"/>
                <a:gd name="connsiteY2" fmla="*/ 458563 h 458563"/>
                <a:gd name="connsiteX3" fmla="*/ 146808 w 458563"/>
                <a:gd name="connsiteY3" fmla="*/ 413883 h 458563"/>
                <a:gd name="connsiteX0" fmla="*/ 146808 w 431657"/>
                <a:gd name="connsiteY0" fmla="*/ 413883 h 447827"/>
                <a:gd name="connsiteX1" fmla="*/ 0 w 431657"/>
                <a:gd name="connsiteY1" fmla="*/ 0 h 447827"/>
                <a:gd name="connsiteX2" fmla="*/ 431657 w 431657"/>
                <a:gd name="connsiteY2" fmla="*/ 447827 h 447827"/>
                <a:gd name="connsiteX3" fmla="*/ 146808 w 431657"/>
                <a:gd name="connsiteY3" fmla="*/ 413883 h 447827"/>
                <a:gd name="connsiteX0" fmla="*/ 146808 w 452823"/>
                <a:gd name="connsiteY0" fmla="*/ 413883 h 463439"/>
                <a:gd name="connsiteX1" fmla="*/ 0 w 452823"/>
                <a:gd name="connsiteY1" fmla="*/ 0 h 463439"/>
                <a:gd name="connsiteX2" fmla="*/ 452823 w 452823"/>
                <a:gd name="connsiteY2" fmla="*/ 463439 h 463439"/>
                <a:gd name="connsiteX3" fmla="*/ 146808 w 452823"/>
                <a:gd name="connsiteY3" fmla="*/ 413883 h 46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823" h="463439">
                  <a:moveTo>
                    <a:pt x="146808" y="413883"/>
                  </a:moveTo>
                  <a:lnTo>
                    <a:pt x="0" y="0"/>
                  </a:lnTo>
                  <a:lnTo>
                    <a:pt x="452823" y="463439"/>
                  </a:lnTo>
                  <a:lnTo>
                    <a:pt x="146808" y="41388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07087" y="4204243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i="1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SÍ</a:t>
              </a:r>
              <a:endParaRPr lang="es-MX" sz="1400" b="1" i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9559" y="4581445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i="1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NO</a:t>
              </a:r>
              <a:endParaRPr lang="es-MX" sz="1400" b="1" i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1733" y="2810942"/>
            <a:ext cx="44365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La inspección visual es muy importante ya que generalmente revela los signos de falla. </a:t>
            </a:r>
          </a:p>
          <a:p>
            <a:endParaRPr lang="es-MX" sz="1400" b="1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  <a:p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Para determinar lo que procede y lo que No procede como garantía existe una simple regla:</a:t>
            </a:r>
          </a:p>
          <a:p>
            <a:endParaRPr lang="es-MX" sz="1400" b="1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  <a:p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“NO Procede la garantía si el defecto diagnosticado es similar a cualquiera de las fotografías que se presentan en el </a:t>
            </a:r>
            <a:r>
              <a:rPr lang="es-MX" sz="1400" b="1" u="sng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Poster de Acumuladores donde No procede la Garantía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.”</a:t>
            </a:r>
          </a:p>
        </p:txBody>
      </p: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7126" y="1519030"/>
            <a:ext cx="3031067" cy="454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03200" sx="103000" sy="103000" algn="ctr" rotWithShape="0">
              <a:prstClr val="black">
                <a:alpha val="24000"/>
              </a:prstClr>
            </a:outerShdw>
          </a:effectLst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>
            <a:normAutofit/>
          </a:bodyPr>
          <a:lstStyle/>
          <a:p>
            <a:r>
              <a:rPr lang="es-MX" b="1" smtClean="0"/>
              <a:t>DE DIAGNÓSTICO DEL</a:t>
            </a:r>
            <a:endParaRPr lang="es-MX" b="1"/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476250" y="288926"/>
            <a:ext cx="3645212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spc="-150" smtClean="0">
                <a:latin typeface="Arial Black" panose="020B0A04020102020204" pitchFamily="34" charset="0"/>
              </a:rPr>
              <a:t>DIAGRAMA DE FLUJO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2680091" y="993776"/>
            <a:ext cx="3498067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2400" b="1" spc="-150" smtClean="0">
                <a:latin typeface="Arial Black" panose="020B0A04020102020204" pitchFamily="34" charset="0"/>
              </a:rPr>
              <a:t>ACUMULADOR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pic>
        <p:nvPicPr>
          <p:cNvPr id="15" name="14 Imagen" descr="emtec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267739"/>
            <a:ext cx="914400" cy="590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5121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>
            <a:normAutofit/>
          </a:bodyPr>
          <a:lstStyle/>
          <a:p>
            <a:r>
              <a:rPr lang="es-MX" b="1" smtClean="0"/>
              <a:t>PASO 6: CAJA/TAPA DAÑADA</a:t>
            </a:r>
            <a:endParaRPr lang="es-MX" b="1"/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476249" y="288926"/>
            <a:ext cx="6737351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spc="-150" smtClean="0">
                <a:latin typeface="Arial Black" panose="020B0A04020102020204" pitchFamily="34" charset="0"/>
              </a:rPr>
              <a:t>DIAGRAMA DE FLUJO DE DIAGNÓSTICO 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838315" y="993776"/>
            <a:ext cx="6908689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2400" b="1" spc="-150" smtClean="0">
                <a:latin typeface="Arial Black" panose="020B0A04020102020204" pitchFamily="34" charset="0"/>
              </a:rPr>
              <a:t>DESPRENDIMIENTO DE MATERIAL ACTIVO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732" y="1574809"/>
            <a:ext cx="835660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Al revisar la caja y tapa: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No 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mostrar maltrato por exceso de </a:t>
            </a: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vibración</a:t>
            </a:r>
            <a:endParaRPr lang="es-MX" sz="1400" b="1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La vibración ocasiona que el material activo de la placa se caiga de la rejilla.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La 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caída de material activo deja “sin vida” a la batería porque los elementos </a:t>
            </a: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químicos 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ya no reaccionan y no se liberan en energía eléctrica a través de las rejillas.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Sin 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material activo en las rejillas no hay conductividad eléctrica (carga ni descarga).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Las 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talladuras en la caja o en la tapa son los síntomas de vibración en la batería.</a:t>
            </a:r>
          </a:p>
          <a:p>
            <a:pPr>
              <a:spcBef>
                <a:spcPts val="600"/>
              </a:spcBef>
            </a:pPr>
            <a:endParaRPr lang="es-MX" sz="1400" b="1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224" y="4278986"/>
            <a:ext cx="24955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4278986"/>
            <a:ext cx="24955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0"/>
          <p:cNvGrpSpPr/>
          <p:nvPr/>
        </p:nvGrpSpPr>
        <p:grpSpPr>
          <a:xfrm>
            <a:off x="1327820" y="3777852"/>
            <a:ext cx="1879041" cy="557462"/>
            <a:chOff x="1282970" y="3616979"/>
            <a:chExt cx="1879041" cy="557462"/>
          </a:xfrm>
        </p:grpSpPr>
        <p:sp>
          <p:nvSpPr>
            <p:cNvPr id="8" name="Right Triangle 7"/>
            <p:cNvSpPr/>
            <p:nvPr/>
          </p:nvSpPr>
          <p:spPr>
            <a:xfrm rot="18900000">
              <a:off x="2453216" y="3886575"/>
              <a:ext cx="287866" cy="287866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82970" y="3616979"/>
              <a:ext cx="1879041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Sintoma: Caja/Tapa Tallada</a:t>
              </a:r>
            </a:p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Causa: Vibración</a:t>
              </a:r>
              <a:endParaRPr lang="es-MX" sz="1400" b="1">
                <a:solidFill>
                  <a:schemeClr val="bg1"/>
                </a:solidFill>
                <a:latin typeface="Lucida Sans" panose="020B0602030504020204" pitchFamily="34" charset="0"/>
              </a:endParaRP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4647482" y="3752451"/>
            <a:ext cx="2380781" cy="557462"/>
            <a:chOff x="804480" y="3616979"/>
            <a:chExt cx="2380781" cy="557462"/>
          </a:xfrm>
        </p:grpSpPr>
        <p:sp>
          <p:nvSpPr>
            <p:cNvPr id="21" name="Right Triangle 20"/>
            <p:cNvSpPr/>
            <p:nvPr/>
          </p:nvSpPr>
          <p:spPr>
            <a:xfrm rot="18900000">
              <a:off x="2453216" y="3886575"/>
              <a:ext cx="287866" cy="287866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4480" y="3616979"/>
              <a:ext cx="2380781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Efecto de Rechazo: Desprendimiento</a:t>
              </a:r>
            </a:p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De Material Activo</a:t>
              </a:r>
              <a:endParaRPr lang="es-MX" sz="1400" b="1">
                <a:solidFill>
                  <a:schemeClr val="bg1"/>
                </a:solidFill>
                <a:latin typeface="Lucida Sans" panose="020B0602030504020204" pitchFamily="34" charset="0"/>
              </a:endParaRPr>
            </a:p>
          </p:txBody>
        </p:sp>
      </p:grpSp>
      <p:pic>
        <p:nvPicPr>
          <p:cNvPr id="18" name="17 Imagen" descr="emtec 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267739"/>
            <a:ext cx="914400" cy="590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06591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hlinkClick r:id="" action="ppaction://hlinkshowjump?jump=nextslide" highlightClick="1"/>
          </p:cNvPr>
          <p:cNvSpPr/>
          <p:nvPr/>
        </p:nvSpPr>
        <p:spPr>
          <a:xfrm>
            <a:off x="4343400" y="4770120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2214546" y="1810464"/>
            <a:ext cx="4818797" cy="2047164"/>
            <a:chOff x="2209800" y="1606550"/>
            <a:chExt cx="4876800" cy="2152649"/>
          </a:xfrm>
        </p:grpSpPr>
        <p:sp>
          <p:nvSpPr>
            <p:cNvPr id="12" name="Rectangle 11"/>
            <p:cNvSpPr/>
            <p:nvPr/>
          </p:nvSpPr>
          <p:spPr>
            <a:xfrm>
              <a:off x="2209800" y="1606550"/>
              <a:ext cx="4876800" cy="2152649"/>
            </a:xfrm>
            <a:prstGeom prst="rect">
              <a:avLst/>
            </a:prstGeom>
            <a:solidFill>
              <a:srgbClr val="F2F2F2">
                <a:alpha val="63922"/>
              </a:srgbClr>
            </a:solidFill>
            <a:ln w="6350">
              <a:solidFill>
                <a:schemeClr val="bg1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b="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98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565403"/>
            <a:ext cx="4572000" cy="609599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smtClean="0">
                <a:solidFill>
                  <a:srgbClr val="0065B0"/>
                </a:solidFill>
                <a:cs typeface="Bebas Neue"/>
              </a:rPr>
              <a:t>CAPACITACIÓN</a:t>
            </a:r>
            <a:r>
              <a:rPr lang="en-JM" b="1" dirty="0" smtClean="0">
                <a:solidFill>
                  <a:srgbClr val="0065B0"/>
                </a:solidFill>
                <a:cs typeface="Bebas Neue"/>
              </a:rPr>
              <a:t> </a:t>
            </a:r>
            <a:r>
              <a:rPr lang="es-MX" b="1" dirty="0" smtClean="0">
                <a:solidFill>
                  <a:srgbClr val="0065B0"/>
                </a:solidFill>
                <a:cs typeface="Bebas Neue"/>
              </a:rPr>
              <a:t>TÉCNICA</a:t>
            </a:r>
            <a:r>
              <a:rPr lang="en-JM" b="1" dirty="0" smtClean="0">
                <a:solidFill>
                  <a:srgbClr val="0065B0"/>
                </a:solidFill>
                <a:cs typeface="Bebas Neue"/>
              </a:rPr>
              <a:t> EN </a:t>
            </a:r>
            <a:r>
              <a:rPr lang="es-MX" b="1" dirty="0" smtClean="0">
                <a:solidFill>
                  <a:srgbClr val="0065B0"/>
                </a:solidFill>
                <a:cs typeface="Bebas Neue"/>
              </a:rPr>
              <a:t>ACUMULADORES</a:t>
            </a:r>
            <a:endParaRPr lang="es-MX" b="1" dirty="0">
              <a:solidFill>
                <a:srgbClr val="0065B0"/>
              </a:solidFill>
              <a:cs typeface="Bebas Neue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518174" y="4907280"/>
            <a:ext cx="107653" cy="164592"/>
          </a:xfrm>
          <a:prstGeom prst="chevron">
            <a:avLst>
              <a:gd name="adj" fmla="val 79255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b="1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214546" y="2758016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214546" y="28194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6899292" y="2758016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6899292" y="28194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14 Imagen" descr="EMTEC LOGO TRA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62" y="5303008"/>
            <a:ext cx="2017168" cy="1266005"/>
          </a:xfrm>
          <a:prstGeom prst="rect">
            <a:avLst/>
          </a:prstGeom>
        </p:spPr>
      </p:pic>
      <p:sp>
        <p:nvSpPr>
          <p:cNvPr id="20" name="19 Rectángulo"/>
          <p:cNvSpPr/>
          <p:nvPr/>
        </p:nvSpPr>
        <p:spPr>
          <a:xfrm>
            <a:off x="0" y="6400800"/>
            <a:ext cx="124194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>
            <a:normAutofit/>
          </a:bodyPr>
          <a:lstStyle/>
          <a:p>
            <a:r>
              <a:rPr lang="es-MX" b="1" smtClean="0"/>
              <a:t>PASO 6: CAJA/TAPA DAÑADA</a:t>
            </a:r>
            <a:endParaRPr lang="es-MX" b="1"/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476249" y="288926"/>
            <a:ext cx="6737351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spc="-150" smtClean="0">
                <a:latin typeface="Arial Black" panose="020B0A04020102020204" pitchFamily="34" charset="0"/>
              </a:rPr>
              <a:t>DIAGRAMA DE FLUJO DE DIAGNÓSTICO 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838315" y="993776"/>
            <a:ext cx="6908689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2400" b="1" spc="-150" smtClean="0">
                <a:latin typeface="Arial Black" panose="020B0A04020102020204" pitchFamily="34" charset="0"/>
              </a:rPr>
              <a:t>DESPRENDIMIENTO DE MATERIAL ACTIVO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732" y="1490148"/>
            <a:ext cx="83566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Mas 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ejemplos de cajas y tapas dañadas que provocan desprendimiento de material activo:</a:t>
            </a:r>
          </a:p>
          <a:p>
            <a:pPr>
              <a:spcBef>
                <a:spcPts val="600"/>
              </a:spcBef>
            </a:pPr>
            <a:endParaRPr lang="es-MX" sz="1400" b="1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5447" y="2048932"/>
            <a:ext cx="7260622" cy="3989917"/>
            <a:chOff x="685800" y="1600200"/>
            <a:chExt cx="8077200" cy="4438650"/>
          </a:xfrm>
        </p:grpSpPr>
        <p:pic>
          <p:nvPicPr>
            <p:cNvPr id="18" name="Picture 2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0" y="3028950"/>
              <a:ext cx="2057400" cy="1543050"/>
            </a:xfrm>
            <a:prstGeom prst="rect">
              <a:avLst/>
            </a:prstGeom>
            <a:noFill/>
            <a:ln w="25400">
              <a:solidFill>
                <a:srgbClr val="000080"/>
              </a:solidFill>
              <a:miter lim="800000"/>
              <a:headEnd/>
              <a:tailEnd/>
            </a:ln>
          </p:spPr>
        </p:pic>
        <p:pic>
          <p:nvPicPr>
            <p:cNvPr id="19" name="Picture 2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05600" y="3009900"/>
              <a:ext cx="2057400" cy="1543050"/>
            </a:xfrm>
            <a:prstGeom prst="rect">
              <a:avLst/>
            </a:prstGeom>
            <a:noFill/>
            <a:ln w="25400">
              <a:solidFill>
                <a:srgbClr val="000080"/>
              </a:solidFill>
              <a:miter lim="800000"/>
              <a:headEnd/>
              <a:tailEnd/>
            </a:ln>
          </p:spPr>
        </p:pic>
        <p:pic>
          <p:nvPicPr>
            <p:cNvPr id="23" name="Picture 2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14899" y="4495800"/>
              <a:ext cx="2057400" cy="1543050"/>
            </a:xfrm>
            <a:prstGeom prst="rect">
              <a:avLst/>
            </a:prstGeom>
            <a:noFill/>
            <a:ln w="25400">
              <a:solidFill>
                <a:srgbClr val="000080"/>
              </a:solidFill>
              <a:miter lim="800000"/>
              <a:headEnd/>
              <a:tailEnd/>
            </a:ln>
          </p:spPr>
        </p:pic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5800" y="4495800"/>
              <a:ext cx="2057400" cy="1543050"/>
            </a:xfrm>
            <a:prstGeom prst="rect">
              <a:avLst/>
            </a:prstGeom>
            <a:noFill/>
            <a:ln w="25400">
              <a:solidFill>
                <a:srgbClr val="000080"/>
              </a:solidFill>
              <a:miter lim="800000"/>
              <a:headEnd/>
              <a:tailEnd/>
            </a:ln>
          </p:spPr>
        </p:pic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4495800" y="3810000"/>
              <a:ext cx="198120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MX" b="1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2819400" y="5410200"/>
              <a:ext cx="198120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MX" b="1"/>
            </a:p>
          </p:txBody>
        </p:sp>
        <p:pic>
          <p:nvPicPr>
            <p:cNvPr id="27" name="Picture 3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53000" y="1600200"/>
              <a:ext cx="1981200" cy="1485900"/>
            </a:xfrm>
            <a:prstGeom prst="rect">
              <a:avLst/>
            </a:prstGeom>
            <a:noFill/>
            <a:ln w="25400">
              <a:solidFill>
                <a:srgbClr val="000080"/>
              </a:solidFill>
              <a:miter lim="800000"/>
              <a:headEnd/>
              <a:tailEnd/>
            </a:ln>
          </p:spPr>
        </p:pic>
        <p:pic>
          <p:nvPicPr>
            <p:cNvPr id="28" name="Picture 4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5800" y="1600200"/>
              <a:ext cx="213360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819400" y="2438400"/>
              <a:ext cx="198120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MX" b="1"/>
            </a:p>
          </p:txBody>
        </p:sp>
      </p:grpSp>
      <p:pic>
        <p:nvPicPr>
          <p:cNvPr id="16" name="15 Imagen" descr="emtec log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6267739"/>
            <a:ext cx="914400" cy="590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2853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7101" y="4201992"/>
            <a:ext cx="2604558" cy="1953419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</p:spPr>
      </p:pic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4224" y="4074075"/>
            <a:ext cx="2495550" cy="2059905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>
            <a:normAutofit/>
          </a:bodyPr>
          <a:lstStyle/>
          <a:p>
            <a:r>
              <a:rPr lang="es-MX" b="1" smtClean="0"/>
              <a:t>PASO 6: POSTES DAÑADOS</a:t>
            </a:r>
            <a:endParaRPr lang="es-MX" b="1"/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476249" y="288926"/>
            <a:ext cx="6737351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spc="-150" smtClean="0">
                <a:latin typeface="Arial Black" panose="020B0A04020102020204" pitchFamily="34" charset="0"/>
              </a:rPr>
              <a:t>DIAGRAMA DE FLUJO DE DIAGNÓSTICO 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838315" y="993776"/>
            <a:ext cx="6908689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2400" b="1" spc="-150" smtClean="0">
                <a:latin typeface="Arial Black" panose="020B0A04020102020204" pitchFamily="34" charset="0"/>
              </a:rPr>
              <a:t>DESPRENDIMIENTO DE MATERIAL ACTIVO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732" y="1574809"/>
            <a:ext cx="8356601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Al revisar la caja y tapa: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No 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mostrar maltrato por golpes en los postes (poste faldoneado, limado o retrabajado</a:t>
            </a: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).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Los golpes ocasionan que el material activo de la placa se caiga de la rejilla.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La 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caída de material activo deja “sin vida” a la batería porque los elementos </a:t>
            </a: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químicos ya 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no reaccionan y no se liberan en energía eléctrica a través de las </a:t>
            </a: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rejillas.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Sin </a:t>
            </a: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material activo en las rejillas no hay conductividad eléctrica (carga ni descarga). </a:t>
            </a:r>
          </a:p>
          <a:p>
            <a:pPr>
              <a:spcBef>
                <a:spcPts val="600"/>
              </a:spcBef>
            </a:pPr>
            <a:endParaRPr lang="es-MX" sz="1400" b="1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286933" y="3777852"/>
            <a:ext cx="1572867" cy="557462"/>
            <a:chOff x="1472927" y="3616979"/>
            <a:chExt cx="1300923" cy="557462"/>
          </a:xfrm>
        </p:grpSpPr>
        <p:sp>
          <p:nvSpPr>
            <p:cNvPr id="8" name="Right Triangle 7"/>
            <p:cNvSpPr/>
            <p:nvPr/>
          </p:nvSpPr>
          <p:spPr>
            <a:xfrm rot="18900000">
              <a:off x="2453216" y="3886575"/>
              <a:ext cx="287866" cy="287866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72927" y="3616979"/>
              <a:ext cx="1300923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Sintoma: Poste Dañado</a:t>
              </a:r>
            </a:p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Causa: Golpes al poste</a:t>
              </a:r>
              <a:endParaRPr lang="es-MX" sz="1400" b="1">
                <a:solidFill>
                  <a:schemeClr val="bg1"/>
                </a:solidFill>
                <a:latin typeface="Lucida Sans" panose="020B0602030504020204" pitchFamily="34" charset="0"/>
              </a:endParaRP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4647482" y="3752451"/>
            <a:ext cx="2380781" cy="557462"/>
            <a:chOff x="804480" y="3616979"/>
            <a:chExt cx="2380781" cy="557462"/>
          </a:xfrm>
        </p:grpSpPr>
        <p:sp>
          <p:nvSpPr>
            <p:cNvPr id="21" name="Right Triangle 20"/>
            <p:cNvSpPr/>
            <p:nvPr/>
          </p:nvSpPr>
          <p:spPr>
            <a:xfrm rot="18900000">
              <a:off x="2453216" y="3886575"/>
              <a:ext cx="287866" cy="287866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4480" y="3616979"/>
              <a:ext cx="2380781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Efecto de Rechazo: Desprendimiento</a:t>
              </a:r>
            </a:p>
            <a:p>
              <a:pPr algn="ctr"/>
              <a:r>
                <a:rPr lang="es-MX" sz="1400" b="1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De Material Activo</a:t>
              </a:r>
              <a:endParaRPr lang="es-MX" sz="1400" b="1">
                <a:solidFill>
                  <a:schemeClr val="bg1"/>
                </a:solidFill>
                <a:latin typeface="Lucida Sans" panose="020B0602030504020204" pitchFamily="34" charset="0"/>
              </a:endParaRPr>
            </a:p>
          </p:txBody>
        </p:sp>
      </p:grpSp>
      <p:pic>
        <p:nvPicPr>
          <p:cNvPr id="16" name="15 Imagen" descr="emtec 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267739"/>
            <a:ext cx="914400" cy="590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057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>
            <a:normAutofit/>
          </a:bodyPr>
          <a:lstStyle/>
          <a:p>
            <a:r>
              <a:rPr lang="es-MX" b="1" smtClean="0"/>
              <a:t>PASO 6: POSTES DAÑADOS</a:t>
            </a:r>
            <a:endParaRPr lang="es-MX" b="1"/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476249" y="288926"/>
            <a:ext cx="6737351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spc="-150" smtClean="0">
                <a:latin typeface="Arial Black" panose="020B0A04020102020204" pitchFamily="34" charset="0"/>
              </a:rPr>
              <a:t>DIAGRAMA DE FLUJO DE DIAGNÓSTICO 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838315" y="993776"/>
            <a:ext cx="6908689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2400" b="1" spc="-150" smtClean="0">
                <a:latin typeface="Arial Black" panose="020B0A04020102020204" pitchFamily="34" charset="0"/>
              </a:rPr>
              <a:t>DESPRENDIMIENTO DE MATERIAL ACTIVO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732" y="1490148"/>
            <a:ext cx="835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MX" sz="14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Mas ejemplos de postes dañados, faldoneados, limados o retrabajados: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76250" y="1998132"/>
            <a:ext cx="8108949" cy="4174067"/>
            <a:chOff x="609600" y="1566863"/>
            <a:chExt cx="8946775" cy="4605337"/>
          </a:xfrm>
        </p:grpSpPr>
        <p:pic>
          <p:nvPicPr>
            <p:cNvPr id="17" name="Picture 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98976" y="3200400"/>
              <a:ext cx="2057399" cy="154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800" y="1566863"/>
              <a:ext cx="1752600" cy="1557337"/>
            </a:xfrm>
            <a:prstGeom prst="rect">
              <a:avLst/>
            </a:prstGeom>
            <a:noFill/>
            <a:ln w="25400">
              <a:solidFill>
                <a:srgbClr val="000080"/>
              </a:solidFill>
              <a:miter lim="800000"/>
              <a:headEnd/>
              <a:tailEnd/>
            </a:ln>
          </p:spPr>
        </p:pic>
        <p:pic>
          <p:nvPicPr>
            <p:cNvPr id="21" name="Picture 1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98976" y="1579564"/>
              <a:ext cx="2057399" cy="1544637"/>
            </a:xfrm>
            <a:prstGeom prst="rect">
              <a:avLst/>
            </a:prstGeom>
            <a:noFill/>
            <a:ln w="25400">
              <a:solidFill>
                <a:srgbClr val="000080"/>
              </a:solidFill>
              <a:miter lim="800000"/>
              <a:headEnd/>
              <a:tailEnd/>
            </a:ln>
          </p:spPr>
        </p:pic>
        <p:pic>
          <p:nvPicPr>
            <p:cNvPr id="22" name="Picture 2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" y="3200400"/>
              <a:ext cx="1981200" cy="159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14400" y="4848225"/>
              <a:ext cx="1314450" cy="132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2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727574" y="4772025"/>
              <a:ext cx="1562100" cy="136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" name="TextBox 33"/>
          <p:cNvSpPr txBox="1"/>
          <p:nvPr/>
        </p:nvSpPr>
        <p:spPr>
          <a:xfrm>
            <a:off x="2790274" y="2425150"/>
            <a:ext cx="226696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400" b="1" smtClean="0">
                <a:solidFill>
                  <a:schemeClr val="bg1"/>
                </a:solidFill>
                <a:latin typeface="Lucida Sans" panose="020B0602030504020204" pitchFamily="34" charset="0"/>
              </a:rPr>
              <a:t>Poste Golpeado – Desprendimiento</a:t>
            </a:r>
          </a:p>
          <a:p>
            <a:pPr algn="ctr"/>
            <a:r>
              <a:rPr lang="es-MX" sz="1400" b="1" smtClean="0">
                <a:solidFill>
                  <a:schemeClr val="bg1"/>
                </a:solidFill>
                <a:latin typeface="Lucida Sans" panose="020B0602030504020204" pitchFamily="34" charset="0"/>
              </a:rPr>
              <a:t>de material activo</a:t>
            </a:r>
            <a:endParaRPr lang="es-MX" sz="1400" b="1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90274" y="3917799"/>
            <a:ext cx="226696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400" b="1" smtClean="0">
                <a:solidFill>
                  <a:schemeClr val="bg1"/>
                </a:solidFill>
                <a:latin typeface="Lucida Sans" panose="020B0602030504020204" pitchFamily="34" charset="0"/>
              </a:rPr>
              <a:t>Poste Golpeado – Desprendimiento</a:t>
            </a:r>
          </a:p>
          <a:p>
            <a:pPr algn="ctr"/>
            <a:r>
              <a:rPr lang="es-MX" sz="1400" b="1" smtClean="0">
                <a:solidFill>
                  <a:schemeClr val="bg1"/>
                </a:solidFill>
                <a:latin typeface="Lucida Sans" panose="020B0602030504020204" pitchFamily="34" charset="0"/>
              </a:rPr>
              <a:t>de material activo</a:t>
            </a:r>
            <a:endParaRPr lang="es-MX" sz="1400" b="1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20547" y="5310594"/>
            <a:ext cx="2372765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400" b="1" smtClean="0">
                <a:solidFill>
                  <a:schemeClr val="bg1"/>
                </a:solidFill>
                <a:latin typeface="Lucida Sans" panose="020B0602030504020204" pitchFamily="34" charset="0"/>
              </a:rPr>
              <a:t>Poste Rebajado – Plomo fundido que</a:t>
            </a:r>
          </a:p>
          <a:p>
            <a:pPr algn="ctr"/>
            <a:r>
              <a:rPr lang="es-MX" sz="1400" b="1">
                <a:solidFill>
                  <a:schemeClr val="bg1"/>
                </a:solidFill>
                <a:latin typeface="Lucida Sans" panose="020B0602030504020204" pitchFamily="34" charset="0"/>
              </a:rPr>
              <a:t>p</a:t>
            </a:r>
            <a:r>
              <a:rPr lang="es-MX" sz="1400" b="1" smtClean="0">
                <a:solidFill>
                  <a:schemeClr val="bg1"/>
                </a:solidFill>
                <a:latin typeface="Lucida Sans" panose="020B0602030504020204" pitchFamily="34" charset="0"/>
              </a:rPr>
              <a:t>uede provocar explosión</a:t>
            </a:r>
            <a:endParaRPr lang="es-MX" sz="1400" b="1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6" name="15 Imagen" descr="emtec log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6267739"/>
            <a:ext cx="914400" cy="590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2002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2381250"/>
            <a:ext cx="8153400" cy="1295400"/>
          </a:xfrm>
        </p:spPr>
        <p:txBody>
          <a:bodyPr/>
          <a:lstStyle/>
          <a:p>
            <a:pPr lvl="0"/>
            <a:r>
              <a:rPr lang="es-MX" spc="-300" smtClean="0">
                <a:latin typeface="Arial Black" panose="020B0A04020102020204" pitchFamily="34" charset="0"/>
                <a:ea typeface="Pacifico" pitchFamily="2" charset="0"/>
              </a:rPr>
              <a:t>GRACIAS</a:t>
            </a:r>
            <a:endParaRPr lang="es-MX" spc="-300"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3448050"/>
            <a:ext cx="6477000" cy="762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Capacitación Técnica en Acumuladores</a:t>
            </a:r>
          </a:p>
          <a:p>
            <a:pPr>
              <a:spcBef>
                <a:spcPts val="0"/>
              </a:spcBef>
            </a:pPr>
            <a:endParaRPr lang="es-MX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1400"/>
          </a:p>
        </p:txBody>
      </p:sp>
      <p:pic>
        <p:nvPicPr>
          <p:cNvPr id="5" name="4 Imagen" descr="emtec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67739"/>
            <a:ext cx="914400" cy="590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317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428596" y="0"/>
            <a:ext cx="8153400" cy="1625600"/>
          </a:xfrm>
        </p:spPr>
        <p:txBody>
          <a:bodyPr/>
          <a:lstStyle/>
          <a:p>
            <a:r>
              <a:rPr lang="es-MX" dirty="0" smtClean="0"/>
              <a:t>Curso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4"/>
          </p:nvPr>
        </p:nvSpPr>
        <p:spPr>
          <a:xfrm>
            <a:off x="428596" y="1142984"/>
            <a:ext cx="8286808" cy="1857388"/>
          </a:xfrm>
        </p:spPr>
        <p:txBody>
          <a:bodyPr/>
          <a:lstStyle/>
          <a:p>
            <a:r>
              <a:rPr lang="es-MX" dirty="0" smtClean="0"/>
              <a:t>Durante el curso se proyecto la presentación que se anexa anteriormente, contestando preguntas y comentarios a los participantes que se fueron generando en el transcurso de la presentación. También se realizo una demostración del cambio de batería en un auto, siguiendo el proceso correcto de este. </a:t>
            </a:r>
          </a:p>
          <a:p>
            <a:r>
              <a:rPr lang="es-MX" dirty="0" smtClean="0"/>
              <a:t>Al final del curso se les entrego a los participantes su respectivo diploma, así como un presente de parte de la empresa por participar en dicho curso.  </a:t>
            </a:r>
            <a:endParaRPr lang="es-MX" dirty="0"/>
          </a:p>
        </p:txBody>
      </p:sp>
      <p:pic>
        <p:nvPicPr>
          <p:cNvPr id="4" name="3 Imagen" descr="IMG_765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3143248"/>
            <a:ext cx="1714512" cy="1285884"/>
          </a:xfrm>
          <a:prstGeom prst="rect">
            <a:avLst/>
          </a:prstGeom>
        </p:spPr>
      </p:pic>
      <p:pic>
        <p:nvPicPr>
          <p:cNvPr id="5" name="4 Imagen" descr="IMG_765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4578" y="3143248"/>
            <a:ext cx="1715074" cy="1286306"/>
          </a:xfrm>
          <a:prstGeom prst="rect">
            <a:avLst/>
          </a:prstGeom>
        </p:spPr>
      </p:pic>
      <p:pic>
        <p:nvPicPr>
          <p:cNvPr id="6" name="5 Imagen" descr="IMG_765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4612" y="3143247"/>
            <a:ext cx="1714512" cy="1285885"/>
          </a:xfrm>
          <a:prstGeom prst="rect">
            <a:avLst/>
          </a:prstGeom>
        </p:spPr>
      </p:pic>
      <p:pic>
        <p:nvPicPr>
          <p:cNvPr id="7" name="6 Imagen" descr="IMG_766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4876" y="3143248"/>
            <a:ext cx="1714512" cy="1285884"/>
          </a:xfrm>
          <a:prstGeom prst="rect">
            <a:avLst/>
          </a:prstGeom>
        </p:spPr>
      </p:pic>
      <p:pic>
        <p:nvPicPr>
          <p:cNvPr id="8" name="7 Imagen" descr="IMG_768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5786" y="4572008"/>
            <a:ext cx="724170" cy="1286305"/>
          </a:xfrm>
          <a:prstGeom prst="rect">
            <a:avLst/>
          </a:prstGeom>
        </p:spPr>
      </p:pic>
      <p:pic>
        <p:nvPicPr>
          <p:cNvPr id="9" name="8 Imagen" descr="IMG_768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3042" y="4572008"/>
            <a:ext cx="724170" cy="1286305"/>
          </a:xfrm>
          <a:prstGeom prst="rect">
            <a:avLst/>
          </a:prstGeom>
        </p:spPr>
      </p:pic>
      <p:pic>
        <p:nvPicPr>
          <p:cNvPr id="10" name="9 Imagen" descr="IMG_768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00298" y="4571587"/>
            <a:ext cx="724170" cy="1286305"/>
          </a:xfrm>
          <a:prstGeom prst="rect">
            <a:avLst/>
          </a:prstGeom>
        </p:spPr>
      </p:pic>
      <p:pic>
        <p:nvPicPr>
          <p:cNvPr id="11" name="10 Imagen" descr="IMG_7686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57554" y="4571587"/>
            <a:ext cx="724170" cy="1286305"/>
          </a:xfrm>
          <a:prstGeom prst="rect">
            <a:avLst/>
          </a:prstGeom>
        </p:spPr>
      </p:pic>
      <p:pic>
        <p:nvPicPr>
          <p:cNvPr id="12" name="11 Imagen" descr="IMG_7687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14810" y="4572008"/>
            <a:ext cx="724170" cy="1286305"/>
          </a:xfrm>
          <a:prstGeom prst="rect">
            <a:avLst/>
          </a:prstGeom>
        </p:spPr>
      </p:pic>
      <p:pic>
        <p:nvPicPr>
          <p:cNvPr id="13" name="12 Imagen" descr="IMG_7688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72066" y="4572008"/>
            <a:ext cx="724170" cy="1286305"/>
          </a:xfrm>
          <a:prstGeom prst="rect">
            <a:avLst/>
          </a:prstGeom>
        </p:spPr>
      </p:pic>
      <p:pic>
        <p:nvPicPr>
          <p:cNvPr id="14" name="13 Imagen" descr="IMG_7689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29322" y="4572008"/>
            <a:ext cx="724170" cy="1286305"/>
          </a:xfrm>
          <a:prstGeom prst="rect">
            <a:avLst/>
          </a:prstGeom>
        </p:spPr>
      </p:pic>
      <p:pic>
        <p:nvPicPr>
          <p:cNvPr id="15" name="14 Imagen" descr="IMG_7690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76788" y="4571587"/>
            <a:ext cx="724170" cy="1286305"/>
          </a:xfrm>
          <a:prstGeom prst="rect">
            <a:avLst/>
          </a:prstGeom>
        </p:spPr>
      </p:pic>
      <p:pic>
        <p:nvPicPr>
          <p:cNvPr id="16" name="15 Imagen" descr="IMG_7691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34044" y="4572008"/>
            <a:ext cx="724170" cy="1286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IMG_769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7900" y="2428873"/>
            <a:ext cx="1836000" cy="1033642"/>
          </a:xfrm>
          <a:prstGeom prst="rect">
            <a:avLst/>
          </a:prstGeom>
        </p:spPr>
      </p:pic>
      <p:pic>
        <p:nvPicPr>
          <p:cNvPr id="10" name="9 Imagen" descr="IMG_769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1538" y="3713157"/>
            <a:ext cx="1836000" cy="1033642"/>
          </a:xfrm>
          <a:prstGeom prst="rect">
            <a:avLst/>
          </a:prstGeom>
        </p:spPr>
      </p:pic>
      <p:pic>
        <p:nvPicPr>
          <p:cNvPr id="12" name="11 Imagen" descr="IMG_77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7900" y="3713157"/>
            <a:ext cx="1836000" cy="1033642"/>
          </a:xfrm>
          <a:prstGeom prst="rect">
            <a:avLst/>
          </a:prstGeom>
        </p:spPr>
      </p:pic>
      <p:pic>
        <p:nvPicPr>
          <p:cNvPr id="14" name="13 Imagen" descr="IMG_770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1604" y="4999041"/>
            <a:ext cx="1836000" cy="1033642"/>
          </a:xfrm>
          <a:prstGeom prst="rect">
            <a:avLst/>
          </a:prstGeom>
        </p:spPr>
      </p:pic>
      <p:pic>
        <p:nvPicPr>
          <p:cNvPr id="16" name="15 Imagen" descr="IMG_770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91040" y="1142989"/>
            <a:ext cx="1836000" cy="1033642"/>
          </a:xfrm>
          <a:prstGeom prst="rect">
            <a:avLst/>
          </a:prstGeom>
        </p:spPr>
      </p:pic>
      <p:pic>
        <p:nvPicPr>
          <p:cNvPr id="17" name="16 Imagen" descr="IMG_7705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1538" y="2428873"/>
            <a:ext cx="1836000" cy="1033642"/>
          </a:xfrm>
          <a:prstGeom prst="rect">
            <a:avLst/>
          </a:prstGeom>
        </p:spPr>
      </p:pic>
      <p:pic>
        <p:nvPicPr>
          <p:cNvPr id="18" name="17 Imagen" descr="IMG_7706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1538" y="5000641"/>
            <a:ext cx="1836000" cy="1033642"/>
          </a:xfrm>
          <a:prstGeom prst="rect">
            <a:avLst/>
          </a:prstGeom>
        </p:spPr>
      </p:pic>
      <p:pic>
        <p:nvPicPr>
          <p:cNvPr id="19" name="18 Imagen" descr="IMG_7707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07900" y="5000641"/>
            <a:ext cx="1836000" cy="1033642"/>
          </a:xfrm>
          <a:prstGeom prst="rect">
            <a:avLst/>
          </a:prstGeom>
        </p:spPr>
      </p:pic>
      <p:pic>
        <p:nvPicPr>
          <p:cNvPr id="20" name="19 Imagen" descr="IMG_7708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31604" y="2428873"/>
            <a:ext cx="1836000" cy="1033642"/>
          </a:xfrm>
          <a:prstGeom prst="rect">
            <a:avLst/>
          </a:prstGeom>
        </p:spPr>
      </p:pic>
      <p:pic>
        <p:nvPicPr>
          <p:cNvPr id="22" name="21 Imagen" descr="IMG_7710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31618" y="3714752"/>
            <a:ext cx="1836000" cy="1032750"/>
          </a:xfrm>
          <a:prstGeom prst="rect">
            <a:avLst/>
          </a:prstGeom>
        </p:spPr>
      </p:pic>
      <p:pic>
        <p:nvPicPr>
          <p:cNvPr id="23" name="22 Imagen" descr="IMG_7692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1538" y="1142989"/>
            <a:ext cx="1836000" cy="1033642"/>
          </a:xfrm>
          <a:prstGeom prst="rect">
            <a:avLst/>
          </a:prstGeom>
        </p:spPr>
      </p:pic>
      <p:pic>
        <p:nvPicPr>
          <p:cNvPr id="24" name="23 Imagen" descr="IMG_7693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14744" y="1142989"/>
            <a:ext cx="1836000" cy="10336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562004" y="0"/>
            <a:ext cx="8153400" cy="1625600"/>
          </a:xfrm>
        </p:spPr>
        <p:txBody>
          <a:bodyPr/>
          <a:lstStyle/>
          <a:p>
            <a:r>
              <a:rPr lang="es-MX" dirty="0" smtClean="0"/>
              <a:t>Diploma	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2394" t="20508" r="16544" b="11133"/>
          <a:stretch>
            <a:fillRect/>
          </a:stretch>
        </p:blipFill>
        <p:spPr bwMode="auto">
          <a:xfrm>
            <a:off x="1285852" y="1107649"/>
            <a:ext cx="6500858" cy="489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86425" y="1828800"/>
            <a:ext cx="3009900" cy="1228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>
            <a:normAutofit/>
          </a:bodyPr>
          <a:lstStyle/>
          <a:p>
            <a:r>
              <a:rPr lang="es-MX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¿QUE ES UN </a:t>
            </a:r>
            <a:r>
              <a:rPr lang="es-MX" b="1" smtClean="0">
                <a:solidFill>
                  <a:srgbClr val="0070C0"/>
                </a:solidFill>
              </a:rPr>
              <a:t>ACUMULADOR?</a:t>
            </a:r>
            <a:endParaRPr lang="es-MX" b="1">
              <a:solidFill>
                <a:srgbClr val="0070C0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715000" y="1835150"/>
            <a:ext cx="2971800" cy="812800"/>
          </a:xfrm>
          <a:noFill/>
        </p:spPr>
        <p:txBody>
          <a:bodyPr/>
          <a:lstStyle/>
          <a:p>
            <a:pPr eaLnBrk="0" hangingPunct="0"/>
            <a:r>
              <a:rPr lang="es-MX" sz="1800" b="1" spc="-150" smtClean="0">
                <a:solidFill>
                  <a:schemeClr val="bg1"/>
                </a:solidFill>
                <a:latin typeface="Lucida Sans" panose="020B0602030504020204" pitchFamily="34" charset="0"/>
              </a:rPr>
              <a:t>Es un dispositivo que almacena energía química que después se libera en energía eléctrica.</a:t>
            </a:r>
            <a:endParaRPr lang="es-MX" sz="1800" b="1" spc="-15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715000" y="3325284"/>
            <a:ext cx="2971800" cy="227964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MX" sz="1400" b="1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</a:rPr>
              <a:t>La </a:t>
            </a:r>
            <a:r>
              <a:rPr lang="es-MX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</a:rPr>
              <a:t>forma </a:t>
            </a:r>
            <a:r>
              <a:rPr lang="es-MX" sz="1400" b="1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</a:rPr>
              <a:t>en que se libera la energía eléctrica es cuando el acumulador se conecta a una demanda externa de corriente, por ejemplo un motor de arranque; entonces la  energía química almacenada se convierte en energía eléctrica la cual fluye a través del circuito.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249659"/>
            <a:ext cx="45339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emtec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267739"/>
            <a:ext cx="914400" cy="590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39158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22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>
            <a:normAutofit/>
          </a:bodyPr>
          <a:lstStyle/>
          <a:p>
            <a:r>
              <a:rPr lang="es-MX" b="1" smtClean="0">
                <a:ea typeface="Open Sans Extrabold" pitchFamily="34" charset="0"/>
                <a:cs typeface="Open Sans Extrabold" pitchFamily="34" charset="0"/>
              </a:rPr>
              <a:t>FUNCIONES PRINCIPALES</a:t>
            </a:r>
            <a:endParaRPr lang="es-MX" b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33400" y="1498601"/>
            <a:ext cx="2217906" cy="378884"/>
          </a:xfrm>
        </p:spPr>
        <p:txBody>
          <a:bodyPr/>
          <a:lstStyle/>
          <a:p>
            <a:r>
              <a:rPr lang="es-MX" b="1" spc="-150" smtClean="0">
                <a:latin typeface="Lucida Sans" panose="020B0602030504020204" pitchFamily="34" charset="0"/>
              </a:rPr>
              <a:t>01. Potencia</a:t>
            </a:r>
            <a:endParaRPr lang="es-MX" b="1" spc="-150">
              <a:latin typeface="Lucida Sans" panose="020B0602030504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33400" y="1803399"/>
            <a:ext cx="2743200" cy="9112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s-MX" b="1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</a:rPr>
              <a:t>Proporcionar potencia al motor de arranque y al sistema de ignición </a:t>
            </a:r>
            <a:r>
              <a:rPr lang="es-MX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</a:rPr>
              <a:t>para </a:t>
            </a:r>
            <a:r>
              <a:rPr lang="es-MX" b="1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</a:rPr>
              <a:t>encender el motor.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533399" y="2797176"/>
            <a:ext cx="2676525" cy="378884"/>
          </a:xfrm>
        </p:spPr>
        <p:txBody>
          <a:bodyPr/>
          <a:lstStyle/>
          <a:p>
            <a:r>
              <a:rPr lang="es-MX" b="1" spc="-150" smtClean="0">
                <a:latin typeface="Lucida Sans" panose="020B0602030504020204" pitchFamily="34" charset="0"/>
              </a:rPr>
              <a:t>02. Potencia Adicional</a:t>
            </a:r>
          </a:p>
          <a:p>
            <a:endParaRPr lang="es-MX" b="1" spc="-150">
              <a:latin typeface="Lucida Sans" panose="020B0602030504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533400" y="3101974"/>
            <a:ext cx="2743200" cy="1108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b="1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</a:rPr>
              <a:t>Proporcionar la potencia adicional requerida cuando la demanda eléctrica del vehículo excede de la que abastece el sistema de carga</a:t>
            </a:r>
            <a:r>
              <a:rPr lang="es-MX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</a:rPr>
              <a:t>.</a:t>
            </a:r>
            <a:endParaRPr lang="es-MX" b="1">
              <a:solidFill>
                <a:schemeClr val="tx1">
                  <a:lumMod val="75000"/>
                  <a:lumOff val="2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33400" y="4343401"/>
            <a:ext cx="2217906" cy="378884"/>
          </a:xfrm>
        </p:spPr>
        <p:txBody>
          <a:bodyPr/>
          <a:lstStyle/>
          <a:p>
            <a:r>
              <a:rPr lang="es-MX" b="1" spc="-150" smtClean="0">
                <a:latin typeface="Lucida Sans" panose="020B0602030504020204" pitchFamily="34" charset="0"/>
              </a:rPr>
              <a:t>03. Estabilizador</a:t>
            </a:r>
          </a:p>
          <a:p>
            <a:endParaRPr lang="es-MX" b="1" spc="-150">
              <a:latin typeface="Lucida Sans" panose="020B0602030504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33400" y="4648199"/>
            <a:ext cx="2743200" cy="13335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b="1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</a:rPr>
              <a:t>Actuar como estabilizador de voltaje en el sistema eléctrico, amortiguando las variaciones de voltaje que podrían dañar los componentes y accesorios del </a:t>
            </a:r>
            <a:r>
              <a:rPr lang="es-MX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</a:rPr>
              <a:t>vehículo</a:t>
            </a:r>
            <a:endParaRPr lang="es-MX" sz="1300" b="1">
              <a:latin typeface="Lucida Sans" panose="020B0602030504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505200" y="3259455"/>
            <a:ext cx="2560320" cy="2560320"/>
          </a:xfrm>
          <a:prstGeom prst="ellipse">
            <a:avLst/>
          </a:prstGeom>
          <a:solidFill>
            <a:srgbClr val="005EA4">
              <a:alpha val="80000"/>
            </a:srgb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s-MX" sz="2400" b="1" spc="-15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pPr algn="ctr"/>
            <a:r>
              <a:rPr lang="es-MX" sz="2400" b="1" spc="-150" smtClean="0">
                <a:solidFill>
                  <a:schemeClr val="bg1"/>
                </a:solidFill>
                <a:latin typeface="Lucida Sans" panose="020B0602030504020204" pitchFamily="34" charset="0"/>
              </a:rPr>
              <a:t>Potencia</a:t>
            </a:r>
            <a:endParaRPr lang="es-MX" sz="1100" b="1" spc="-15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96840" y="3914775"/>
            <a:ext cx="1920240" cy="1920240"/>
          </a:xfrm>
          <a:prstGeom prst="ellipse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MX" sz="2000" b="1" spc="-150" smtClean="0">
                <a:solidFill>
                  <a:schemeClr val="bg1"/>
                </a:solidFill>
                <a:latin typeface="Lucida Sans" panose="020B0602030504020204" pitchFamily="34" charset="0"/>
              </a:rPr>
              <a:t>Potencia Adicional</a:t>
            </a:r>
            <a:endParaRPr lang="es-MX" sz="1200" b="1" spc="-15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12429" y="4265295"/>
            <a:ext cx="1554480" cy="1554480"/>
          </a:xfrm>
          <a:prstGeom prst="ellipse">
            <a:avLst/>
          </a:prstGeom>
          <a:solidFill>
            <a:schemeClr val="bg1">
              <a:lumMod val="75000"/>
              <a:alpha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MX" sz="1600" b="1" smtClean="0">
                <a:latin typeface="Lucida Sans" panose="020B0602030504020204" pitchFamily="34" charset="0"/>
              </a:rPr>
              <a:t>Estabilizador</a:t>
            </a:r>
            <a:endParaRPr lang="es-MX" sz="900" b="1">
              <a:solidFill>
                <a:schemeClr val="tx1">
                  <a:lumMod val="95000"/>
                  <a:lumOff val="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476250" y="288926"/>
            <a:ext cx="2217906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spc="-150" smtClean="0">
                <a:latin typeface="Arial Black" panose="020B0A04020102020204" pitchFamily="34" charset="0"/>
              </a:rPr>
              <a:t>LAS 3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3619500" y="993776"/>
            <a:ext cx="3498067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2400" b="1" spc="-150" smtClean="0">
                <a:latin typeface="Arial Black" panose="020B0A04020102020204" pitchFamily="34" charset="0"/>
              </a:rPr>
              <a:t>DEL ACUMULADOR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pic>
        <p:nvPicPr>
          <p:cNvPr id="14" name="13 Imagen" descr="emtec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67739"/>
            <a:ext cx="914400" cy="590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59159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animBg="1"/>
      <p:bldP spid="11" grpId="0" animBg="1"/>
      <p:bldP spid="12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296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16" descr="Auto Sistema Electric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1853"/>
            <a:ext cx="9144000" cy="4864309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84200"/>
            <a:ext cx="8229600" cy="563563"/>
          </a:xfrm>
        </p:spPr>
        <p:txBody>
          <a:bodyPr>
            <a:normAutofit/>
          </a:bodyPr>
          <a:lstStyle/>
          <a:p>
            <a:r>
              <a:rPr lang="es-MX" b="1" smtClean="0"/>
              <a:t>SISTEMA ELÉCTRICO</a:t>
            </a:r>
            <a:endParaRPr lang="es-MX" b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1000" y="5781224"/>
            <a:ext cx="8382000" cy="515252"/>
          </a:xfrm>
        </p:spPr>
        <p:txBody>
          <a:bodyPr>
            <a:noAutofit/>
          </a:bodyPr>
          <a:lstStyle/>
          <a:p>
            <a:pPr marL="0" lvl="0" algn="ctr">
              <a:defRPr/>
            </a:pPr>
            <a:r>
              <a:rPr lang="es-MX" sz="1400" b="1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  <a:ea typeface="Tahoma" pitchFamily="34" charset="0"/>
                <a:cs typeface="Tahoma" pitchFamily="34" charset="0"/>
              </a:rPr>
              <a:t>Los sistemas eléctricos varían dependiendo del tipo de vehículo pero en forma general se componen </a:t>
            </a:r>
            <a:r>
              <a:rPr lang="es-MX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  <a:ea typeface="Tahoma" pitchFamily="34" charset="0"/>
                <a:cs typeface="Tahoma" pitchFamily="34" charset="0"/>
              </a:rPr>
              <a:t>de estos tres elementos esenciales </a:t>
            </a:r>
            <a:endParaRPr lang="es-MX" sz="1400" b="1">
              <a:solidFill>
                <a:schemeClr val="tx1">
                  <a:lumMod val="75000"/>
                  <a:lumOff val="25000"/>
                </a:schemeClr>
              </a:solidFill>
              <a:latin typeface="Lucida Sans" panose="020B06020305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58800"/>
            <a:ext cx="152400" cy="533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0" y="802216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0" y="8636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 txBox="1">
            <a:spLocks/>
          </p:cNvSpPr>
          <p:nvPr/>
        </p:nvSpPr>
        <p:spPr>
          <a:xfrm>
            <a:off x="2400300" y="993776"/>
            <a:ext cx="3498067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2400" b="1" spc="-150" smtClean="0">
                <a:latin typeface="Arial Black" panose="020B0A04020102020204" pitchFamily="34" charset="0"/>
              </a:rPr>
              <a:t>DE VEHÍCULOS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447673" y="4108450"/>
            <a:ext cx="2676525" cy="95884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spc="-150" smtClean="0">
                <a:latin typeface="Lucida Sans" panose="020B0602030504020204" pitchFamily="34" charset="0"/>
              </a:rPr>
              <a:t>Alternador o Generador</a:t>
            </a:r>
          </a:p>
          <a:p>
            <a:pPr marL="0" indent="0">
              <a:buNone/>
            </a:pPr>
            <a:r>
              <a:rPr lang="es-MX" sz="1300" b="1" smtClean="0">
                <a:latin typeface="Lucida Sans" panose="020B0602030504020204" pitchFamily="34" charset="0"/>
              </a:rPr>
              <a:t>Es la fuente de toda la energía eléctrica usada en el vehículo</a:t>
            </a:r>
            <a:endParaRPr lang="es-MX" sz="1300" b="1">
              <a:latin typeface="Lucida Sans" panose="020B0602030504020204" pitchFamily="34" charset="0"/>
            </a:endParaRPr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6057899" y="1372660"/>
            <a:ext cx="2676525" cy="95884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spc="-150" smtClean="0">
                <a:latin typeface="Lucida Sans" panose="020B0602030504020204" pitchFamily="34" charset="0"/>
              </a:rPr>
              <a:t>Regulador de Voltaje</a:t>
            </a:r>
          </a:p>
          <a:p>
            <a:pPr marL="0" indent="0">
              <a:buNone/>
            </a:pPr>
            <a:r>
              <a:rPr lang="es-MX" sz="1300" b="1" smtClean="0">
                <a:latin typeface="Lucida Sans" panose="020B0602030504020204" pitchFamily="34" charset="0"/>
              </a:rPr>
              <a:t>Regula las corrientes eléctricas en el vehículo</a:t>
            </a:r>
            <a:endParaRPr lang="es-MX" sz="1300" b="1">
              <a:latin typeface="Lucida Sans" panose="020B0602030504020204" pitchFamily="34" charset="0"/>
            </a:endParaRP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447673" y="4982888"/>
            <a:ext cx="2676525" cy="95884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spc="-150" smtClean="0">
                <a:latin typeface="Lucida Sans" panose="020B0602030504020204" pitchFamily="34" charset="0"/>
              </a:rPr>
              <a:t>Acumulador</a:t>
            </a:r>
          </a:p>
          <a:p>
            <a:pPr marL="0" indent="0">
              <a:buNone/>
            </a:pPr>
            <a:r>
              <a:rPr lang="es-MX" sz="1300" b="1" smtClean="0">
                <a:latin typeface="Lucida Sans" panose="020B0602030504020204" pitchFamily="34" charset="0"/>
              </a:rPr>
              <a:t>Proporciona potencia al motor de arranque</a:t>
            </a:r>
            <a:endParaRPr lang="es-MX" sz="1300" b="1">
              <a:latin typeface="Lucida Sans" panose="020B0602030504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67000" y="2741991"/>
            <a:ext cx="2796794" cy="1631191"/>
            <a:chOff x="2667000" y="2741991"/>
            <a:chExt cx="2796794" cy="1631191"/>
          </a:xfrm>
        </p:grpSpPr>
        <p:sp>
          <p:nvSpPr>
            <p:cNvPr id="18" name="Oval 17"/>
            <p:cNvSpPr/>
            <p:nvPr/>
          </p:nvSpPr>
          <p:spPr>
            <a:xfrm>
              <a:off x="4652962" y="2741991"/>
              <a:ext cx="810832" cy="81083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grpSp>
          <p:nvGrpSpPr>
            <p:cNvPr id="10" name="Group 28"/>
            <p:cNvGrpSpPr/>
            <p:nvPr/>
          </p:nvGrpSpPr>
          <p:grpSpPr>
            <a:xfrm>
              <a:off x="2667000" y="3552823"/>
              <a:ext cx="2391378" cy="820359"/>
              <a:chOff x="2667000" y="3552823"/>
              <a:chExt cx="2391378" cy="820359"/>
            </a:xfrm>
          </p:grpSpPr>
          <p:cxnSp>
            <p:nvCxnSpPr>
              <p:cNvPr id="21" name="Straight Connector 20"/>
              <p:cNvCxnSpPr>
                <a:stCxn id="18" idx="4"/>
              </p:cNvCxnSpPr>
              <p:nvPr/>
            </p:nvCxnSpPr>
            <p:spPr>
              <a:xfrm>
                <a:off x="5058378" y="3552823"/>
                <a:ext cx="0" cy="753684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2733675" y="4306507"/>
                <a:ext cx="2324703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667000" y="4239832"/>
                <a:ext cx="133350" cy="13335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b="1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757360" y="3495675"/>
            <a:ext cx="6697284" cy="1743074"/>
            <a:chOff x="1757360" y="3495675"/>
            <a:chExt cx="6697284" cy="1743074"/>
          </a:xfrm>
        </p:grpSpPr>
        <p:sp>
          <p:nvSpPr>
            <p:cNvPr id="17" name="Oval 16"/>
            <p:cNvSpPr/>
            <p:nvPr/>
          </p:nvSpPr>
          <p:spPr>
            <a:xfrm>
              <a:off x="7643812" y="3495675"/>
              <a:ext cx="810832" cy="81083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8049228" y="4306507"/>
              <a:ext cx="0" cy="865567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824631" y="5172074"/>
              <a:ext cx="6224597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757360" y="5105399"/>
              <a:ext cx="133350" cy="1333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</p:grpSp>
      <p:grpSp>
        <p:nvGrpSpPr>
          <p:cNvPr id="15" name="Group 9"/>
          <p:cNvGrpSpPr/>
          <p:nvPr/>
        </p:nvGrpSpPr>
        <p:grpSpPr>
          <a:xfrm>
            <a:off x="5962649" y="1485899"/>
            <a:ext cx="1971676" cy="2028825"/>
            <a:chOff x="5962649" y="1485899"/>
            <a:chExt cx="1971676" cy="2028825"/>
          </a:xfrm>
        </p:grpSpPr>
        <p:sp>
          <p:nvSpPr>
            <p:cNvPr id="16" name="Oval 15"/>
            <p:cNvSpPr/>
            <p:nvPr/>
          </p:nvSpPr>
          <p:spPr>
            <a:xfrm>
              <a:off x="7258050" y="2838449"/>
              <a:ext cx="676275" cy="676275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36" name="Oval 35"/>
            <p:cNvSpPr/>
            <p:nvPr/>
          </p:nvSpPr>
          <p:spPr>
            <a:xfrm>
              <a:off x="5962649" y="1485899"/>
              <a:ext cx="133350" cy="1333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6029324" y="1552574"/>
              <a:ext cx="603" cy="1594833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029324" y="3176586"/>
              <a:ext cx="1228727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29 Imagen" descr="emtec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267739"/>
            <a:ext cx="914400" cy="590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66894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3" grpId="0"/>
      <p:bldP spid="14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>
            <a:normAutofit/>
          </a:bodyPr>
          <a:lstStyle/>
          <a:p>
            <a:r>
              <a:rPr lang="es-MX" b="1" smtClean="0">
                <a:ea typeface="Open Sans Extrabold" pitchFamily="34" charset="0"/>
                <a:cs typeface="Open Sans Extrabold" pitchFamily="34" charset="0"/>
              </a:rPr>
              <a:t>CAPACIDAD DE ARRANQUE</a:t>
            </a:r>
            <a:endParaRPr lang="es-MX" b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3881" y="4346576"/>
            <a:ext cx="4781550" cy="378884"/>
          </a:xfrm>
        </p:spPr>
        <p:txBody>
          <a:bodyPr/>
          <a:lstStyle/>
          <a:p>
            <a:r>
              <a:rPr lang="es-MX" b="1" spc="-150" smtClean="0">
                <a:latin typeface="Lucida Sans" panose="020B0602030504020204" pitchFamily="34" charset="0"/>
              </a:rPr>
              <a:t>Capacidad de Arranque en Frío (CCA)</a:t>
            </a:r>
            <a:endParaRPr lang="es-MX" b="1" spc="-150">
              <a:latin typeface="Lucida Sans" panose="020B0602030504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93881" y="4651374"/>
            <a:ext cx="4105275" cy="126365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s-MX" b="1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</a:rPr>
              <a:t>Es la corriente de descarga que  un acumulador nuevo, a plena carga y a -18°c, puede desarrollar continuamente durante 30 segundos y mantener el voltaje terminal igual o mayor a 1.20 voltios por celda.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52974" y="4343401"/>
            <a:ext cx="3895725" cy="378884"/>
          </a:xfrm>
        </p:spPr>
        <p:txBody>
          <a:bodyPr/>
          <a:lstStyle/>
          <a:p>
            <a:r>
              <a:rPr lang="es-MX" b="1" spc="-150" smtClean="0">
                <a:latin typeface="Lucida Sans" panose="020B0602030504020204" pitchFamily="34" charset="0"/>
              </a:rPr>
              <a:t>Capacidad de Arranque (CA)</a:t>
            </a:r>
          </a:p>
          <a:p>
            <a:endParaRPr lang="es-MX" b="1" spc="-150">
              <a:latin typeface="Lucida Sans" panose="020B0602030504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2975" y="4648199"/>
            <a:ext cx="4000500" cy="13335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b="1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</a:rPr>
              <a:t>Es la corriente de descarga que un acumulador nuevo, a plena carga y  a 0°c puede  desarrollar continuamente durante 30 segundos y mantener el voltaje terminal igual o mayor a 1.20 voltios por celda.</a:t>
            </a: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476250" y="288926"/>
            <a:ext cx="2217906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spc="-150" smtClean="0">
                <a:latin typeface="Arial Black" panose="020B0A04020102020204" pitchFamily="34" charset="0"/>
              </a:rPr>
              <a:t>LA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3895725" y="993776"/>
            <a:ext cx="3498067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2400" b="1" spc="-150" smtClean="0">
                <a:latin typeface="Arial Black" panose="020B0A04020102020204" pitchFamily="34" charset="0"/>
              </a:rPr>
              <a:t>CCA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250" y="3418861"/>
            <a:ext cx="2515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200" b="1" spc="-300" smtClean="0">
                <a:solidFill>
                  <a:srgbClr val="00B0F0"/>
                </a:solidFill>
                <a:latin typeface="Arial Black" panose="020B0A04020102020204" pitchFamily="34" charset="0"/>
              </a:rPr>
              <a:t>-18</a:t>
            </a:r>
            <a:r>
              <a:rPr lang="es-MX" sz="7200" b="1" spc="-300">
                <a:solidFill>
                  <a:srgbClr val="00B0F0"/>
                </a:solidFill>
                <a:latin typeface="Arial Black" panose="020B0A04020102020204" pitchFamily="34" charset="0"/>
              </a:rPr>
              <a:t>°c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4400" y="3418861"/>
            <a:ext cx="1669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200" b="1" spc="-300">
                <a:solidFill>
                  <a:srgbClr val="00B0F0"/>
                </a:solidFill>
                <a:latin typeface="Arial Black" panose="020B0A04020102020204" pitchFamily="34" charset="0"/>
              </a:rPr>
              <a:t>0</a:t>
            </a:r>
            <a:r>
              <a:rPr lang="es-MX" sz="7200" b="1" spc="-300" smtClean="0">
                <a:solidFill>
                  <a:srgbClr val="00B0F0"/>
                </a:solidFill>
                <a:latin typeface="Arial Black" panose="020B0A04020102020204" pitchFamily="34" charset="0"/>
              </a:rPr>
              <a:t>°c</a:t>
            </a:r>
            <a:endParaRPr lang="es-MX" sz="7200" b="1" spc="-30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381000" y="1580699"/>
            <a:ext cx="8382000" cy="5152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MX" sz="1400" b="1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  <a:ea typeface="Tahoma" pitchFamily="34" charset="0"/>
                <a:cs typeface="Tahoma" pitchFamily="34" charset="0"/>
              </a:rPr>
              <a:t>Es la cantidad de corriente eléctrica, medida en amperios, que una batería puede dar en condiciones de frío para accionar un motor de arranque.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2333625"/>
            <a:ext cx="8382000" cy="904875"/>
            <a:chOff x="381000" y="2333625"/>
            <a:chExt cx="8382000" cy="904875"/>
          </a:xfrm>
        </p:grpSpPr>
        <p:sp>
          <p:nvSpPr>
            <p:cNvPr id="22" name="Round Diagonal Corner Rectangle 21"/>
            <p:cNvSpPr/>
            <p:nvPr/>
          </p:nvSpPr>
          <p:spPr>
            <a:xfrm>
              <a:off x="476250" y="2333625"/>
              <a:ext cx="8181975" cy="904875"/>
            </a:xfrm>
            <a:prstGeom prst="round2Diag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20" name="Content Placeholder 3"/>
            <p:cNvSpPr txBox="1">
              <a:spLocks/>
            </p:cNvSpPr>
            <p:nvPr/>
          </p:nvSpPr>
          <p:spPr>
            <a:xfrm>
              <a:off x="381000" y="2504624"/>
              <a:ext cx="8382000" cy="51525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s-MX" sz="1400" b="1">
                  <a:solidFill>
                    <a:schemeClr val="bg1"/>
                  </a:solidFill>
                  <a:latin typeface="Lucida Sans" panose="020B0602030504020204" pitchFamily="34" charset="0"/>
                  <a:ea typeface="Tahoma" pitchFamily="34" charset="0"/>
                  <a:cs typeface="Tahoma" pitchFamily="34" charset="0"/>
                </a:rPr>
                <a:t>¡La Capacidad de Arranque en Frío (CCA) es el criterio más importante que debe utilizarse al momento de seleccionar una batería!</a:t>
              </a:r>
            </a:p>
          </p:txBody>
        </p:sp>
      </p:grpSp>
      <p:pic>
        <p:nvPicPr>
          <p:cNvPr id="21" name="20 Imagen" descr="emtec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67739"/>
            <a:ext cx="914400" cy="590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6528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8" grpId="0" build="p"/>
      <p:bldP spid="9" grpId="0" build="p"/>
      <p:bldP spid="16" grpId="0"/>
      <p:bldP spid="17" grpId="0"/>
      <p:bldP spid="15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Diagonal Corner Rectangle 21"/>
          <p:cNvSpPr/>
          <p:nvPr/>
        </p:nvSpPr>
        <p:spPr>
          <a:xfrm>
            <a:off x="476250" y="5372100"/>
            <a:ext cx="8181975" cy="629101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>
            <a:normAutofit/>
          </a:bodyPr>
          <a:lstStyle/>
          <a:p>
            <a:r>
              <a:rPr lang="es-MX" b="1" smtClean="0">
                <a:ea typeface="Open Sans Extrabold" pitchFamily="34" charset="0"/>
                <a:cs typeface="Open Sans Extrabold" pitchFamily="34" charset="0"/>
              </a:rPr>
              <a:t>CAPACIDAD DE RESERVA</a:t>
            </a:r>
            <a:endParaRPr lang="es-MX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85800" y="4479924"/>
            <a:ext cx="7781925" cy="796926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s-MX" sz="1400" b="1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</a:rPr>
              <a:t>La capacidad de reserva es importante por que determina el tiempo que la batería podría alimentar los accesorios esenciales del vehículo, conduciendo de noche, y ante una eventual falla del alternador.</a:t>
            </a: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476250" y="288926"/>
            <a:ext cx="2217906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spc="-150" smtClean="0">
                <a:latin typeface="Arial Black" panose="020B0A04020102020204" pitchFamily="34" charset="0"/>
              </a:rPr>
              <a:t>LA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6020776" y="993776"/>
            <a:ext cx="859642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2400" b="1" spc="-150" smtClean="0">
                <a:latin typeface="Arial Black" panose="020B0A04020102020204" pitchFamily="34" charset="0"/>
              </a:rPr>
              <a:t>CR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381000" y="1580699"/>
            <a:ext cx="8382000" cy="5152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MX" sz="1400" b="1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  <a:ea typeface="Tahoma" pitchFamily="34" charset="0"/>
                <a:cs typeface="Tahoma" pitchFamily="34" charset="0"/>
              </a:rPr>
              <a:t>Es la cantidad en minutos durante los que una batería totalmente cargada puede entregar 25 amperios, manteniendo un voltaje </a:t>
            </a:r>
            <a:r>
              <a:rPr lang="es-MX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  <a:ea typeface="Tahoma" pitchFamily="34" charset="0"/>
                <a:cs typeface="Tahoma" pitchFamily="34" charset="0"/>
              </a:rPr>
              <a:t>term	inal </a:t>
            </a:r>
            <a:r>
              <a:rPr lang="es-MX" sz="1400" b="1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  <a:ea typeface="Tahoma" pitchFamily="34" charset="0"/>
                <a:cs typeface="Tahoma" pitchFamily="34" charset="0"/>
              </a:rPr>
              <a:t>por encima de 10.5 Voltios.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381000" y="5419274"/>
            <a:ext cx="8382000" cy="5152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MX" sz="1400" b="1">
                <a:solidFill>
                  <a:schemeClr val="bg1"/>
                </a:solidFill>
                <a:latin typeface="Lucida Sans" panose="020B0602030504020204" pitchFamily="34" charset="0"/>
                <a:ea typeface="Tahoma" pitchFamily="34" charset="0"/>
                <a:cs typeface="Tahoma" pitchFamily="34" charset="0"/>
              </a:rPr>
              <a:t>El vehículo llegará al punto de auxilio porque la capacidad de </a:t>
            </a:r>
            <a:r>
              <a:rPr lang="es-MX" sz="1400" b="1" smtClean="0">
                <a:solidFill>
                  <a:schemeClr val="bg1"/>
                </a:solidFill>
                <a:latin typeface="Lucida Sans" panose="020B0602030504020204" pitchFamily="34" charset="0"/>
                <a:ea typeface="Tahoma" pitchFamily="34" charset="0"/>
                <a:cs typeface="Tahoma" pitchFamily="34" charset="0"/>
              </a:rPr>
              <a:t>reserva</a:t>
            </a:r>
          </a:p>
          <a:p>
            <a:pPr marL="0" indent="0" algn="ctr">
              <a:buNone/>
              <a:defRPr/>
            </a:pPr>
            <a:r>
              <a:rPr lang="es-MX" sz="1400" b="1" smtClean="0">
                <a:solidFill>
                  <a:schemeClr val="bg1"/>
                </a:solidFill>
                <a:latin typeface="Lucida Sans" panose="020B0602030504020204" pitchFamily="34" charset="0"/>
                <a:ea typeface="Tahoma" pitchFamily="34" charset="0"/>
                <a:cs typeface="Tahoma" pitchFamily="34" charset="0"/>
              </a:rPr>
              <a:t>(160 </a:t>
            </a:r>
            <a:r>
              <a:rPr lang="es-MX" sz="1400" b="1">
                <a:solidFill>
                  <a:schemeClr val="bg1"/>
                </a:solidFill>
                <a:latin typeface="Lucida Sans" panose="020B0602030504020204" pitchFamily="34" charset="0"/>
                <a:ea typeface="Tahoma" pitchFamily="34" charset="0"/>
                <a:cs typeface="Tahoma" pitchFamily="34" charset="0"/>
              </a:rPr>
              <a:t>min) es suficiente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907062" y="3837750"/>
            <a:ext cx="718448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56" y="2973451"/>
            <a:ext cx="631512" cy="7742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98" y="2973451"/>
            <a:ext cx="774267" cy="774267"/>
          </a:xfrm>
          <a:prstGeom prst="rect">
            <a:avLst/>
          </a:prstGeom>
        </p:spPr>
      </p:pic>
      <p:sp>
        <p:nvSpPr>
          <p:cNvPr id="23" name="Text Placeholder 3"/>
          <p:cNvSpPr txBox="1">
            <a:spLocks/>
          </p:cNvSpPr>
          <p:nvPr/>
        </p:nvSpPr>
        <p:spPr>
          <a:xfrm>
            <a:off x="727921" y="3849755"/>
            <a:ext cx="513550" cy="358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spc="-15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0</a:t>
            </a:r>
            <a:endParaRPr lang="es-MX" sz="2400" b="1" spc="-15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Text Placeholder 3"/>
          <p:cNvSpPr txBox="1">
            <a:spLocks/>
          </p:cNvSpPr>
          <p:nvPr/>
        </p:nvSpPr>
        <p:spPr>
          <a:xfrm>
            <a:off x="7639049" y="3849755"/>
            <a:ext cx="894975" cy="358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spc="-15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110</a:t>
            </a:r>
            <a:endParaRPr lang="es-MX" sz="2400" b="1" spc="-15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 Placeholder 3"/>
          <p:cNvSpPr txBox="1">
            <a:spLocks/>
          </p:cNvSpPr>
          <p:nvPr/>
        </p:nvSpPr>
        <p:spPr>
          <a:xfrm>
            <a:off x="3294374" y="3921780"/>
            <a:ext cx="2355842" cy="358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400" b="1" spc="-15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MINUTOS</a:t>
            </a:r>
            <a:endParaRPr lang="es-MX" sz="1400" b="1" spc="-15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>
            <a:off x="2131485" y="3516640"/>
            <a:ext cx="4879687" cy="315109"/>
          </a:xfrm>
          <a:prstGeom prst="round2Same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smtClean="0">
                <a:latin typeface="Lucida Sans" panose="020B0602030504020204" pitchFamily="34" charset="0"/>
              </a:rPr>
              <a:t>La capacidad de reserva del acumulador es de 160 minutos</a:t>
            </a:r>
            <a:endParaRPr lang="es-MX" sz="1200" b="1">
              <a:latin typeface="Lucida Sans" panose="020B0602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1826" y="2487283"/>
            <a:ext cx="929771" cy="349096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smtClean="0">
                <a:solidFill>
                  <a:schemeClr val="bg1"/>
                </a:solidFill>
                <a:latin typeface="Arial Black" panose="020B0A04020102020204" pitchFamily="34" charset="0"/>
              </a:rPr>
              <a:t>FALLA</a:t>
            </a:r>
            <a:endParaRPr lang="es-MX" sz="16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53886" y="2487283"/>
            <a:ext cx="1137876" cy="338554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sz="1600" b="1" smtClean="0">
                <a:solidFill>
                  <a:schemeClr val="bg1"/>
                </a:solidFill>
                <a:latin typeface="Arial Black" panose="020B0A04020102020204" pitchFamily="34" charset="0"/>
              </a:rPr>
              <a:t>AUXILIO</a:t>
            </a:r>
            <a:endParaRPr lang="es-MX" sz="16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8" name="17 Imagen" descr="emtec 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267739"/>
            <a:ext cx="914400" cy="590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7671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/>
      <p:bldP spid="5" grpId="0" build="p"/>
      <p:bldP spid="16" grpId="0"/>
      <p:bldP spid="17" grpId="0"/>
      <p:bldP spid="19" grpId="0"/>
      <p:bldP spid="23" grpId="0"/>
      <p:bldP spid="26" grpId="0"/>
      <p:bldP spid="27" grpId="0"/>
      <p:bldP spid="21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>
            <a:normAutofit/>
          </a:bodyPr>
          <a:lstStyle/>
          <a:p>
            <a:r>
              <a:rPr lang="es-MX" b="1" smtClean="0">
                <a:ea typeface="Open Sans Extrabold" pitchFamily="34" charset="0"/>
                <a:cs typeface="Open Sans Extrabold" pitchFamily="34" charset="0"/>
              </a:rPr>
              <a:t>VIDA DEL </a:t>
            </a:r>
            <a:r>
              <a:rPr lang="es-MX" b="1" smtClean="0">
                <a:solidFill>
                  <a:srgbClr val="0070C0"/>
                </a:solidFill>
                <a:ea typeface="Open Sans Extrabold" pitchFamily="34" charset="0"/>
                <a:cs typeface="Open Sans Extrabold" pitchFamily="34" charset="0"/>
              </a:rPr>
              <a:t>ACUMULADOR</a:t>
            </a:r>
            <a:endParaRPr lang="es-MX" b="1">
              <a:solidFill>
                <a:srgbClr val="0070C0"/>
              </a:solidFill>
            </a:endParaRP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595509" y="5373326"/>
            <a:ext cx="3952982" cy="398824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s-MX" b="1" smtClean="0">
                <a:solidFill>
                  <a:schemeClr val="bg1"/>
                </a:solidFill>
                <a:latin typeface="Lucida Sans" panose="020B0602030504020204" pitchFamily="34" charset="0"/>
              </a:rPr>
              <a:t>La batería no tiene el mismo desempeño</a:t>
            </a:r>
            <a:endParaRPr lang="es-MX" b="1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381000" y="1323073"/>
            <a:ext cx="8382000" cy="5152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MX" sz="1400" b="1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  <a:ea typeface="Tahoma" pitchFamily="34" charset="0"/>
                <a:cs typeface="Tahoma" pitchFamily="34" charset="0"/>
              </a:rPr>
              <a:t>El acumulador es un producto perecedero, es decir es un producto que conserva sus propiedades solo durante un espacio de tiempo determinado.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132563" y="4263830"/>
            <a:ext cx="718448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/>
          <p:cNvSpPr txBox="1">
            <a:spLocks/>
          </p:cNvSpPr>
          <p:nvPr/>
        </p:nvSpPr>
        <p:spPr>
          <a:xfrm>
            <a:off x="2227654" y="3809631"/>
            <a:ext cx="1567605" cy="358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spc="-15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6 MESES</a:t>
            </a:r>
            <a:endParaRPr lang="es-MX" sz="2400" b="1" spc="-15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84857" y="3028206"/>
            <a:ext cx="1301447" cy="338554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MX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RECARGA</a:t>
            </a:r>
            <a:endParaRPr lang="es-MX" sz="1600" b="1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5439696" y="3809631"/>
            <a:ext cx="1567605" cy="358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spc="-15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3 MESES</a:t>
            </a:r>
            <a:endParaRPr lang="es-MX" sz="2400" b="1" spc="-15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037313" y="4168580"/>
            <a:ext cx="190500" cy="1905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sp>
        <p:nvSpPr>
          <p:cNvPr id="25" name="Oval 24"/>
          <p:cNvSpPr/>
          <p:nvPr/>
        </p:nvSpPr>
        <p:spPr>
          <a:xfrm>
            <a:off x="5040331" y="4168580"/>
            <a:ext cx="190500" cy="1905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sp>
        <p:nvSpPr>
          <p:cNvPr id="32" name="Oval 31"/>
          <p:cNvSpPr/>
          <p:nvPr/>
        </p:nvSpPr>
        <p:spPr>
          <a:xfrm>
            <a:off x="7199332" y="4168580"/>
            <a:ext cx="190500" cy="1905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sp>
        <p:nvSpPr>
          <p:cNvPr id="6" name="Isosceles Triangle 5"/>
          <p:cNvSpPr/>
          <p:nvPr/>
        </p:nvSpPr>
        <p:spPr>
          <a:xfrm rot="5400000">
            <a:off x="8187854" y="4186022"/>
            <a:ext cx="186267" cy="16057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cxnSp>
        <p:nvCxnSpPr>
          <p:cNvPr id="9" name="Straight Connector 8"/>
          <p:cNvCxnSpPr>
            <a:stCxn id="25" idx="4"/>
            <a:endCxn id="29" idx="2"/>
          </p:cNvCxnSpPr>
          <p:nvPr/>
        </p:nvCxnSpPr>
        <p:spPr>
          <a:xfrm flipV="1">
            <a:off x="5135581" y="3366760"/>
            <a:ext cx="0" cy="99232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8" idx="2"/>
          </p:cNvCxnSpPr>
          <p:nvPr/>
        </p:nvCxnSpPr>
        <p:spPr>
          <a:xfrm flipV="1">
            <a:off x="1132563" y="3489871"/>
            <a:ext cx="0" cy="86920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9172" y="2905096"/>
            <a:ext cx="1586781" cy="58477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MX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FORMACIÓN</a:t>
            </a:r>
          </a:p>
          <a:p>
            <a:pPr algn="ctr"/>
            <a:r>
              <a:rPr lang="es-MX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Y CARGA</a:t>
            </a:r>
            <a:endParaRPr lang="es-MX" sz="1600" b="1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Content Placeholder 3"/>
          <p:cNvSpPr txBox="1">
            <a:spLocks/>
          </p:cNvSpPr>
          <p:nvPr/>
        </p:nvSpPr>
        <p:spPr>
          <a:xfrm>
            <a:off x="381000" y="2073293"/>
            <a:ext cx="8382000" cy="34380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MX" sz="2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  <a:ea typeface="Tahoma" pitchFamily="34" charset="0"/>
                <a:cs typeface="Tahoma" pitchFamily="34" charset="0"/>
              </a:rPr>
              <a:t>Tiempo</a:t>
            </a:r>
            <a:endParaRPr lang="es-MX" sz="2000" b="1">
              <a:solidFill>
                <a:schemeClr val="tx1">
                  <a:lumMod val="50000"/>
                  <a:lumOff val="50000"/>
                </a:schemeClr>
              </a:solidFill>
              <a:latin typeface="Lucida Sans" panose="020B0602030504020204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9" name="Straight Connector 38"/>
          <p:cNvCxnSpPr>
            <a:stCxn id="6" idx="0"/>
          </p:cNvCxnSpPr>
          <p:nvPr/>
        </p:nvCxnSpPr>
        <p:spPr>
          <a:xfrm>
            <a:off x="8361275" y="4266310"/>
            <a:ext cx="1" cy="131534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7" idx="3"/>
          </p:cNvCxnSpPr>
          <p:nvPr/>
        </p:nvCxnSpPr>
        <p:spPr>
          <a:xfrm flipH="1" flipV="1">
            <a:off x="6548491" y="5572738"/>
            <a:ext cx="1812785" cy="891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3682" y="4450587"/>
            <a:ext cx="9076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Condiciones</a:t>
            </a:r>
          </a:p>
          <a:p>
            <a:pPr algn="ctr"/>
            <a:r>
              <a:rPr lang="es-MX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para la venta</a:t>
            </a:r>
            <a:endParaRPr lang="es-MX" sz="1300" b="1">
              <a:solidFill>
                <a:schemeClr val="tx1">
                  <a:lumMod val="50000"/>
                  <a:lumOff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75724" y="4450587"/>
            <a:ext cx="9076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Condiciones</a:t>
            </a:r>
          </a:p>
          <a:p>
            <a:pPr algn="ctr"/>
            <a:r>
              <a:rPr lang="es-MX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para la venta</a:t>
            </a:r>
            <a:endParaRPr lang="es-MX" sz="1300" b="1">
              <a:solidFill>
                <a:schemeClr val="tx1">
                  <a:lumMod val="50000"/>
                  <a:lumOff val="50000"/>
                </a:schemeClr>
              </a:solidFill>
              <a:latin typeface="Lucida Sans" panose="020B0602030504020204" pitchFamily="34" charset="0"/>
            </a:endParaRPr>
          </a:p>
        </p:txBody>
      </p:sp>
      <p:pic>
        <p:nvPicPr>
          <p:cNvPr id="21" name="20 Imagen" descr="emtec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67739"/>
            <a:ext cx="914400" cy="590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1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 build="p" animBg="1"/>
      <p:bldP spid="19" grpId="0"/>
      <p:bldP spid="23" grpId="0"/>
      <p:bldP spid="29" grpId="0" animBg="1"/>
      <p:bldP spid="24" grpId="0"/>
      <p:bldP spid="4" grpId="0" animBg="1"/>
      <p:bldP spid="25" grpId="0" animBg="1"/>
      <p:bldP spid="32" grpId="0" animBg="1"/>
      <p:bldP spid="6" grpId="0" animBg="1"/>
      <p:bldP spid="28" grpId="0" animBg="1"/>
      <p:bldP spid="36" grpId="0"/>
      <p:bldP spid="10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>
            <a:normAutofit/>
          </a:bodyPr>
          <a:lstStyle/>
          <a:p>
            <a:r>
              <a:rPr lang="es-MX" b="1" smtClean="0">
                <a:ea typeface="Open Sans Extrabold" pitchFamily="34" charset="0"/>
                <a:cs typeface="Open Sans Extrabold" pitchFamily="34" charset="0"/>
              </a:rPr>
              <a:t>ALMACENAMIENTO DEL</a:t>
            </a:r>
            <a:endParaRPr lang="es-MX" b="1">
              <a:solidFill>
                <a:srgbClr val="0070C0"/>
              </a:solidFill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381000" y="1513572"/>
            <a:ext cx="8382000" cy="139155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s-MX" sz="1400" b="1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  <a:ea typeface="Tahoma" pitchFamily="34" charset="0"/>
                <a:cs typeface="Tahoma" pitchFamily="34" charset="0"/>
              </a:rPr>
              <a:t>El sistema recomendable para el almacenaje y rotación de acumuladores es llamado “PEPS” (Primeras Entradas Primeras Salidas). </a:t>
            </a:r>
            <a:endParaRPr lang="es-MX" sz="1400" b="1" smtClean="0">
              <a:solidFill>
                <a:schemeClr val="tx1">
                  <a:lumMod val="75000"/>
                  <a:lumOff val="25000"/>
                </a:schemeClr>
              </a:solidFill>
              <a:latin typeface="Lucida Sans" panose="020B0602030504020204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  <a:defRPr/>
            </a:pPr>
            <a:endParaRPr lang="es-MX" sz="1400" b="1">
              <a:solidFill>
                <a:schemeClr val="tx1">
                  <a:lumMod val="75000"/>
                  <a:lumOff val="25000"/>
                </a:schemeClr>
              </a:solidFill>
              <a:latin typeface="Lucida Sans" panose="020B0602030504020204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  <a:defRPr/>
            </a:pPr>
            <a:r>
              <a:rPr lang="es-MX" sz="1400" b="1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  <a:ea typeface="Tahoma" pitchFamily="34" charset="0"/>
                <a:cs typeface="Tahoma" pitchFamily="34" charset="0"/>
              </a:rPr>
              <a:t>Consiste en vender primero el acumulador que llegó primero al almacén para evitar que se queden productos rezagados.</a:t>
            </a: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3171825" y="993776"/>
            <a:ext cx="3498067" cy="37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2400" b="1" spc="-150" smtClean="0">
                <a:latin typeface="Arial Black" panose="020B0A04020102020204" pitchFamily="34" charset="0"/>
              </a:rPr>
              <a:t>ACUMULADOR</a:t>
            </a:r>
            <a:endParaRPr lang="es-MX" sz="2400" b="1" spc="-150">
              <a:latin typeface="Arial Black" panose="020B0A04020102020204" pitchFamily="34" charset="0"/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476250" y="2905125"/>
            <a:ext cx="8181975" cy="629101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381000" y="3057074"/>
            <a:ext cx="8382000" cy="5152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MX" sz="1400" b="1" smtClean="0">
                <a:solidFill>
                  <a:schemeClr val="bg1"/>
                </a:solidFill>
                <a:latin typeface="Lucida Sans" panose="020B0602030504020204" pitchFamily="34" charset="0"/>
                <a:ea typeface="Tahoma" pitchFamily="34" charset="0"/>
                <a:cs typeface="Tahoma" pitchFamily="34" charset="0"/>
              </a:rPr>
              <a:t>Almacenamiento Correcto e Incorrecto</a:t>
            </a:r>
            <a:endParaRPr lang="es-MX" sz="1400" b="1">
              <a:solidFill>
                <a:schemeClr val="bg1"/>
              </a:solidFill>
              <a:latin typeface="Lucida Sans" panose="020B0602030504020204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5775" y="3641725"/>
            <a:ext cx="2362200" cy="2492375"/>
            <a:chOff x="485775" y="3641725"/>
            <a:chExt cx="2362200" cy="2492375"/>
          </a:xfrm>
        </p:grpSpPr>
        <p:pic>
          <p:nvPicPr>
            <p:cNvPr id="3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5775" y="3641725"/>
              <a:ext cx="2362200" cy="1803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/>
          </p:spPr>
        </p:pic>
        <p:grpSp>
          <p:nvGrpSpPr>
            <p:cNvPr id="4" name="Group 10"/>
            <p:cNvGrpSpPr/>
            <p:nvPr/>
          </p:nvGrpSpPr>
          <p:grpSpPr>
            <a:xfrm>
              <a:off x="781050" y="5483225"/>
              <a:ext cx="1876425" cy="650875"/>
              <a:chOff x="781050" y="5483225"/>
              <a:chExt cx="1876425" cy="65087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81050" y="5591175"/>
                <a:ext cx="1876425" cy="5429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b="1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1595437" y="5483225"/>
                <a:ext cx="247650" cy="1079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b="1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1213075" y="5708748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smtClean="0">
                <a:solidFill>
                  <a:schemeClr val="bg1"/>
                </a:solidFill>
                <a:latin typeface="Lucida Sans" panose="020B0602030504020204" pitchFamily="34" charset="0"/>
              </a:rPr>
              <a:t>Correcto</a:t>
            </a:r>
            <a:endParaRPr lang="es-MX" sz="1400" b="1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257550" y="3641725"/>
            <a:ext cx="2438400" cy="2492375"/>
            <a:chOff x="3257550" y="3641725"/>
            <a:chExt cx="2438400" cy="2492375"/>
          </a:xfrm>
        </p:grpSpPr>
        <p:graphicFrame>
          <p:nvGraphicFramePr>
            <p:cNvPr id="3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79713427"/>
                </p:ext>
              </p:extLst>
            </p:nvPr>
          </p:nvGraphicFramePr>
          <p:xfrm>
            <a:off x="3257550" y="3641725"/>
            <a:ext cx="2438400" cy="1828800"/>
          </p:xfrm>
          <a:graphic>
            <a:graphicData uri="http://schemas.openxmlformats.org/presentationml/2006/ole">
              <p:oleObj spid="_x0000_s2050" name="CorelDRAW" r:id="rId4" imgW="4741560" imgH="2918880" progId="">
                <p:embed/>
              </p:oleObj>
            </a:graphicData>
          </a:graphic>
        </p:graphicFrame>
        <p:grpSp>
          <p:nvGrpSpPr>
            <p:cNvPr id="6" name="Group 39"/>
            <p:cNvGrpSpPr/>
            <p:nvPr/>
          </p:nvGrpSpPr>
          <p:grpSpPr>
            <a:xfrm>
              <a:off x="3533775" y="5483225"/>
              <a:ext cx="1876425" cy="650875"/>
              <a:chOff x="781050" y="5483225"/>
              <a:chExt cx="1876425" cy="65087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781050" y="5591175"/>
                <a:ext cx="1876425" cy="5429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b="1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1595437" y="5483225"/>
                <a:ext cx="247650" cy="1079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b="1"/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3718150" y="5603973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smtClean="0">
                <a:solidFill>
                  <a:schemeClr val="bg1"/>
                </a:solidFill>
                <a:latin typeface="Lucida Sans" panose="020B0602030504020204" pitchFamily="34" charset="0"/>
              </a:rPr>
              <a:t>Incorrecto</a:t>
            </a:r>
          </a:p>
          <a:p>
            <a:pPr algn="ctr"/>
            <a:r>
              <a:rPr lang="es-MX" sz="1400" b="1" smtClean="0">
                <a:solidFill>
                  <a:schemeClr val="bg1"/>
                </a:solidFill>
                <a:latin typeface="Lucida Sans" panose="020B0602030504020204" pitchFamily="34" charset="0"/>
              </a:rPr>
              <a:t>No en el suelo</a:t>
            </a:r>
            <a:endParaRPr lang="es-MX" sz="1400" b="1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grpSp>
        <p:nvGrpSpPr>
          <p:cNvPr id="7" name="Group 4"/>
          <p:cNvGrpSpPr/>
          <p:nvPr/>
        </p:nvGrpSpPr>
        <p:grpSpPr>
          <a:xfrm>
            <a:off x="6067425" y="3641725"/>
            <a:ext cx="2590800" cy="2492375"/>
            <a:chOff x="6067425" y="3641725"/>
            <a:chExt cx="2590800" cy="2492375"/>
          </a:xfrm>
        </p:grpSpPr>
        <p:graphicFrame>
          <p:nvGraphicFramePr>
            <p:cNvPr id="3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916808385"/>
                </p:ext>
              </p:extLst>
            </p:nvPr>
          </p:nvGraphicFramePr>
          <p:xfrm>
            <a:off x="6067425" y="3641725"/>
            <a:ext cx="2590800" cy="1828800"/>
          </p:xfrm>
          <a:graphic>
            <a:graphicData uri="http://schemas.openxmlformats.org/presentationml/2006/ole">
              <p:oleObj spid="_x0000_s2051" name="CorelDRAW" r:id="rId5" imgW="2617560" imgH="2800080" progId="">
                <p:embed/>
              </p:oleObj>
            </a:graphicData>
          </a:graphic>
        </p:graphicFrame>
        <p:grpSp>
          <p:nvGrpSpPr>
            <p:cNvPr id="9" name="Group 44"/>
            <p:cNvGrpSpPr/>
            <p:nvPr/>
          </p:nvGrpSpPr>
          <p:grpSpPr>
            <a:xfrm>
              <a:off x="6410325" y="5483225"/>
              <a:ext cx="1876425" cy="650875"/>
              <a:chOff x="781050" y="5483225"/>
              <a:chExt cx="1876425" cy="65087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81050" y="5591175"/>
                <a:ext cx="1876425" cy="5429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b="1"/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>
                <a:off x="1595437" y="5483225"/>
                <a:ext cx="247650" cy="1079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b="1"/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6774237" y="5603973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smtClean="0">
                <a:solidFill>
                  <a:schemeClr val="bg1"/>
                </a:solidFill>
                <a:latin typeface="Lucida Sans" panose="020B0602030504020204" pitchFamily="34" charset="0"/>
              </a:rPr>
              <a:t>Incorrecto</a:t>
            </a:r>
          </a:p>
          <a:p>
            <a:pPr algn="ctr"/>
            <a:r>
              <a:rPr lang="es-MX" sz="1400" b="1" smtClean="0">
                <a:solidFill>
                  <a:schemeClr val="bg1"/>
                </a:solidFill>
                <a:latin typeface="Lucida Sans" panose="020B0602030504020204" pitchFamily="34" charset="0"/>
              </a:rPr>
              <a:t>No estibar</a:t>
            </a:r>
            <a:endParaRPr lang="es-MX" sz="1400" b="1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25" name="24 Imagen" descr="emtec 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6267739"/>
            <a:ext cx="914400" cy="590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07697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1" grpId="0"/>
      <p:bldP spid="26" grpId="0" animBg="1"/>
    </p:bldLst>
  </p:timing>
</p:sld>
</file>

<file path=ppt/theme/theme1.xml><?xml version="1.0" encoding="utf-8"?>
<a:theme xmlns:a="http://schemas.openxmlformats.org/drawingml/2006/main" name="Theme1">
  <a:themeElements>
    <a:clrScheme name="1_Johnson_Controls_template070426 1">
      <a:dk1>
        <a:srgbClr val="000000"/>
      </a:dk1>
      <a:lt1>
        <a:srgbClr val="FFFFFF"/>
      </a:lt1>
      <a:dk2>
        <a:srgbClr val="08338F"/>
      </a:dk2>
      <a:lt2>
        <a:srgbClr val="878785"/>
      </a:lt2>
      <a:accent1>
        <a:srgbClr val="7DBA00"/>
      </a:accent1>
      <a:accent2>
        <a:srgbClr val="00B8E0"/>
      </a:accent2>
      <a:accent3>
        <a:srgbClr val="FFFFFF"/>
      </a:accent3>
      <a:accent4>
        <a:srgbClr val="000000"/>
      </a:accent4>
      <a:accent5>
        <a:srgbClr val="BFD9AA"/>
      </a:accent5>
      <a:accent6>
        <a:srgbClr val="00A6CB"/>
      </a:accent6>
      <a:hlink>
        <a:srgbClr val="DE3B21"/>
      </a:hlink>
      <a:folHlink>
        <a:srgbClr val="F7B512"/>
      </a:folHlink>
    </a:clrScheme>
    <a:fontScheme name="1_Johnson_Controls_template07042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Johnson_Controls_template070426 1">
        <a:dk1>
          <a:srgbClr val="000000"/>
        </a:dk1>
        <a:lt1>
          <a:srgbClr val="FFFFFF"/>
        </a:lt1>
        <a:dk2>
          <a:srgbClr val="08338F"/>
        </a:dk2>
        <a:lt2>
          <a:srgbClr val="878785"/>
        </a:lt2>
        <a:accent1>
          <a:srgbClr val="7DBA00"/>
        </a:accent1>
        <a:accent2>
          <a:srgbClr val="00B8E0"/>
        </a:accent2>
        <a:accent3>
          <a:srgbClr val="FFFFFF"/>
        </a:accent3>
        <a:accent4>
          <a:srgbClr val="000000"/>
        </a:accent4>
        <a:accent5>
          <a:srgbClr val="BFD9AA"/>
        </a:accent5>
        <a:accent6>
          <a:srgbClr val="00A6CB"/>
        </a:accent6>
        <a:hlink>
          <a:srgbClr val="DE3B21"/>
        </a:hlink>
        <a:folHlink>
          <a:srgbClr val="F7B5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74F717F76B6C438EC57FB99668C097" ma:contentTypeVersion="0" ma:contentTypeDescription="Create a new document." ma:contentTypeScope="" ma:versionID="8457550df98d8e13f004ad448f6dca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dc2ce141eb62f2774e0bab90cd6a7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AA6C60-DEE2-4A8F-A931-37C37241FA7E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9E10BF-7045-4508-B341-65FBB8B9F5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8F479AA-2A63-4A0E-859F-F9CC6DBA2D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1968</TotalTime>
  <Words>1740</Words>
  <Application>Microsoft Office PowerPoint</Application>
  <PresentationFormat>Carta (216 x 279 mm)</PresentationFormat>
  <Paragraphs>247</Paragraphs>
  <Slides>26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8" baseType="lpstr">
      <vt:lpstr>Theme1</vt:lpstr>
      <vt:lpstr>CorelDRAW</vt:lpstr>
      <vt:lpstr>Diapositiva 1</vt:lpstr>
      <vt:lpstr>CAPACITACIÓN TÉCNICA EN ACUMULADORES</vt:lpstr>
      <vt:lpstr>¿QUE ES UN ACUMULADOR?</vt:lpstr>
      <vt:lpstr>FUNCIONES PRINCIPALES</vt:lpstr>
      <vt:lpstr>SISTEMA ELÉCTRICO</vt:lpstr>
      <vt:lpstr>CAPACIDAD DE ARRANQUE</vt:lpstr>
      <vt:lpstr>CAPACIDAD DE RESERVA</vt:lpstr>
      <vt:lpstr>VIDA DEL ACUMULADOR</vt:lpstr>
      <vt:lpstr>ALMACENAMIENTO DEL</vt:lpstr>
      <vt:lpstr>ETIQUETADO DEL</vt:lpstr>
      <vt:lpstr>Diapositiva 11</vt:lpstr>
      <vt:lpstr>PROCESO DE GARANTÍAS</vt:lpstr>
      <vt:lpstr>CONSEJOS GENERALES</vt:lpstr>
      <vt:lpstr>EQUIPO DE DIAGNÓSTICO</vt:lpstr>
      <vt:lpstr>DE DIAGNÓSTICO DEL</vt:lpstr>
      <vt:lpstr>DE DIAGNÓSTICO DEL</vt:lpstr>
      <vt:lpstr>DE DIAGNÓSTICO DEL</vt:lpstr>
      <vt:lpstr>DE DIAGNÓSTICO DEL</vt:lpstr>
      <vt:lpstr>PASO 6: CAJA/TAPA DAÑADA</vt:lpstr>
      <vt:lpstr>PASO 6: CAJA/TAPA DAÑADA</vt:lpstr>
      <vt:lpstr>PASO 6: POSTES DAÑADOS</vt:lpstr>
      <vt:lpstr>PASO 6: POSTES DAÑADOS</vt:lpstr>
      <vt:lpstr>Diapositiva 23</vt:lpstr>
      <vt:lpstr>Diapositiva 24</vt:lpstr>
      <vt:lpstr>Diapositiva 25</vt:lpstr>
      <vt:lpstr>Diapositiva 26</vt:lpstr>
    </vt:vector>
  </TitlesOfParts>
  <Company>Johnson Controls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bgonzaay</dc:creator>
  <cp:lastModifiedBy>Yussiff Ginez Amat Wejebe</cp:lastModifiedBy>
  <cp:revision>158</cp:revision>
  <dcterms:created xsi:type="dcterms:W3CDTF">2013-08-29T19:32:06Z</dcterms:created>
  <dcterms:modified xsi:type="dcterms:W3CDTF">2017-09-27T20:14:23Z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0x010100C474F717F76B6C438EC57FB99668C097</vt:lpwstr>
  </property>
</Properties>
</file>